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67" r:id="rId2"/>
    <p:sldId id="499" r:id="rId3"/>
    <p:sldId id="415" r:id="rId4"/>
    <p:sldId id="506" r:id="rId5"/>
    <p:sldId id="507" r:id="rId6"/>
    <p:sldId id="505" r:id="rId7"/>
    <p:sldId id="487" r:id="rId8"/>
    <p:sldId id="495" r:id="rId9"/>
    <p:sldId id="509" r:id="rId10"/>
    <p:sldId id="508" r:id="rId11"/>
    <p:sldId id="470" r:id="rId12"/>
    <p:sldId id="485" r:id="rId13"/>
    <p:sldId id="435" r:id="rId14"/>
    <p:sldId id="392" r:id="rId15"/>
    <p:sldId id="340" r:id="rId16"/>
    <p:sldId id="356" r:id="rId17"/>
    <p:sldId id="393" r:id="rId18"/>
    <p:sldId id="409" r:id="rId19"/>
    <p:sldId id="420" r:id="rId20"/>
    <p:sldId id="344" r:id="rId21"/>
    <p:sldId id="342" r:id="rId22"/>
    <p:sldId id="389" r:id="rId23"/>
    <p:sldId id="527" r:id="rId24"/>
    <p:sldId id="361" r:id="rId25"/>
    <p:sldId id="530" r:id="rId26"/>
    <p:sldId id="441" r:id="rId27"/>
    <p:sldId id="511" r:id="rId28"/>
    <p:sldId id="452" r:id="rId29"/>
    <p:sldId id="383" r:id="rId30"/>
    <p:sldId id="536" r:id="rId31"/>
    <p:sldId id="539" r:id="rId32"/>
    <p:sldId id="387" r:id="rId33"/>
    <p:sldId id="391" r:id="rId34"/>
    <p:sldId id="488" r:id="rId35"/>
    <p:sldId id="388" r:id="rId36"/>
    <p:sldId id="473" r:id="rId37"/>
    <p:sldId id="446" r:id="rId38"/>
    <p:sldId id="360" r:id="rId39"/>
    <p:sldId id="427" r:id="rId40"/>
    <p:sldId id="357" r:id="rId41"/>
    <p:sldId id="358" r:id="rId42"/>
    <p:sldId id="359" r:id="rId43"/>
    <p:sldId id="531" r:id="rId44"/>
    <p:sldId id="532" r:id="rId45"/>
    <p:sldId id="533" r:id="rId46"/>
    <p:sldId id="394" r:id="rId47"/>
    <p:sldId id="352" r:id="rId48"/>
    <p:sldId id="518" r:id="rId49"/>
    <p:sldId id="354" r:id="rId50"/>
    <p:sldId id="475" r:id="rId51"/>
    <p:sldId id="538" r:id="rId52"/>
    <p:sldId id="422" r:id="rId53"/>
    <p:sldId id="516" r:id="rId54"/>
    <p:sldId id="517" r:id="rId55"/>
    <p:sldId id="396" r:id="rId56"/>
    <p:sldId id="373" r:id="rId57"/>
    <p:sldId id="397" r:id="rId58"/>
    <p:sldId id="449" r:id="rId59"/>
    <p:sldId id="477" r:id="rId60"/>
    <p:sldId id="519" r:id="rId61"/>
    <p:sldId id="523" r:id="rId62"/>
    <p:sldId id="521" r:id="rId63"/>
    <p:sldId id="399" r:id="rId64"/>
    <p:sldId id="329" r:id="rId65"/>
    <p:sldId id="534" r:id="rId66"/>
    <p:sldId id="400" r:id="rId67"/>
    <p:sldId id="381" r:id="rId68"/>
    <p:sldId id="261" r:id="rId69"/>
    <p:sldId id="500" r:id="rId70"/>
    <p:sldId id="501" r:id="rId71"/>
    <p:sldId id="522" r:id="rId72"/>
    <p:sldId id="502" r:id="rId73"/>
    <p:sldId id="489" r:id="rId74"/>
    <p:sldId id="524" r:id="rId75"/>
    <p:sldId id="497" r:id="rId76"/>
    <p:sldId id="525" r:id="rId77"/>
    <p:sldId id="494" r:id="rId78"/>
    <p:sldId id="526" r:id="rId79"/>
    <p:sldId id="535" r:id="rId80"/>
  </p:sldIdLst>
  <p:sldSz cx="9144000" cy="5143500" type="screen16x9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ibault Appelmans" initials="T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A"/>
    <a:srgbClr val="F305E8"/>
    <a:srgbClr val="00457E"/>
    <a:srgbClr val="004899"/>
    <a:srgbClr val="F25A0E"/>
    <a:srgbClr val="E2AC00"/>
    <a:srgbClr val="87CB3D"/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374" autoAdjust="0"/>
  </p:normalViewPr>
  <p:slideViewPr>
    <p:cSldViewPr>
      <p:cViewPr>
        <p:scale>
          <a:sx n="87" d="100"/>
          <a:sy n="87" d="100"/>
        </p:scale>
        <p:origin x="-1308" y="-4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92"/>
    </p:cViewPr>
  </p:sorterViewPr>
  <p:notesViewPr>
    <p:cSldViewPr>
      <p:cViewPr varScale="1">
        <p:scale>
          <a:sx n="74" d="100"/>
          <a:sy n="74" d="100"/>
        </p:scale>
        <p:origin x="-2676" y="-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05-29T13:45:54.656" idx="2">
    <p:pos x="4473" y="-133"/>
    <p:text>Muss zum Umsteigen keine andere Folie eingefügt werden? Wie an anderer Stelle geschehen...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3713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3713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4CBDFD-D274-41AA-8548-14D74F00299C}" type="datetimeFigureOut">
              <a:rPr lang="en-GB"/>
              <a:pPr>
                <a:defRPr/>
              </a:pPr>
              <a:t>03/12/2018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90838" cy="49371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377363"/>
            <a:ext cx="2890837" cy="49371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E0B48D-1442-4099-869A-82BE325F13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8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3713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3713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9D1020-99AC-4EBF-BAE1-F0F86E8F6750}" type="datetimeFigureOut">
              <a:rPr lang="en-GB"/>
              <a:pPr>
                <a:defRPr/>
              </a:pPr>
              <a:t>03/12/2018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41363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49" tIns="44924" rIns="89849" bIns="449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91063"/>
            <a:ext cx="5335588" cy="4441825"/>
          </a:xfrm>
          <a:prstGeom prst="rect">
            <a:avLst/>
          </a:prstGeom>
        </p:spPr>
        <p:txBody>
          <a:bodyPr vert="horz" lIns="89849" tIns="44924" rIns="89849" bIns="4492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90838" cy="49371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663" y="9377363"/>
            <a:ext cx="2890837" cy="49371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03686A-22D4-459C-8D1E-FAD7E28270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656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Weißen Hintergrund verwenden, um Ausdruck und Notizen zu erleichtern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3FDEA16-E6D0-4AD7-885D-27CFBB0546A6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3BFAD6-F9FD-4838-B18D-7FC66B5400BC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0665DB3-D3C1-4366-9B2A-657BB2D22DA3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FE1E6CD-976A-41D2-A8F8-C1F28E8BCA69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674FBBC-2F7F-49FB-95EC-F947262775F0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ACCAC2-9BE6-4466-9601-F5287446F22A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071E365-B502-4388-8A13-881E31C3A43C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745E7EF-CCBC-49E2-B739-24B4216F1481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649FE6E-54BC-428A-B291-A4EDBF4278D0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FF07C1D-6CB4-46DE-B5AC-DF17D0438119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AF37D09-E7D7-4DAB-BF7F-C1DFADBFCE4C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8A365A-F4F1-40A5-AF94-476A3F77C680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1A41A4-993F-4E27-93BE-2A77EDF5F4A6}" type="slidenum">
              <a:rPr lang="en-US" altLang="en-US" smtClean="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 altLang="en-US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3DA056-BFDD-4BE0-9A82-4081D0140C5E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D389CA-5D7A-4C5B-A958-2A808E8BCCD3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EE5F61-61B5-472B-9655-16782775AC04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F2572E-D6B5-4EFA-B65E-EB9D38C69B02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BBA02E1-4894-4868-851D-8CDDBF07E7DE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354A3B6-4D2A-40B1-9E25-0C4F4DCD0D77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A4B8C3-C112-4A37-BB5A-854D5D22EEA6}" type="slidenum">
              <a:rPr lang="en-US" alt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47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calaire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3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calaire orange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2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calaire orange">
    <p:bg>
      <p:bgPr>
        <a:solidFill>
          <a:srgbClr val="E2A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590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aseline_bleu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21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0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baseline_bleu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21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80000"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545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re et contenu compara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aseline_bleu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21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4849813"/>
            <a:ext cx="504825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3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7EED22-0F6E-425A-821D-3190162A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21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re et contenu comparatif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baseline_bleu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21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4849813"/>
            <a:ext cx="504825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3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FDC977-3D07-475B-A08F-96B49814A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96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seline_bleu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21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4849813"/>
            <a:ext cx="504825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3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F2C7CD-03BC-4729-ACAF-D5803347F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788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encart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aseline_bleu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21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SzPct val="80000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SzPct val="8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4849813"/>
            <a:ext cx="504825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3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747C40-A9AC-4D92-AA53-A9F79BE24E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aseline_bleu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21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4849813"/>
            <a:ext cx="504825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3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2C3390-4E0D-4CA8-B14D-23C8AD61F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35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red">
    <p:bg>
      <p:bgPr>
        <a:solidFill>
          <a:srgbClr val="155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310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4849813"/>
            <a:ext cx="504825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53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B272E9-644A-4E86-BE7F-7875F010C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70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baseline_bleu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baseline_bleu p30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538"/>
            <a:ext cx="91217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0958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53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47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00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ink">
    <p:bg>
      <p:bgPr>
        <a:solidFill>
          <a:srgbClr val="D34D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green">
    <p:bg>
      <p:bgPr>
        <a:solidFill>
          <a:srgbClr val="009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67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purple">
    <p:bg>
      <p:bgPr>
        <a:solidFill>
          <a:srgbClr val="8670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57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purpl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41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orange">
    <p:bg>
      <p:bgPr>
        <a:solidFill>
          <a:srgbClr val="EA5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42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orange">
    <p:bg>
      <p:bgPr>
        <a:solidFill>
          <a:srgbClr val="CC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aseline_blanche-16-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268288"/>
            <a:ext cx="43338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ncb 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9725"/>
            <a:ext cx="652463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  <p:sldLayoutId id="2147483938" r:id="rId17"/>
    <p:sldLayoutId id="2147483939" r:id="rId18"/>
    <p:sldLayoutId id="2147483940" r:id="rId19"/>
    <p:sldLayoutId id="2147483941" r:id="rId20"/>
    <p:sldLayoutId id="2147483942" r:id="rId2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comments" Target="../comments/comment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www.belgiantrain.be/de/" TargetMode="External"/><Relationship Id="rId7" Type="http://schemas.openxmlformats.org/officeDocument/2006/relationships/image" Target="../media/image41.png"/><Relationship Id="rId2" Type="http://schemas.openxmlformats.org/officeDocument/2006/relationships/hyperlink" Target="https://www.belgiantrain.be/fr/travel-info/prepare-for-your-journey/travel-with-your-identity-card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27.png"/><Relationship Id="rId4" Type="http://schemas.openxmlformats.org/officeDocument/2006/relationships/hyperlink" Target="http://www.sncb.be/" TargetMode="External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3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9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gianrail.be/fr/service-clientele/voyageurs-a-mobilite-reduite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6.jpeg"/><Relationship Id="rId4" Type="http://schemas.openxmlformats.org/officeDocument/2006/relationships/image" Target="../media/image115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cb.be/" TargetMode="External"/><Relationship Id="rId2" Type="http://schemas.openxmlformats.org/officeDocument/2006/relationships/hyperlink" Target="https://www.belgiantrain.be/de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8313" y="842963"/>
            <a:ext cx="6911975" cy="8445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sz="4000" b="1" dirty="0" err="1">
                <a:solidFill>
                  <a:srgbClr val="FFC000"/>
                </a:solidFill>
                <a:latin typeface="+mn-lt"/>
              </a:rPr>
              <a:t>Ich</a:t>
            </a:r>
            <a:r>
              <a:rPr sz="4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sz="4000" b="1" dirty="0" err="1">
                <a:solidFill>
                  <a:srgbClr val="FFC000"/>
                </a:solidFill>
                <a:latin typeface="+mn-lt"/>
              </a:rPr>
              <a:t>traue</a:t>
            </a:r>
            <a:r>
              <a:rPr sz="4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sz="4000" b="1" dirty="0" err="1">
                <a:solidFill>
                  <a:srgbClr val="FFC000"/>
                </a:solidFill>
                <a:latin typeface="+mn-lt"/>
              </a:rPr>
              <a:t>mich</a:t>
            </a:r>
            <a:r>
              <a:rPr sz="4000" b="1" dirty="0">
                <a:solidFill>
                  <a:srgbClr val="FFC000"/>
                </a:solidFill>
                <a:latin typeface="+mn-lt"/>
              </a:rPr>
              <a:t>, </a:t>
            </a:r>
            <a:r>
              <a:rPr sz="4000" b="1" dirty="0" err="1">
                <a:solidFill>
                  <a:srgbClr val="FFC000"/>
                </a:solidFill>
                <a:latin typeface="+mn-lt"/>
              </a:rPr>
              <a:t>mit</a:t>
            </a:r>
            <a:r>
              <a:rPr sz="4000" b="1" dirty="0">
                <a:solidFill>
                  <a:srgbClr val="FFC000"/>
                </a:solidFill>
                <a:latin typeface="+mn-lt"/>
              </a:rPr>
              <a:t> der </a:t>
            </a:r>
            <a:r>
              <a:rPr sz="4000" b="1" dirty="0" err="1">
                <a:solidFill>
                  <a:srgbClr val="FFC000"/>
                </a:solidFill>
                <a:latin typeface="+mn-lt"/>
              </a:rPr>
              <a:t>Bahn</a:t>
            </a:r>
            <a:r>
              <a:rPr sz="4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sz="4000" b="1" dirty="0" err="1">
                <a:solidFill>
                  <a:srgbClr val="FFC000"/>
                </a:solidFill>
                <a:latin typeface="+mn-lt"/>
              </a:rPr>
              <a:t>zu</a:t>
            </a:r>
            <a:r>
              <a:rPr sz="4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sz="4000" b="1" dirty="0" err="1">
                <a:solidFill>
                  <a:srgbClr val="FFC000"/>
                </a:solidFill>
                <a:latin typeface="+mn-lt"/>
              </a:rPr>
              <a:t>fahren</a:t>
            </a:r>
            <a:r>
              <a:rPr lang="en-GB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n-GB" sz="3600" b="1" dirty="0">
                <a:solidFill>
                  <a:schemeClr val="bg1"/>
                </a:solidFill>
                <a:latin typeface="+mn-lt"/>
              </a:rPr>
            </a:br>
            <a:r>
              <a:rPr lang="en-GB" sz="4000" b="1" dirty="0">
                <a:solidFill>
                  <a:srgbClr val="005294"/>
                </a:solidFill>
                <a:latin typeface="+mn-lt"/>
              </a:rPr>
              <a:t/>
            </a:r>
            <a:br>
              <a:rPr lang="en-GB" sz="4000" b="1" dirty="0">
                <a:solidFill>
                  <a:srgbClr val="005294"/>
                </a:solidFill>
                <a:latin typeface="+mn-lt"/>
              </a:rPr>
            </a:br>
            <a:endParaRPr lang="en-GB" sz="4000" b="1" dirty="0">
              <a:solidFill>
                <a:srgbClr val="005294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550" y="3508375"/>
            <a:ext cx="4625975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>
                <a:solidFill>
                  <a:srgbClr val="FFC000"/>
                </a:solidFill>
              </a:rPr>
              <a:t>Vorname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sz="1400">
                <a:solidFill>
                  <a:schemeClr val="bg1">
                    <a:lumMod val="95000"/>
                  </a:schemeClr>
                </a:solidFill>
              </a:rPr>
              <a:t>trage deinen Vornamen ein)</a:t>
            </a:r>
          </a:p>
        </p:txBody>
      </p:sp>
      <p:pic>
        <p:nvPicPr>
          <p:cNvPr id="22532" name="Picture 9" descr="Train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70050"/>
            <a:ext cx="86883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38" y="4818063"/>
            <a:ext cx="9072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© Europäisches Logo für einfaches Lesen: </a:t>
            </a:r>
            <a:r>
              <a:rPr lang="de-DE" sz="1400" dirty="0" err="1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Inclusion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rPr>
              <a:t> Europe. Weitere Informationen unter www.leicht-lesbar.eu</a:t>
            </a:r>
            <a:endParaRPr sz="1300" dirty="0">
              <a:solidFill>
                <a:schemeClr val="bg1">
                  <a:lumMod val="8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7812088" y="3551238"/>
            <a:ext cx="879475" cy="904875"/>
            <a:chOff x="395536" y="3370378"/>
            <a:chExt cx="1145588" cy="1145588"/>
          </a:xfrm>
        </p:grpSpPr>
        <p:sp>
          <p:nvSpPr>
            <p:cNvPr id="11" name="Oval 2"/>
            <p:cNvSpPr/>
            <p:nvPr/>
          </p:nvSpPr>
          <p:spPr>
            <a:xfrm>
              <a:off x="395536" y="3370378"/>
              <a:ext cx="1145588" cy="1145588"/>
            </a:xfrm>
            <a:prstGeom prst="rect">
              <a:avLst/>
            </a:prstGeom>
            <a:solidFill>
              <a:srgbClr val="0A139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2537" name="Picture 2" descr="Z:\BMo5023\06 PMR\HANDICAP INTELLECTUEL\2017 HANDICAP MENTAL\PROJET AMEN. RAISONNABLES\KIT PEDAGOGIQUE\Logo Inclusion europe\ET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22" y="3568694"/>
              <a:ext cx="754415" cy="74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479425" y="3003550"/>
            <a:ext cx="5418138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bg1"/>
                </a:solidFill>
              </a:rPr>
              <a:t>Mein Tutorial</a:t>
            </a:r>
            <a:r>
              <a:rPr b="1" dirty="0">
                <a:solidFill>
                  <a:srgbClr val="F25A0E"/>
                </a:solidFill>
              </a:rPr>
              <a:t> </a:t>
            </a:r>
            <a:r>
              <a:rPr b="1" dirty="0">
                <a:solidFill>
                  <a:schemeClr val="bg1"/>
                </a:solidFill>
              </a:rPr>
              <a:t>, um </a:t>
            </a:r>
            <a:r>
              <a:rPr b="1" dirty="0" err="1">
                <a:solidFill>
                  <a:schemeClr val="bg1"/>
                </a:solidFill>
              </a:rPr>
              <a:t>alleine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zu</a:t>
            </a: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 err="1">
                <a:solidFill>
                  <a:schemeClr val="bg1"/>
                </a:solidFill>
              </a:rPr>
              <a:t>reisen</a:t>
            </a:r>
            <a:endParaRPr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8163" y="1347788"/>
            <a:ext cx="4038600" cy="3394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/>
              <a:t>Im Bahnhof auf den gelben Anschlägen.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BE" sz="1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BE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0" y="195263"/>
            <a:ext cx="8147050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suche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Informationen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über</a:t>
            </a:r>
            <a:r>
              <a:rPr sz="2400" dirty="0">
                <a:solidFill>
                  <a:schemeClr val="accent5"/>
                </a:solidFill>
              </a:rPr>
              <a:t> die </a:t>
            </a:r>
            <a:r>
              <a:rPr sz="2400" dirty="0" err="1">
                <a:solidFill>
                  <a:schemeClr val="accent5"/>
                </a:solidFill>
              </a:rPr>
              <a:t>Strecke</a:t>
            </a:r>
            <a:r>
              <a:rPr sz="2400" dirty="0">
                <a:solidFill>
                  <a:schemeClr val="accent5"/>
                </a:solidFill>
              </a:rPr>
              <a:t>, den </a:t>
            </a:r>
            <a:r>
              <a:rPr sz="2400" dirty="0" err="1">
                <a:solidFill>
                  <a:schemeClr val="accent5"/>
                </a:solidFill>
              </a:rPr>
              <a:t>Fahrplan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smtClean="0">
                <a:solidFill>
                  <a:schemeClr val="accent5"/>
                </a:solidFill>
              </a:rPr>
              <a:t>und </a:t>
            </a:r>
            <a:r>
              <a:rPr sz="2400" dirty="0">
                <a:solidFill>
                  <a:schemeClr val="accent5"/>
                </a:solidFill>
              </a:rPr>
              <a:t>die </a:t>
            </a:r>
            <a:r>
              <a:rPr sz="2400" dirty="0" err="1">
                <a:solidFill>
                  <a:schemeClr val="accent5"/>
                </a:solidFill>
              </a:rPr>
              <a:t>Bahnsteignummer</a:t>
            </a:r>
            <a:r>
              <a:rPr sz="2400" dirty="0">
                <a:solidFill>
                  <a:schemeClr val="accent5"/>
                </a:solidFill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8167688" y="268288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4" descr="Visu 1 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8100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departures_v6b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987425"/>
            <a:ext cx="25908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454400"/>
            <a:ext cx="36671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152525" y="2141538"/>
            <a:ext cx="1979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Ich fahre nach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70225" y="4002088"/>
            <a:ext cx="4454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gebe die Richtung des Zuges an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17538" y="4094163"/>
            <a:ext cx="331787" cy="185737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463" y="1195388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Hinfahrt</a:t>
            </a:r>
            <a:r>
              <a:rPr lang="en-GB" sz="2400" dirty="0">
                <a:solidFill>
                  <a:schemeClr val="accent5"/>
                </a:solidFill>
              </a:rPr>
              <a:t/>
            </a:r>
            <a:br>
              <a:rPr lang="en-GB" sz="2400" dirty="0">
                <a:solidFill>
                  <a:schemeClr val="accent5"/>
                </a:solidFill>
              </a:rPr>
            </a:b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1152525" y="4002088"/>
            <a:ext cx="1474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Richtung</a:t>
            </a:r>
          </a:p>
        </p:txBody>
      </p:sp>
      <p:grpSp>
        <p:nvGrpSpPr>
          <p:cNvPr id="32776" name="Group 22"/>
          <p:cNvGrpSpPr>
            <a:grpSpLocks/>
          </p:cNvGrpSpPr>
          <p:nvPr/>
        </p:nvGrpSpPr>
        <p:grpSpPr bwMode="auto">
          <a:xfrm>
            <a:off x="568325" y="2127250"/>
            <a:ext cx="355600" cy="357188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5562" y="3450694"/>
              <a:ext cx="542453" cy="330344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900"/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053" y="3318556"/>
              <a:ext cx="617473" cy="594619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80000"/>
                <a:buFont typeface="Arial" panose="020B0604020202020204" pitchFamily="34" charset="0"/>
                <a:buNone/>
                <a:defRPr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790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625" y="3292702"/>
              <a:ext cx="646327" cy="64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070225" y="2114550"/>
            <a:ext cx="3086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gebe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den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Zielbahnhof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an </a:t>
            </a: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1152525" y="276225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Uhrzeit</a:t>
            </a: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1152525" y="3382963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Bahnsteig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0225" y="2743200"/>
            <a:ext cx="31750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gebe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die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Abfahrtszeit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6413" y="3373438"/>
            <a:ext cx="26860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gebe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den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vorgesehenen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Bahnsteig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an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3563938" y="1276350"/>
            <a:ext cx="647700" cy="358775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CC006A"/>
              </a:solidFill>
            </a:endParaRPr>
          </a:p>
        </p:txBody>
      </p:sp>
      <p:sp>
        <p:nvSpPr>
          <p:cNvPr id="31" name="Title 2"/>
          <p:cNvSpPr txBox="1">
            <a:spLocks/>
          </p:cNvSpPr>
          <p:nvPr/>
        </p:nvSpPr>
        <p:spPr>
          <a:xfrm>
            <a:off x="323850" y="195263"/>
            <a:ext cx="8496300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gebe</a:t>
            </a:r>
            <a:r>
              <a:rPr sz="2400" dirty="0">
                <a:solidFill>
                  <a:schemeClr val="accent5"/>
                </a:solidFill>
              </a:rPr>
              <a:t> die </a:t>
            </a:r>
            <a:r>
              <a:rPr sz="2400" dirty="0" err="1">
                <a:solidFill>
                  <a:schemeClr val="accent5"/>
                </a:solidFill>
              </a:rPr>
              <a:t>Informationen</a:t>
            </a:r>
            <a:r>
              <a:rPr sz="2400" dirty="0">
                <a:solidFill>
                  <a:schemeClr val="accent5"/>
                </a:solidFill>
              </a:rPr>
              <a:t> an, die </a:t>
            </a: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für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meine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/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sz="2400" dirty="0" err="1" smtClean="0">
                <a:solidFill>
                  <a:schemeClr val="accent5"/>
                </a:solidFill>
              </a:rPr>
              <a:t>Reise</a:t>
            </a:r>
            <a:r>
              <a:rPr sz="2400" dirty="0" smtClean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brauche</a:t>
            </a:r>
            <a:r>
              <a:rPr sz="2400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3278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>
            <a:fillRect/>
          </a:stretch>
        </p:blipFill>
        <p:spPr bwMode="auto">
          <a:xfrm>
            <a:off x="1824038" y="1174750"/>
            <a:ext cx="13081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8167688" y="268288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86" name="Picture 21" descr="Visu 1 blan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8100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Imag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79713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152525" y="2141538"/>
            <a:ext cx="191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Ich fahre nach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70225" y="4002088"/>
            <a:ext cx="4454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gebe die Richtung des Zuges an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175" y="1116013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Rückfahrt</a:t>
            </a:r>
            <a:r>
              <a:rPr lang="en-GB" sz="2400" dirty="0">
                <a:solidFill>
                  <a:schemeClr val="accent5"/>
                </a:solidFill>
              </a:rPr>
              <a:t/>
            </a:r>
            <a:br>
              <a:rPr lang="en-GB" sz="2400" dirty="0">
                <a:solidFill>
                  <a:schemeClr val="accent5"/>
                </a:solidFill>
              </a:rPr>
            </a:b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152525" y="4002088"/>
            <a:ext cx="1474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Richtung</a:t>
            </a:r>
          </a:p>
        </p:txBody>
      </p:sp>
      <p:grpSp>
        <p:nvGrpSpPr>
          <p:cNvPr id="33798" name="Group 22"/>
          <p:cNvGrpSpPr>
            <a:grpSpLocks/>
          </p:cNvGrpSpPr>
          <p:nvPr/>
        </p:nvGrpSpPr>
        <p:grpSpPr bwMode="auto">
          <a:xfrm>
            <a:off x="568325" y="2127250"/>
            <a:ext cx="355600" cy="357188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5562" y="3450694"/>
              <a:ext cx="542453" cy="330344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900"/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053" y="3318556"/>
              <a:ext cx="617473" cy="594619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80000"/>
                <a:buFont typeface="Arial" panose="020B0604020202020204" pitchFamily="34" charset="0"/>
                <a:buNone/>
                <a:defRPr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814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625" y="3292702"/>
              <a:ext cx="646327" cy="64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070225" y="2114550"/>
            <a:ext cx="31591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gebe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den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Zielbahnhof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an </a:t>
            </a: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1152525" y="276225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Uhrzeit</a:t>
            </a:r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1152525" y="3382963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Bahnsteig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70225" y="2743200"/>
            <a:ext cx="31861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gebe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die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Abfahrtszeit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70225" y="3373438"/>
            <a:ext cx="268446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gebe den vorgesehenen Bahnsteig an</a:t>
            </a:r>
          </a:p>
        </p:txBody>
      </p:sp>
      <p:pic>
        <p:nvPicPr>
          <p:cNvPr id="338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3"/>
          <a:stretch>
            <a:fillRect/>
          </a:stretch>
        </p:blipFill>
        <p:spPr bwMode="auto">
          <a:xfrm>
            <a:off x="1949450" y="1108075"/>
            <a:ext cx="15779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urved Left Arrow 34"/>
          <p:cNvSpPr/>
          <p:nvPr/>
        </p:nvSpPr>
        <p:spPr>
          <a:xfrm>
            <a:off x="4027488" y="1108075"/>
            <a:ext cx="681037" cy="635000"/>
          </a:xfrm>
          <a:prstGeom prst="curvedLef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152400" y="153988"/>
            <a:ext cx="8497888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gebe</a:t>
            </a:r>
            <a:r>
              <a:rPr sz="2400" dirty="0">
                <a:solidFill>
                  <a:schemeClr val="accent5"/>
                </a:solidFill>
              </a:rPr>
              <a:t> die </a:t>
            </a:r>
            <a:r>
              <a:rPr sz="2400" dirty="0" err="1">
                <a:solidFill>
                  <a:schemeClr val="accent5"/>
                </a:solidFill>
              </a:rPr>
              <a:t>Informationen</a:t>
            </a:r>
            <a:r>
              <a:rPr sz="2400" dirty="0">
                <a:solidFill>
                  <a:schemeClr val="accent5"/>
                </a:solidFill>
              </a:rPr>
              <a:t> an, die </a:t>
            </a: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für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meine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/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sz="2400" dirty="0" err="1" smtClean="0">
                <a:solidFill>
                  <a:schemeClr val="accent5"/>
                </a:solidFill>
              </a:rPr>
              <a:t>Reise</a:t>
            </a:r>
            <a:r>
              <a:rPr sz="2400" dirty="0" smtClean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brauche</a:t>
            </a:r>
            <a:r>
              <a:rPr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21" name="Oval 20"/>
          <p:cNvSpPr/>
          <p:nvPr/>
        </p:nvSpPr>
        <p:spPr>
          <a:xfrm>
            <a:off x="8167688" y="268288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808" name="Picture 21" descr="Visu 1 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8100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779713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395663"/>
            <a:ext cx="3667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ight Arrow 33"/>
          <p:cNvSpPr/>
          <p:nvPr/>
        </p:nvSpPr>
        <p:spPr>
          <a:xfrm>
            <a:off x="592138" y="4084638"/>
            <a:ext cx="331787" cy="184150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27038" y="209550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Nichts vergessen?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388" y="1487488"/>
            <a:ext cx="2492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Meine Ermäßigungskarte,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falls ich eine habe.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1246188"/>
            <a:ext cx="1098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482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48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48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48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48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48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48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61963" y="730250"/>
            <a:ext cx="70500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Bevor ich abfahre, schaue ich, ob ich etwas vergessen habe.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2925" y="2387600"/>
            <a:ext cx="2447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Mein Fahrausweis,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wenn ich ihn vorher gekauft habe.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2925" y="3278188"/>
            <a:ext cx="32178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Mein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Telefon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dem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die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Hilfenummer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der NMBS/SNCB </a:t>
            </a:r>
            <a:r>
              <a:rPr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02.555.25.25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gespeichert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habe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80025" y="2174875"/>
            <a:ext cx="26447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Mein</a:t>
            </a:r>
            <a:r>
              <a:rPr sz="14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Geld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oder meine Bankkarte.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53038" y="1570038"/>
            <a:ext cx="219868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Mein</a:t>
            </a:r>
            <a:r>
              <a:rPr sz="14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Personalausweis</a:t>
            </a:r>
            <a:r>
              <a:rPr sz="14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220663" y="2582863"/>
            <a:ext cx="266700" cy="266700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00563" y="1487488"/>
            <a:ext cx="0" cy="30384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10188" y="3090863"/>
            <a:ext cx="17557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Mein Tutorial. </a:t>
            </a:r>
          </a:p>
        </p:txBody>
      </p:sp>
      <p:grpSp>
        <p:nvGrpSpPr>
          <p:cNvPr id="34838" name="Group 44"/>
          <p:cNvGrpSpPr>
            <a:grpSpLocks/>
          </p:cNvGrpSpPr>
          <p:nvPr/>
        </p:nvGrpSpPr>
        <p:grpSpPr bwMode="auto">
          <a:xfrm>
            <a:off x="3746500" y="3321050"/>
            <a:ext cx="627063" cy="1036638"/>
            <a:chOff x="5076056" y="1275606"/>
            <a:chExt cx="2102679" cy="3477507"/>
          </a:xfrm>
        </p:grpSpPr>
        <p:pic>
          <p:nvPicPr>
            <p:cNvPr id="34855" name="Picture 45" descr="IMG_064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631501"/>
              <a:ext cx="1426547" cy="2537351"/>
            </a:xfrm>
            <a:prstGeom prst="rect">
              <a:avLst/>
            </a:prstGeom>
            <a:noFill/>
            <a:ln w="9525">
              <a:solidFill>
                <a:srgbClr val="00529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56" name="Picture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275606"/>
              <a:ext cx="2102679" cy="3477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9" name="Oval 47"/>
          <p:cNvSpPr>
            <a:spLocks noChangeArrowheads="1"/>
          </p:cNvSpPr>
          <p:nvPr/>
        </p:nvSpPr>
        <p:spPr bwMode="auto">
          <a:xfrm>
            <a:off x="3741738" y="2452688"/>
            <a:ext cx="619125" cy="593725"/>
          </a:xfrm>
          <a:prstGeom prst="ellipse">
            <a:avLst/>
          </a:prstGeom>
          <a:solidFill>
            <a:srgbClr val="0048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/>
          </a:p>
        </p:txBody>
      </p:sp>
      <p:pic>
        <p:nvPicPr>
          <p:cNvPr id="34840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2436813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/>
          <p:cNvSpPr/>
          <p:nvPr/>
        </p:nvSpPr>
        <p:spPr>
          <a:xfrm>
            <a:off x="8167688" y="268288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42" name="Picture 36" descr="Visu 1 blan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8100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37"/>
          <p:cNvSpPr/>
          <p:nvPr/>
        </p:nvSpPr>
        <p:spPr>
          <a:xfrm>
            <a:off x="4716463" y="1603375"/>
            <a:ext cx="266700" cy="266700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220663" y="3498850"/>
            <a:ext cx="266700" cy="266700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484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5"/>
          <a:stretch>
            <a:fillRect/>
          </a:stretch>
        </p:blipFill>
        <p:spPr bwMode="auto">
          <a:xfrm>
            <a:off x="3741738" y="1506538"/>
            <a:ext cx="5905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/>
          <p:cNvSpPr/>
          <p:nvPr/>
        </p:nvSpPr>
        <p:spPr>
          <a:xfrm>
            <a:off x="220663" y="1628775"/>
            <a:ext cx="266700" cy="266700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716463" y="3851275"/>
            <a:ext cx="266700" cy="266700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4716463" y="2336800"/>
            <a:ext cx="266700" cy="266700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716463" y="3111500"/>
            <a:ext cx="266700" cy="266700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5310188" y="3835400"/>
            <a:ext cx="1755775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Meine Hilfekarte. </a:t>
            </a:r>
          </a:p>
        </p:txBody>
      </p:sp>
      <p:pic>
        <p:nvPicPr>
          <p:cNvPr id="34851" name="Image 7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7608888" y="2011363"/>
            <a:ext cx="584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2" name="Image 77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41451" r="75139" b="26685"/>
          <a:stretch>
            <a:fillRect/>
          </a:stretch>
        </p:blipFill>
        <p:spPr bwMode="auto">
          <a:xfrm>
            <a:off x="8253413" y="2111375"/>
            <a:ext cx="390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2" t="27066" r="14423" b="20229"/>
          <a:stretch>
            <a:fillRect/>
          </a:stretch>
        </p:blipFill>
        <p:spPr bwMode="auto">
          <a:xfrm>
            <a:off x="7624763" y="3835400"/>
            <a:ext cx="11525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8" t="26541" r="14914" b="21135"/>
          <a:stretch>
            <a:fillRect/>
          </a:stretch>
        </p:blipFill>
        <p:spPr bwMode="auto">
          <a:xfrm>
            <a:off x="7588250" y="2978150"/>
            <a:ext cx="118903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1188" y="2500313"/>
            <a:ext cx="6121400" cy="20161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sz="3100" b="1" dirty="0" err="1">
                <a:solidFill>
                  <a:srgbClr val="FFFFFF"/>
                </a:solidFill>
              </a:rPr>
              <a:t>Ich</a:t>
            </a:r>
            <a:r>
              <a:rPr sz="3100" b="1" dirty="0">
                <a:solidFill>
                  <a:srgbClr val="FFFFFF"/>
                </a:solidFill>
              </a:rPr>
              <a:t> </a:t>
            </a:r>
            <a:r>
              <a:rPr sz="3100" b="1" dirty="0" err="1">
                <a:solidFill>
                  <a:srgbClr val="FFFFFF"/>
                </a:solidFill>
              </a:rPr>
              <a:t>suche</a:t>
            </a:r>
            <a:r>
              <a:rPr sz="3100" b="1" dirty="0">
                <a:solidFill>
                  <a:srgbClr val="FFFFFF"/>
                </a:solidFill>
              </a:rPr>
              <a:t> den </a:t>
            </a:r>
            <a:r>
              <a:rPr sz="3100" b="1" dirty="0" err="1">
                <a:solidFill>
                  <a:srgbClr val="FFFFFF"/>
                </a:solidFill>
              </a:rPr>
              <a:t>Eingang</a:t>
            </a:r>
            <a:r>
              <a:rPr sz="3100" b="1" dirty="0">
                <a:solidFill>
                  <a:srgbClr val="FFFFFF"/>
                </a:solidFill>
              </a:rPr>
              <a:t> </a:t>
            </a:r>
            <a:r>
              <a:rPr sz="3100" b="1" dirty="0">
                <a:solidFill>
                  <a:schemeClr val="bg1"/>
                </a:solidFill>
              </a:rPr>
              <a:t>des </a:t>
            </a:r>
            <a:r>
              <a:rPr sz="3100" b="1" dirty="0" err="1">
                <a:solidFill>
                  <a:schemeClr val="bg1"/>
                </a:solidFill>
              </a:rPr>
              <a:t>Abfahrtbahnhofs</a:t>
            </a:r>
            <a:r>
              <a:rPr sz="3100" b="1" dirty="0">
                <a:solidFill>
                  <a:schemeClr val="bg1"/>
                </a:solidFill>
              </a:rPr>
              <a:t> </a:t>
            </a:r>
            <a:r>
              <a:rPr lang="en-GB" sz="3100" b="1" dirty="0">
                <a:solidFill>
                  <a:schemeClr val="bg1"/>
                </a:solidFill>
              </a:rPr>
              <a:t/>
            </a:r>
            <a:br>
              <a:rPr lang="en-GB" sz="3100" b="1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/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066925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6227763" y="2051050"/>
            <a:ext cx="25923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gebe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den </a:t>
            </a:r>
            <a:r>
              <a:rPr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Namen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des </a:t>
            </a:r>
            <a:r>
              <a:rPr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Abfahrtbahnhofs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750" y="268288"/>
            <a:ext cx="814705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Ich suche den Eingang des Bahnhofs.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213" y="1131888"/>
            <a:ext cx="4535487" cy="2663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22325" y="1693863"/>
            <a:ext cx="43068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Hier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füge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das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Foto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des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Abfahrtbahnhofs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dazu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schaue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im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Internet in der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Bibliothek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der NMBS/SNCB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oder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füge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das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Foto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das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selbst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gemacht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habe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</p:txBody>
      </p:sp>
      <p:grpSp>
        <p:nvGrpSpPr>
          <p:cNvPr id="36871" name="Group 11"/>
          <p:cNvGrpSpPr>
            <a:grpSpLocks/>
          </p:cNvGrpSpPr>
          <p:nvPr/>
        </p:nvGrpSpPr>
        <p:grpSpPr bwMode="auto">
          <a:xfrm>
            <a:off x="5619750" y="2165350"/>
            <a:ext cx="357188" cy="357188"/>
            <a:chOff x="3493625" y="3292702"/>
            <a:chExt cx="646327" cy="646327"/>
          </a:xfrm>
        </p:grpSpPr>
        <p:sp>
          <p:nvSpPr>
            <p:cNvPr id="13" name="Content Placeholder 1"/>
            <p:cNvSpPr txBox="1">
              <a:spLocks/>
            </p:cNvSpPr>
            <p:nvPr/>
          </p:nvSpPr>
          <p:spPr>
            <a:xfrm>
              <a:off x="3548205" y="3450694"/>
              <a:ext cx="537168" cy="330344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900"/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507989" y="3318556"/>
              <a:ext cx="617600" cy="594619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80000"/>
                <a:buFont typeface="Arial" panose="020B0604020202020204" pitchFamily="34" charset="0"/>
                <a:buNone/>
                <a:defRPr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87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625" y="3292702"/>
              <a:ext cx="646327" cy="64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95263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888" y="169863"/>
            <a:ext cx="8148637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Ich finde meinen Weg mit den Piktogrammen.</a:t>
            </a:r>
          </a:p>
        </p:txBody>
      </p:sp>
      <p:sp>
        <p:nvSpPr>
          <p:cNvPr id="37891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971550" y="2197100"/>
            <a:ext cx="2436813" cy="1260475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</a:rPr>
              <a:t>Weg, dem ich folgen muss</a:t>
            </a:r>
          </a:p>
        </p:txBody>
      </p:sp>
      <p:pic>
        <p:nvPicPr>
          <p:cNvPr id="37893" name="Picture 6" descr="Picto flèc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525588"/>
            <a:ext cx="650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Picto bill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2558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7438" y="2195513"/>
            <a:ext cx="13795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Schalter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9875" y="2197100"/>
            <a:ext cx="14160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Automaten</a:t>
            </a:r>
          </a:p>
        </p:txBody>
      </p:sp>
      <p:grpSp>
        <p:nvGrpSpPr>
          <p:cNvPr id="37897" name="Group 5"/>
          <p:cNvGrpSpPr>
            <a:grpSpLocks/>
          </p:cNvGrpSpPr>
          <p:nvPr/>
        </p:nvGrpSpPr>
        <p:grpSpPr bwMode="auto">
          <a:xfrm>
            <a:off x="6811963" y="1511300"/>
            <a:ext cx="647700" cy="647700"/>
            <a:chOff x="4499992" y="1275606"/>
            <a:chExt cx="614768" cy="614768"/>
          </a:xfrm>
        </p:grpSpPr>
        <p:sp>
          <p:nvSpPr>
            <p:cNvPr id="5" name="Rectangle 4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0045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3790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940" y="1355345"/>
              <a:ext cx="252872" cy="465849"/>
            </a:xfrm>
            <a:prstGeom prst="rect">
              <a:avLst/>
            </a:prstGeom>
            <a:noFill/>
            <a:ln w="3175">
              <a:solidFill>
                <a:srgbClr val="00457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57175" y="887413"/>
            <a:ext cx="8274050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lerne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die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Piktogramme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zu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erkennen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mit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denen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meinen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Weg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finde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</p:txBody>
      </p:sp>
      <p:pic>
        <p:nvPicPr>
          <p:cNvPr id="37899" name="Picture 5" descr="IMG_68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571750"/>
            <a:ext cx="26939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2690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8" y="195263"/>
            <a:ext cx="646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323850" y="2576513"/>
            <a:ext cx="7092950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</a:rPr>
              <a:t>Ich</a:t>
            </a:r>
            <a:r>
              <a:rPr lang="en-US" altLang="en-US" sz="2800" b="1" dirty="0" smtClean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</a:rPr>
              <a:t>kaufe</a:t>
            </a:r>
            <a:r>
              <a:rPr lang="en-US" altLang="en-US" sz="2800" b="1" dirty="0" smtClean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FFFF"/>
                </a:solidFill>
              </a:rPr>
              <a:t>meinen</a:t>
            </a:r>
            <a:r>
              <a:rPr lang="en-US" altLang="en-US" sz="2800" b="1" dirty="0" smtClean="0">
                <a:solidFill>
                  <a:srgbClr val="FFFFFF"/>
                </a:solidFill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</a:rPr>
              <a:t>Fahrausweis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</a:rPr>
              <a:t/>
            </a:r>
            <a:br>
              <a:rPr lang="en-GB" altLang="en-US" sz="2800" b="1" dirty="0" smtClean="0">
                <a:solidFill>
                  <a:schemeClr val="bg1"/>
                </a:solidFill>
              </a:rPr>
            </a:b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</a:rPr>
              <a:t/>
            </a:r>
            <a:br>
              <a:rPr lang="en-GB" altLang="en-US" sz="2800" b="1" dirty="0" smtClean="0">
                <a:solidFill>
                  <a:schemeClr val="bg1"/>
                </a:solidFill>
              </a:rPr>
            </a:br>
            <a:endParaRPr lang="en-GB" alt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41488"/>
            <a:ext cx="172085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3850" y="123825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>
                <a:solidFill>
                  <a:schemeClr val="accent5"/>
                </a:solidFill>
              </a:rPr>
              <a:t>Mein </a:t>
            </a:r>
            <a:r>
              <a:rPr sz="2400" dirty="0" err="1">
                <a:solidFill>
                  <a:schemeClr val="accent5"/>
                </a:solidFill>
              </a:rPr>
              <a:t>Fahrausweis</a:t>
            </a:r>
            <a:r>
              <a:rPr sz="2400" dirty="0">
                <a:solidFill>
                  <a:schemeClr val="accent5"/>
                </a:solidFill>
              </a:rPr>
              <a:t> auf </a:t>
            </a:r>
            <a:r>
              <a:rPr sz="2400" dirty="0" err="1">
                <a:solidFill>
                  <a:schemeClr val="accent5"/>
                </a:solidFill>
              </a:rPr>
              <a:t>meinen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Personalausweis</a:t>
            </a:r>
            <a:r>
              <a:rPr sz="2400" dirty="0">
                <a:solidFill>
                  <a:schemeClr val="accent5"/>
                </a:solidFill>
              </a:rPr>
              <a:t>.</a:t>
            </a:r>
            <a:r>
              <a:rPr lang="en-GB" sz="2400" dirty="0">
                <a:solidFill>
                  <a:schemeClr val="accent5"/>
                </a:solidFill>
              </a:rPr>
              <a:t/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dirty="0">
                <a:solidFill>
                  <a:srgbClr val="E2AC00"/>
                </a:solidFill>
              </a:rPr>
              <a:t> </a:t>
            </a:r>
            <a:r>
              <a:rPr lang="en-GB" dirty="0">
                <a:solidFill>
                  <a:srgbClr val="E2AC00"/>
                </a:solidFill>
              </a:rPr>
              <a:t/>
            </a:r>
            <a:br>
              <a:rPr lang="en-GB" dirty="0">
                <a:solidFill>
                  <a:srgbClr val="E2AC00"/>
                </a:solidFill>
              </a:rPr>
            </a:br>
            <a:endParaRPr lang="en-GB" dirty="0">
              <a:solidFill>
                <a:srgbClr val="E2AC0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sz="half" idx="2"/>
          </p:nvPr>
        </p:nvSpPr>
        <p:spPr bwMode="auto">
          <a:xfrm>
            <a:off x="3308350" y="966788"/>
            <a:ext cx="5195888" cy="3395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1400" smtClean="0">
                <a:solidFill>
                  <a:srgbClr val="7F7F7F"/>
                </a:solidFill>
                <a:latin typeface="Arial" charset="0"/>
                <a:cs typeface="Arial" charset="0"/>
              </a:rPr>
              <a:t>Ich sehe mir den Film an, </a:t>
            </a:r>
          </a:p>
          <a:p>
            <a:pPr eaLnBrk="1" hangingPunct="1"/>
            <a:r>
              <a:rPr lang="en-US" altLang="en-US" sz="1400" smtClean="0">
                <a:solidFill>
                  <a:srgbClr val="7F7F7F"/>
                </a:solidFill>
                <a:latin typeface="Arial" charset="0"/>
                <a:cs typeface="Arial" charset="0"/>
              </a:rPr>
              <a:t>	wie man seinen Fahrausweis </a:t>
            </a:r>
          </a:p>
          <a:p>
            <a:pPr eaLnBrk="1" hangingPunct="1"/>
            <a:r>
              <a:rPr lang="en-US" altLang="en-US" sz="1400" smtClean="0">
                <a:solidFill>
                  <a:srgbClr val="7F7F7F"/>
                </a:solidFill>
                <a:latin typeface="Arial" charset="0"/>
                <a:cs typeface="Arial" charset="0"/>
              </a:rPr>
              <a:t>	auf den Personalausweis lädt</a:t>
            </a:r>
          </a:p>
          <a:p>
            <a:pPr eaLnBrk="1" hangingPunct="1"/>
            <a:endParaRPr lang="en-GB" altLang="en-US" sz="140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altLang="en-US" sz="1400" smtClean="0">
                <a:solidFill>
                  <a:srgbClr val="C00000"/>
                </a:solidFill>
                <a:latin typeface="Arial" charset="0"/>
                <a:cs typeface="Arial" charset="0"/>
                <a:hlinkClick r:id="rId2"/>
              </a:rPr>
              <a:t>https://www.belgiantrain.be/fr/travel-info/prepare-for-your-journey/travel-with-your-identity-card</a:t>
            </a:r>
          </a:p>
          <a:p>
            <a:pPr eaLnBrk="1" hangingPunct="1"/>
            <a:endParaRPr lang="en-GB" altLang="en-US" sz="140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1400" smtClean="0">
                <a:solidFill>
                  <a:srgbClr val="7F7F7F"/>
                </a:solidFill>
                <a:latin typeface="Arial" charset="0"/>
                <a:cs typeface="Arial" charset="0"/>
              </a:rPr>
              <a:t>Ich gehe auf die Website </a:t>
            </a:r>
            <a:r>
              <a:rPr lang="en-US" altLang="en-US" sz="1400" smtClean="0">
                <a:solidFill>
                  <a:srgbClr val="7F7F7F"/>
                </a:solidFill>
                <a:latin typeface="Arial" charset="0"/>
                <a:cs typeface="Arial" charset="0"/>
                <a:hlinkClick r:id="rId3"/>
              </a:rPr>
              <a:t>www.sncb.be</a:t>
            </a:r>
            <a:endParaRPr lang="en-US" altLang="en-US" sz="1400" smtClean="0">
              <a:solidFill>
                <a:srgbClr val="7F7F7F"/>
              </a:solidFill>
              <a:latin typeface="Arial" charset="0"/>
              <a:cs typeface="Arial" charset="0"/>
              <a:hlinkClick r:id="rId4"/>
            </a:endParaRPr>
          </a:p>
          <a:p>
            <a:pPr eaLnBrk="1" hangingPunct="1">
              <a:buFont typeface="Arial" charset="0"/>
              <a:buChar char="•"/>
            </a:pPr>
            <a:endParaRPr lang="en-GB" altLang="en-US" sz="1400" smtClean="0">
              <a:solidFill>
                <a:srgbClr val="7F7F7F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1400" smtClean="0">
                <a:solidFill>
                  <a:srgbClr val="7F7F7F"/>
                </a:solidFill>
                <a:latin typeface="Arial" charset="0"/>
                <a:cs typeface="Arial" charset="0"/>
              </a:rPr>
              <a:t>Ich kaufe meinen Fahrausweis mit meinem Betreuer.</a:t>
            </a:r>
          </a:p>
          <a:p>
            <a:pPr eaLnBrk="1" hangingPunct="1"/>
            <a:endParaRPr lang="en-GB" altLang="en-US" sz="14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GB" altLang="en-US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altLang="en-US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altLang="en-US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435350"/>
            <a:ext cx="16192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up 10"/>
          <p:cNvGrpSpPr>
            <a:grpSpLocks/>
          </p:cNvGrpSpPr>
          <p:nvPr/>
        </p:nvGrpSpPr>
        <p:grpSpPr bwMode="auto">
          <a:xfrm>
            <a:off x="611188" y="1246188"/>
            <a:ext cx="2112962" cy="1906587"/>
            <a:chOff x="3851920" y="339502"/>
            <a:chExt cx="4824749" cy="4356000"/>
          </a:xfrm>
        </p:grpSpPr>
        <p:pic>
          <p:nvPicPr>
            <p:cNvPr id="39946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685" y="527298"/>
              <a:ext cx="4576763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" b="81187"/>
            <a:stretch>
              <a:fillRect/>
            </a:stretch>
          </p:blipFill>
          <p:spPr bwMode="auto">
            <a:xfrm>
              <a:off x="4027685" y="699542"/>
              <a:ext cx="4504755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1402"/>
            <a:stretch>
              <a:fillRect/>
            </a:stretch>
          </p:blipFill>
          <p:spPr bwMode="auto">
            <a:xfrm>
              <a:off x="3851920" y="339502"/>
              <a:ext cx="4824749" cy="43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ight Arrow 17"/>
          <p:cNvSpPr/>
          <p:nvPr/>
        </p:nvSpPr>
        <p:spPr>
          <a:xfrm rot="5400000">
            <a:off x="2218531" y="2899570"/>
            <a:ext cx="517525" cy="360362"/>
          </a:xfrm>
          <a:prstGeom prst="rightArrow">
            <a:avLst/>
          </a:prstGeom>
          <a:solidFill>
            <a:srgbClr val="0045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43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892425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8231188" y="98425"/>
            <a:ext cx="644525" cy="6270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45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71438"/>
            <a:ext cx="6524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268288"/>
            <a:ext cx="814705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>
                <a:solidFill>
                  <a:schemeClr val="accent5"/>
                </a:solidFill>
              </a:rPr>
              <a:t>Mein </a:t>
            </a:r>
            <a:r>
              <a:rPr sz="2400" dirty="0" err="1">
                <a:solidFill>
                  <a:schemeClr val="accent5"/>
                </a:solidFill>
              </a:rPr>
              <a:t>Fahrausweis</a:t>
            </a:r>
            <a:r>
              <a:rPr sz="2400" dirty="0">
                <a:solidFill>
                  <a:schemeClr val="accent5"/>
                </a:solidFill>
              </a:rPr>
              <a:t> auf </a:t>
            </a:r>
            <a:r>
              <a:rPr sz="2400" dirty="0" err="1">
                <a:solidFill>
                  <a:schemeClr val="accent5"/>
                </a:solidFill>
              </a:rPr>
              <a:t>meinem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Telefon</a:t>
            </a:r>
            <a:r>
              <a:rPr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708400" y="1200150"/>
            <a:ext cx="4978400" cy="3394075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/>
              <a:t>Ich öffne die App der NMBS/SNCB.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/>
              <a:t>Ich kaufe meinen Fahrausweis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/>
              <a:t>      mit meinem Betreuer.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/>
              <a:t>Ich speichere meinen Fahrausweis in meinem Telefon.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4096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98425"/>
            <a:ext cx="6524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984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67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57175"/>
            <a:ext cx="6524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03325"/>
            <a:ext cx="2636837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 txBox="1">
            <a:spLocks/>
          </p:cNvSpPr>
          <p:nvPr/>
        </p:nvSpPr>
        <p:spPr bwMode="auto">
          <a:xfrm>
            <a:off x="6275388" y="2084388"/>
            <a:ext cx="23526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23555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23556" name="Content Placeholder 1"/>
          <p:cNvSpPr txBox="1">
            <a:spLocks/>
          </p:cNvSpPr>
          <p:nvPr/>
        </p:nvSpPr>
        <p:spPr bwMode="auto">
          <a:xfrm>
            <a:off x="6140450" y="1293813"/>
            <a:ext cx="2352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23557" name="Content Placeholder 1"/>
          <p:cNvSpPr txBox="1">
            <a:spLocks/>
          </p:cNvSpPr>
          <p:nvPr/>
        </p:nvSpPr>
        <p:spPr bwMode="auto">
          <a:xfrm>
            <a:off x="6140450" y="1801813"/>
            <a:ext cx="2352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en-US" sz="2800"/>
              <a:t> </a:t>
            </a: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395288" y="971550"/>
            <a:ext cx="84169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1500" b="1"/>
          </a:p>
          <a:p>
            <a:pPr eaLnBrk="1" hangingPunct="1"/>
            <a:endParaRPr lang="en-GB" altLang="en-US"/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355600" y="971550"/>
            <a:ext cx="8785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11" name="Rectangle 10"/>
          <p:cNvSpPr/>
          <p:nvPr/>
        </p:nvSpPr>
        <p:spPr>
          <a:xfrm>
            <a:off x="674688" y="957263"/>
            <a:ext cx="7953375" cy="42783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accent5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accent5"/>
                </a:solidFill>
                <a:latin typeface="+mj-lt"/>
                <a:cs typeface="+mn-cs"/>
              </a:rPr>
              <a:t>Die 8 </a:t>
            </a:r>
            <a:r>
              <a:rPr b="1" dirty="0" err="1">
                <a:solidFill>
                  <a:schemeClr val="accent5"/>
                </a:solidFill>
                <a:latin typeface="+mj-lt"/>
                <a:cs typeface="+mn-cs"/>
              </a:rPr>
              <a:t>Etappen</a:t>
            </a:r>
            <a:r>
              <a:rPr b="1" dirty="0">
                <a:solidFill>
                  <a:schemeClr val="accent5"/>
                </a:solidFill>
                <a:latin typeface="+mj-lt"/>
                <a:cs typeface="+mn-cs"/>
              </a:rPr>
              <a:t> der </a:t>
            </a:r>
            <a:r>
              <a:rPr b="1" dirty="0" err="1">
                <a:solidFill>
                  <a:schemeClr val="accent5"/>
                </a:solidFill>
                <a:latin typeface="+mj-lt"/>
                <a:cs typeface="+mn-cs"/>
              </a:rPr>
              <a:t>Reise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…………………………………………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...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. </a:t>
            </a:r>
            <a:r>
              <a:rPr dirty="0" err="1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Seite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accent5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rgbClr val="CC006A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accent3"/>
                </a:solidFill>
                <a:latin typeface="+mj-lt"/>
                <a:cs typeface="+mn-cs"/>
              </a:rPr>
              <a:t>Die </a:t>
            </a:r>
            <a:r>
              <a:rPr b="1" dirty="0" err="1">
                <a:solidFill>
                  <a:schemeClr val="accent3"/>
                </a:solidFill>
                <a:latin typeface="+mj-lt"/>
                <a:cs typeface="+mn-cs"/>
              </a:rPr>
              <a:t>Karte</a:t>
            </a:r>
            <a:r>
              <a:rPr b="1" dirty="0">
                <a:solidFill>
                  <a:schemeClr val="accent3"/>
                </a:solidFill>
                <a:latin typeface="+mj-lt"/>
                <a:cs typeface="+mn-cs"/>
              </a:rPr>
              <a:t>, um </a:t>
            </a:r>
            <a:r>
              <a:rPr b="1" dirty="0" err="1">
                <a:solidFill>
                  <a:schemeClr val="accent3"/>
                </a:solidFill>
                <a:latin typeface="+mj-lt"/>
                <a:cs typeface="+mn-cs"/>
              </a:rPr>
              <a:t>um</a:t>
            </a:r>
            <a:r>
              <a:rPr b="1" dirty="0">
                <a:solidFill>
                  <a:schemeClr val="accent3"/>
                </a:solidFill>
                <a:latin typeface="+mj-lt"/>
                <a:cs typeface="+mn-cs"/>
              </a:rPr>
              <a:t> </a:t>
            </a:r>
            <a:r>
              <a:rPr b="1" dirty="0" err="1">
                <a:solidFill>
                  <a:schemeClr val="accent3"/>
                </a:solidFill>
                <a:latin typeface="+mj-lt"/>
                <a:cs typeface="+mn-cs"/>
              </a:rPr>
              <a:t>Hilfe</a:t>
            </a:r>
            <a:r>
              <a:rPr b="1" dirty="0">
                <a:solidFill>
                  <a:schemeClr val="accent3"/>
                </a:solidFill>
                <a:latin typeface="+mj-lt"/>
                <a:cs typeface="+mn-cs"/>
              </a:rPr>
              <a:t> </a:t>
            </a:r>
            <a:r>
              <a:rPr b="1" dirty="0" err="1">
                <a:solidFill>
                  <a:schemeClr val="accent3"/>
                </a:solidFill>
                <a:latin typeface="+mj-lt"/>
                <a:cs typeface="+mn-cs"/>
              </a:rPr>
              <a:t>zu</a:t>
            </a:r>
            <a:r>
              <a:rPr b="1" dirty="0">
                <a:solidFill>
                  <a:schemeClr val="accent3"/>
                </a:solidFill>
                <a:latin typeface="+mj-lt"/>
                <a:cs typeface="+mn-cs"/>
              </a:rPr>
              <a:t> bitten 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………………………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.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……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…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. </a:t>
            </a:r>
            <a:r>
              <a:rPr dirty="0" err="1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Seite</a:t>
            </a:r>
            <a:r>
              <a:rPr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 69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>
                  <a:lumMod val="5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>
                  <a:lumMod val="5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err="1">
                <a:solidFill>
                  <a:srgbClr val="CC006A"/>
                </a:solidFill>
                <a:latin typeface="+mj-lt"/>
                <a:cs typeface="+mn-cs"/>
              </a:rPr>
              <a:t>Bei</a:t>
            </a:r>
            <a:r>
              <a:rPr b="1" dirty="0">
                <a:solidFill>
                  <a:srgbClr val="CC006A"/>
                </a:solidFill>
                <a:latin typeface="+mj-lt"/>
                <a:cs typeface="+mn-cs"/>
              </a:rPr>
              <a:t> </a:t>
            </a:r>
            <a:r>
              <a:rPr b="1" dirty="0" err="1">
                <a:solidFill>
                  <a:srgbClr val="CC006A"/>
                </a:solidFill>
                <a:latin typeface="+mj-lt"/>
                <a:cs typeface="+mn-cs"/>
              </a:rPr>
              <a:t>unvorhergesehenen</a:t>
            </a:r>
            <a:r>
              <a:rPr b="1" dirty="0">
                <a:solidFill>
                  <a:srgbClr val="CC006A"/>
                </a:solidFill>
                <a:latin typeface="+mj-lt"/>
                <a:cs typeface="+mn-cs"/>
              </a:rPr>
              <a:t> </a:t>
            </a:r>
            <a:r>
              <a:rPr b="1" dirty="0" err="1">
                <a:solidFill>
                  <a:srgbClr val="CC006A"/>
                </a:solidFill>
                <a:latin typeface="+mj-lt"/>
                <a:cs typeface="+mn-cs"/>
              </a:rPr>
              <a:t>Umständen</a:t>
            </a:r>
            <a:r>
              <a:rPr b="1" dirty="0">
                <a:solidFill>
                  <a:srgbClr val="CC006A"/>
                </a:solidFill>
                <a:latin typeface="+mj-lt"/>
                <a:cs typeface="+mn-cs"/>
              </a:rPr>
              <a:t>, </a:t>
            </a:r>
            <a:r>
              <a:rPr lang="en-GB" b="1" dirty="0">
                <a:solidFill>
                  <a:srgbClr val="CC006A"/>
                </a:solidFill>
                <a:latin typeface="+mj-lt"/>
                <a:cs typeface="+mn-cs"/>
              </a:rPr>
              <a:t/>
            </a:r>
            <a:br>
              <a:rPr lang="en-GB" b="1" dirty="0">
                <a:solidFill>
                  <a:srgbClr val="CC006A"/>
                </a:solidFill>
                <a:latin typeface="+mj-lt"/>
                <a:cs typeface="+mn-cs"/>
              </a:rPr>
            </a:br>
            <a:r>
              <a:rPr b="1" dirty="0" err="1">
                <a:solidFill>
                  <a:srgbClr val="CC006A"/>
                </a:solidFill>
                <a:latin typeface="+mj-lt"/>
                <a:cs typeface="+mn-cs"/>
              </a:rPr>
              <a:t>Schwierigkeiten</a:t>
            </a:r>
            <a:r>
              <a:rPr b="1" dirty="0">
                <a:solidFill>
                  <a:srgbClr val="CC006A"/>
                </a:solidFill>
                <a:latin typeface="+mj-lt"/>
                <a:cs typeface="+mn-cs"/>
              </a:rPr>
              <a:t> </a:t>
            </a:r>
            <a:r>
              <a:rPr b="1" dirty="0" err="1">
                <a:solidFill>
                  <a:srgbClr val="CC006A"/>
                </a:solidFill>
                <a:latin typeface="+mj-lt"/>
                <a:cs typeface="+mn-cs"/>
              </a:rPr>
              <a:t>oder</a:t>
            </a:r>
            <a:r>
              <a:rPr b="1" dirty="0">
                <a:solidFill>
                  <a:srgbClr val="CC006A"/>
                </a:solidFill>
                <a:latin typeface="+mj-lt"/>
                <a:cs typeface="+mn-cs"/>
              </a:rPr>
              <a:t> </a:t>
            </a:r>
            <a:r>
              <a:rPr b="1" dirty="0" err="1">
                <a:solidFill>
                  <a:srgbClr val="CC006A"/>
                </a:solidFill>
                <a:latin typeface="+mj-lt"/>
                <a:cs typeface="+mn-cs"/>
              </a:rPr>
              <a:t>Unsicherheiten</a:t>
            </a:r>
            <a:r>
              <a:rPr lang="en-GB" b="1" dirty="0">
                <a:solidFill>
                  <a:srgbClr val="CC006A"/>
                </a:solidFill>
                <a:latin typeface="+mj-lt"/>
                <a:cs typeface="+mn-cs"/>
              </a:rPr>
              <a:t/>
            </a:r>
            <a:br>
              <a:rPr lang="en-GB" b="1" dirty="0">
                <a:solidFill>
                  <a:srgbClr val="CC006A"/>
                </a:solidFill>
                <a:latin typeface="+mj-lt"/>
                <a:cs typeface="+mn-cs"/>
              </a:rPr>
            </a:br>
            <a:r>
              <a:rPr dirty="0">
                <a:solidFill>
                  <a:srgbClr val="CC006A"/>
                </a:solidFill>
                <a:latin typeface="+mj-lt"/>
                <a:cs typeface="+mn-cs"/>
              </a:rPr>
              <a:t>Die NMBS/SNCB </a:t>
            </a:r>
            <a:r>
              <a:rPr dirty="0" err="1">
                <a:solidFill>
                  <a:srgbClr val="CC006A"/>
                </a:solidFill>
                <a:latin typeface="+mj-lt"/>
                <a:cs typeface="+mn-cs"/>
              </a:rPr>
              <a:t>hilft</a:t>
            </a:r>
            <a:r>
              <a:rPr dirty="0">
                <a:solidFill>
                  <a:srgbClr val="CC006A"/>
                </a:solidFill>
                <a:latin typeface="+mj-lt"/>
                <a:cs typeface="+mn-cs"/>
              </a:rPr>
              <a:t> </a:t>
            </a:r>
            <a:r>
              <a:rPr dirty="0" err="1">
                <a:solidFill>
                  <a:srgbClr val="CC006A"/>
                </a:solidFill>
                <a:latin typeface="+mj-lt"/>
                <a:cs typeface="+mn-cs"/>
              </a:rPr>
              <a:t>mir</a:t>
            </a:r>
            <a:r>
              <a:rPr dirty="0">
                <a:solidFill>
                  <a:srgbClr val="CC006A"/>
                </a:solidFill>
                <a:latin typeface="+mj-lt"/>
                <a:cs typeface="+mn-cs"/>
              </a:rPr>
              <a:t> </a:t>
            </a:r>
            <a:r>
              <a:rPr lang="en-GB" dirty="0">
                <a:solidFill>
                  <a:srgbClr val="CC006A"/>
                </a:solidFill>
                <a:latin typeface="+mj-lt"/>
                <a:cs typeface="+mn-cs"/>
              </a:rPr>
              <a:t>………………………….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………..….….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</a:rPr>
              <a:t>Seite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73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>
              <a:solidFill>
                <a:srgbClr val="CC006A"/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>
                  <a:lumMod val="5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bg1">
                  <a:lumMod val="50000"/>
                </a:schemeClr>
              </a:solidFill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750" y="268288"/>
            <a:ext cx="814705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  <a:ea typeface="+mn-ea"/>
              </a:rPr>
              <a:t>Inhaltsverzeichnis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41987" name="Content Placeholder 1"/>
          <p:cNvSpPr txBox="1">
            <a:spLocks/>
          </p:cNvSpPr>
          <p:nvPr/>
        </p:nvSpPr>
        <p:spPr bwMode="auto">
          <a:xfrm>
            <a:off x="1547813" y="915988"/>
            <a:ext cx="62642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/>
          </a:p>
          <a:p>
            <a:pPr algn="ctr"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>
              <a:solidFill>
                <a:srgbClr val="FF0000"/>
              </a:solidFill>
            </a:endParaRPr>
          </a:p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/>
          </a:p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5"/>
          <a:stretch>
            <a:fillRect/>
          </a:stretch>
        </p:blipFill>
        <p:spPr bwMode="auto">
          <a:xfrm>
            <a:off x="6232525" y="2787650"/>
            <a:ext cx="1171575" cy="159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50825" y="242888"/>
            <a:ext cx="8148638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Mein Fahrausweis am Schalter.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0" y="1166813"/>
            <a:ext cx="4038600" cy="3349625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/>
              <a:t>Ich sage, wohin ich will.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/>
              <a:t>Ich zeige meine Ermäßigungskarte, </a:t>
            </a:r>
            <a:r>
              <a:rPr lang="en-GB" sz="1400" dirty="0"/>
              <a:t/>
            </a:r>
            <a:br>
              <a:rPr lang="en-GB" sz="1400" dirty="0"/>
            </a:br>
            <a:r>
              <a:rPr sz="1400"/>
              <a:t>falls ich eine habe.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99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257175"/>
            <a:ext cx="6524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3" descr="C:\Users\AVL7401\Pictures\Sélection\Pict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58863"/>
            <a:ext cx="432276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4975" y="273050"/>
            <a:ext cx="8424863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Mein Fahrausweis am Automaten. </a:t>
            </a:r>
            <a:r>
              <a:rPr lang="en-GB" sz="2400" dirty="0">
                <a:solidFill>
                  <a:schemeClr val="accent5"/>
                </a:solidFill>
              </a:rPr>
              <a:t/>
            </a:r>
            <a:br>
              <a:rPr lang="en-GB" sz="2400" dirty="0">
                <a:solidFill>
                  <a:schemeClr val="accent5"/>
                </a:solidFill>
              </a:rPr>
            </a:br>
            <a:endParaRPr lang="en-GB" sz="2400" dirty="0">
              <a:solidFill>
                <a:schemeClr val="accent5"/>
              </a:solidFill>
            </a:endParaRPr>
          </a:p>
        </p:txBody>
      </p:sp>
      <p:sp>
        <p:nvSpPr>
          <p:cNvPr id="43011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grpSp>
        <p:nvGrpSpPr>
          <p:cNvPr id="43012" name="Group 7"/>
          <p:cNvGrpSpPr>
            <a:grpSpLocks/>
          </p:cNvGrpSpPr>
          <p:nvPr/>
        </p:nvGrpSpPr>
        <p:grpSpPr bwMode="auto">
          <a:xfrm>
            <a:off x="5568950" y="1728788"/>
            <a:ext cx="1401763" cy="1403350"/>
            <a:chOff x="4499992" y="1275606"/>
            <a:chExt cx="614768" cy="614768"/>
          </a:xfrm>
        </p:grpSpPr>
        <p:sp>
          <p:nvSpPr>
            <p:cNvPr id="9" name="Rectangle 8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30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301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285750"/>
            <a:ext cx="6524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77838" y="871538"/>
            <a:ext cx="75501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Der Automat ist die Maschine, an der man Fahrausweise kauft.</a:t>
            </a:r>
          </a:p>
        </p:txBody>
      </p:sp>
      <p:pic>
        <p:nvPicPr>
          <p:cNvPr id="43016" name="Picture 4" descr="IMG_68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6200"/>
            <a:ext cx="43195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1851025"/>
            <a:ext cx="8147050" cy="1441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accent5"/>
                </a:solidFill>
              </a:rPr>
              <a:t>Ich kann nicht lesen </a:t>
            </a:r>
            <a:r>
              <a:rPr lang="en-GB" dirty="0" smtClean="0">
                <a:solidFill>
                  <a:schemeClr val="accent5"/>
                </a:solidFill>
              </a:rPr>
              <a:t/>
            </a:r>
            <a:br>
              <a:rPr lang="en-GB" dirty="0" smtClean="0">
                <a:solidFill>
                  <a:schemeClr val="accent5"/>
                </a:solidFill>
              </a:rPr>
            </a:br>
            <a:r>
              <a:rPr>
                <a:solidFill>
                  <a:schemeClr val="accent5"/>
                </a:solidFill>
              </a:rPr>
              <a:t>oder nur wenig.</a:t>
            </a:r>
          </a:p>
        </p:txBody>
      </p:sp>
      <p:sp>
        <p:nvSpPr>
          <p:cNvPr id="4" name="Oval 3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57175"/>
            <a:ext cx="6524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400" y="242888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Wenn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keine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Bankkarte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 smtClean="0">
                <a:solidFill>
                  <a:schemeClr val="accent5"/>
                </a:solidFill>
              </a:rPr>
              <a:t>habe</a:t>
            </a:r>
            <a:r>
              <a:rPr sz="2400" dirty="0" smtClean="0">
                <a:solidFill>
                  <a:schemeClr val="accent5"/>
                </a:solidFill>
              </a:rPr>
              <a:t>,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sz="2400" dirty="0" err="1" smtClean="0">
                <a:solidFill>
                  <a:schemeClr val="accent5"/>
                </a:solidFill>
              </a:rPr>
              <a:t>gehe</a:t>
            </a:r>
            <a:r>
              <a:rPr sz="2400" dirty="0" smtClean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an </a:t>
            </a:r>
            <a:r>
              <a:rPr sz="2400" dirty="0" err="1">
                <a:solidFill>
                  <a:schemeClr val="accent5"/>
                </a:solidFill>
              </a:rPr>
              <a:t>einen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Automaten</a:t>
            </a:r>
            <a:r>
              <a:rPr sz="2400" dirty="0">
                <a:solidFill>
                  <a:schemeClr val="accent5"/>
                </a:solidFill>
              </a:rPr>
              <a:t>, der </a:t>
            </a:r>
            <a:r>
              <a:rPr sz="2400" dirty="0" err="1">
                <a:solidFill>
                  <a:schemeClr val="accent5"/>
                </a:solidFill>
              </a:rPr>
              <a:t>auch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Münzen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annimmt</a:t>
            </a:r>
            <a:r>
              <a:rPr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5059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grpSp>
        <p:nvGrpSpPr>
          <p:cNvPr id="45060" name="Group 7"/>
          <p:cNvGrpSpPr>
            <a:grpSpLocks/>
          </p:cNvGrpSpPr>
          <p:nvPr/>
        </p:nvGrpSpPr>
        <p:grpSpPr bwMode="auto">
          <a:xfrm>
            <a:off x="5292725" y="1638300"/>
            <a:ext cx="1401763" cy="1401763"/>
            <a:chOff x="4499992" y="1275606"/>
            <a:chExt cx="614768" cy="614768"/>
          </a:xfrm>
        </p:grpSpPr>
        <p:sp>
          <p:nvSpPr>
            <p:cNvPr id="9" name="Rectangle 8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50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506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973138"/>
            <a:ext cx="6524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11188" y="1236663"/>
            <a:ext cx="7642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Der Automat ist die Maschine, an der man Fahrausweise kauft.</a:t>
            </a:r>
          </a:p>
        </p:txBody>
      </p:sp>
      <p:sp>
        <p:nvSpPr>
          <p:cNvPr id="16" name="ZoneTexte 13"/>
          <p:cNvSpPr txBox="1"/>
          <p:nvPr/>
        </p:nvSpPr>
        <p:spPr>
          <a:xfrm>
            <a:off x="5897563" y="3721100"/>
            <a:ext cx="3235325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Stelle, an der man Münzen einwirft.</a:t>
            </a:r>
          </a:p>
        </p:txBody>
      </p:sp>
      <p:pic>
        <p:nvPicPr>
          <p:cNvPr id="45066" name="Picture 4" descr="C:\Users\AVL7401\Pictures\Sélection\EH_180528_SNCBNMBS_Specials_2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7188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76513" y="3724275"/>
            <a:ext cx="417512" cy="360363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4" name="Straight Arrow Connector 3"/>
          <p:cNvCxnSpPr>
            <a:stCxn id="2" idx="6"/>
          </p:cNvCxnSpPr>
          <p:nvPr/>
        </p:nvCxnSpPr>
        <p:spPr>
          <a:xfrm flipV="1">
            <a:off x="2994025" y="3889375"/>
            <a:ext cx="2801938" cy="14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/>
          <p:cNvSpPr txBox="1">
            <a:spLocks/>
          </p:cNvSpPr>
          <p:nvPr/>
        </p:nvSpPr>
        <p:spPr>
          <a:xfrm>
            <a:off x="3894138" y="2643188"/>
            <a:ext cx="2046287" cy="614362"/>
          </a:xfrm>
          <a:prstGeom prst="rect">
            <a:avLst/>
          </a:prstGeom>
          <a:solidFill>
            <a:srgbClr val="F1442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en-GB" sz="3200" b="1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sz="2400" b="1">
                <a:solidFill>
                  <a:schemeClr val="bg1"/>
                </a:solidFill>
              </a:rPr>
              <a:t>02.555.25.25</a:t>
            </a:r>
          </a:p>
          <a:p>
            <a:pPr algn="ctr" fontAlgn="auto">
              <a:spcAft>
                <a:spcPts val="0"/>
              </a:spcAft>
              <a:defRPr/>
            </a:pPr>
            <a:endParaRPr lang="en-GB" sz="3200" b="1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en-GB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900" y="123825"/>
            <a:ext cx="8905875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rufe</a:t>
            </a:r>
            <a:r>
              <a:rPr sz="2400" dirty="0">
                <a:solidFill>
                  <a:schemeClr val="accent5"/>
                </a:solidFill>
              </a:rPr>
              <a:t> an, um </a:t>
            </a:r>
            <a:r>
              <a:rPr sz="2400" dirty="0" err="1">
                <a:solidFill>
                  <a:schemeClr val="accent5"/>
                </a:solidFill>
              </a:rPr>
              <a:t>mir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 smtClean="0">
                <a:solidFill>
                  <a:schemeClr val="accent5"/>
                </a:solidFill>
              </a:rPr>
              <a:t>beim</a:t>
            </a:r>
            <a:r>
              <a:rPr sz="2400" dirty="0" smtClean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Kaufen</a:t>
            </a:r>
            <a:r>
              <a:rPr sz="2400" dirty="0">
                <a:solidFill>
                  <a:schemeClr val="accent5"/>
                </a:solidFill>
              </a:rPr>
              <a:t>  </a:t>
            </a:r>
            <a:r>
              <a:rPr sz="2400" dirty="0" err="1">
                <a:solidFill>
                  <a:schemeClr val="accent5"/>
                </a:solidFill>
              </a:rPr>
              <a:t>meines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/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sz="2400" dirty="0" err="1" smtClean="0">
                <a:solidFill>
                  <a:schemeClr val="accent5"/>
                </a:solidFill>
              </a:rPr>
              <a:t>Fahrausweises</a:t>
            </a:r>
            <a:r>
              <a:rPr sz="2400" dirty="0" smtClean="0">
                <a:solidFill>
                  <a:schemeClr val="accent5"/>
                </a:solidFill>
              </a:rPr>
              <a:t> </a:t>
            </a:r>
            <a:r>
              <a:rPr sz="2400" dirty="0">
                <a:solidFill>
                  <a:schemeClr val="accent5"/>
                </a:solidFill>
              </a:rPr>
              <a:t>am </a:t>
            </a:r>
            <a:r>
              <a:rPr sz="2400" dirty="0" err="1">
                <a:solidFill>
                  <a:schemeClr val="accent5"/>
                </a:solidFill>
              </a:rPr>
              <a:t>Automaten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helfen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zu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lassen</a:t>
            </a:r>
            <a:r>
              <a:rPr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6084" name="Content Placeholder 1"/>
          <p:cNvSpPr txBox="1">
            <a:spLocks/>
          </p:cNvSpPr>
          <p:nvPr/>
        </p:nvSpPr>
        <p:spPr bwMode="auto">
          <a:xfrm>
            <a:off x="2608263" y="1344613"/>
            <a:ext cx="2006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/>
          </a:p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46085" name="Content Placeholder 1"/>
          <p:cNvSpPr txBox="1">
            <a:spLocks/>
          </p:cNvSpPr>
          <p:nvPr/>
        </p:nvSpPr>
        <p:spPr bwMode="auto">
          <a:xfrm>
            <a:off x="5076825" y="1322388"/>
            <a:ext cx="365442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/>
          </a:p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pic>
        <p:nvPicPr>
          <p:cNvPr id="46086" name="Picture 2" descr="DSC_4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979738"/>
            <a:ext cx="2305050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3" descr="DSC_47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322388"/>
            <a:ext cx="23209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771775" y="2035175"/>
            <a:ext cx="1049338" cy="6080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339975" y="3257550"/>
            <a:ext cx="1481138" cy="6461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60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349500"/>
            <a:ext cx="281781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609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284163"/>
            <a:ext cx="6524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07063" y="1571625"/>
            <a:ext cx="3436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Das Personal der NMBS/SNCB hilft mir am Telefon, meinen Fahrausweis zu kaufen.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900" y="123825"/>
            <a:ext cx="8905875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rufe</a:t>
            </a:r>
            <a:r>
              <a:rPr sz="2400" dirty="0">
                <a:solidFill>
                  <a:schemeClr val="accent5"/>
                </a:solidFill>
              </a:rPr>
              <a:t> an, um </a:t>
            </a:r>
            <a:r>
              <a:rPr sz="2400" dirty="0" err="1">
                <a:solidFill>
                  <a:schemeClr val="accent5"/>
                </a:solidFill>
              </a:rPr>
              <a:t>mir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 smtClean="0">
                <a:solidFill>
                  <a:schemeClr val="accent5"/>
                </a:solidFill>
              </a:rPr>
              <a:t>beim</a:t>
            </a:r>
            <a:r>
              <a:rPr sz="2400" dirty="0" smtClean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Kaufen</a:t>
            </a:r>
            <a:r>
              <a:rPr sz="2400" dirty="0">
                <a:solidFill>
                  <a:schemeClr val="accent5"/>
                </a:solidFill>
              </a:rPr>
              <a:t>  </a:t>
            </a:r>
            <a:r>
              <a:rPr sz="2400" dirty="0" err="1">
                <a:solidFill>
                  <a:schemeClr val="accent5"/>
                </a:solidFill>
              </a:rPr>
              <a:t>meines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/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sz="2400" dirty="0" err="1" smtClean="0">
                <a:solidFill>
                  <a:schemeClr val="accent5"/>
                </a:solidFill>
              </a:rPr>
              <a:t>Fahrausweises</a:t>
            </a:r>
            <a:r>
              <a:rPr sz="2400" dirty="0" smtClean="0">
                <a:solidFill>
                  <a:schemeClr val="accent5"/>
                </a:solidFill>
              </a:rPr>
              <a:t> </a:t>
            </a:r>
            <a:r>
              <a:rPr sz="2400" dirty="0">
                <a:solidFill>
                  <a:schemeClr val="accent5"/>
                </a:solidFill>
              </a:rPr>
              <a:t>am </a:t>
            </a:r>
            <a:r>
              <a:rPr sz="2400" dirty="0" err="1">
                <a:solidFill>
                  <a:schemeClr val="accent5"/>
                </a:solidFill>
              </a:rPr>
              <a:t>Automaten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helfen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zu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lassen</a:t>
            </a:r>
            <a:r>
              <a:rPr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7107" name="Content Placeholder 1"/>
          <p:cNvSpPr txBox="1">
            <a:spLocks/>
          </p:cNvSpPr>
          <p:nvPr/>
        </p:nvSpPr>
        <p:spPr bwMode="auto">
          <a:xfrm>
            <a:off x="2608263" y="1344613"/>
            <a:ext cx="2006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/>
          </a:p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47108" name="Content Placeholder 1"/>
          <p:cNvSpPr txBox="1">
            <a:spLocks/>
          </p:cNvSpPr>
          <p:nvPr/>
        </p:nvSpPr>
        <p:spPr bwMode="auto">
          <a:xfrm>
            <a:off x="5076825" y="1322388"/>
            <a:ext cx="365442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/>
          </a:p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11" name="Oval 10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71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284163"/>
            <a:ext cx="6524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6688" y="1812925"/>
            <a:ext cx="362902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Wenn ich Kopfhörer habe, benutze ich sie.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Dann höre ich besser.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Dann ist es leichter, das Geld einzuwerfen, wenn man mir sagt, dass ich bezahlen muss.</a:t>
            </a:r>
          </a:p>
        </p:txBody>
      </p:sp>
      <p:pic>
        <p:nvPicPr>
          <p:cNvPr id="47112" name="Picture 3" descr="AdobeStock_90416634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511300"/>
            <a:ext cx="36004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556000" y="2613025"/>
            <a:ext cx="15351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250" y="187325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Was ich am Telefon sagen muss.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476375" y="1146175"/>
            <a:ext cx="7421563" cy="3394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/>
              <a:t>Ich sage den Bahnhof, an dem ich bin.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b="1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/>
          </a:p>
        </p:txBody>
      </p:sp>
      <p:sp>
        <p:nvSpPr>
          <p:cNvPr id="48132" name="Content Placeholder 1"/>
          <p:cNvSpPr txBox="1">
            <a:spLocks/>
          </p:cNvSpPr>
          <p:nvPr/>
        </p:nvSpPr>
        <p:spPr bwMode="auto">
          <a:xfrm>
            <a:off x="2630488" y="1233488"/>
            <a:ext cx="2008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/>
          </a:p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2" name="Oval 1"/>
          <p:cNvSpPr/>
          <p:nvPr/>
        </p:nvSpPr>
        <p:spPr>
          <a:xfrm>
            <a:off x="395288" y="3078163"/>
            <a:ext cx="720725" cy="720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" name="Picture 2" descr="DSC_4904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6054" t="10469" r="12522" b="3241"/>
          <a:stretch/>
        </p:blipFill>
        <p:spPr bwMode="auto">
          <a:xfrm rot="21440870">
            <a:off x="5164927" y="1829635"/>
            <a:ext cx="2507618" cy="2497136"/>
          </a:xfrm>
          <a:prstGeom prst="ellipse">
            <a:avLst/>
          </a:prstGeom>
          <a:noFill/>
          <a:ln>
            <a:noFill/>
          </a:ln>
          <a:extLst/>
        </p:spPr>
      </p:pic>
      <p:sp>
        <p:nvSpPr>
          <p:cNvPr id="14" name="Oval 13"/>
          <p:cNvSpPr/>
          <p:nvPr/>
        </p:nvSpPr>
        <p:spPr>
          <a:xfrm>
            <a:off x="6659563" y="3795713"/>
            <a:ext cx="373062" cy="288925"/>
          </a:xfrm>
          <a:prstGeom prst="ellipse">
            <a:avLst/>
          </a:prstGeom>
          <a:noFill/>
          <a:ln w="28575"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983413" y="3079750"/>
            <a:ext cx="1303337" cy="730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164513" y="2476500"/>
            <a:ext cx="719137" cy="719138"/>
          </a:xfrm>
          <a:prstGeom prst="ellipse">
            <a:avLst/>
          </a:prstGeom>
          <a:solidFill>
            <a:srgbClr val="F1442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/>
              <a:t>06</a:t>
            </a:r>
          </a:p>
        </p:txBody>
      </p:sp>
      <p:pic>
        <p:nvPicPr>
          <p:cNvPr id="48138" name="Picture 19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7439">
            <a:off x="6804025" y="3965575"/>
            <a:ext cx="7858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12813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6375" y="3027363"/>
            <a:ext cx="358775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sage die Nummer des Automaten,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  an dem ich stehe.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8142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2"/>
          <p:cNvPicPr>
            <a:picLocks noChangeAspect="1" noChangeArrowheads="1"/>
          </p:cNvPicPr>
          <p:nvPr/>
        </p:nvPicPr>
        <p:blipFill>
          <a:blip r:embed="rId7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219450"/>
            <a:ext cx="2381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350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88" y="201613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Was ich am Telefon sagen muss.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19250" y="1233488"/>
            <a:ext cx="7278688" cy="3394075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 err="1"/>
              <a:t>Ich</a:t>
            </a:r>
            <a:r>
              <a:rPr sz="1400" dirty="0"/>
              <a:t> sage den </a:t>
            </a:r>
            <a:r>
              <a:rPr sz="1400" dirty="0" err="1"/>
              <a:t>Bahnhof</a:t>
            </a:r>
            <a:r>
              <a:rPr sz="1400" dirty="0"/>
              <a:t>, </a:t>
            </a:r>
            <a:r>
              <a:rPr sz="1400" dirty="0" err="1"/>
              <a:t>zu</a:t>
            </a:r>
            <a:r>
              <a:rPr sz="1400" dirty="0"/>
              <a:t> </a:t>
            </a:r>
            <a:r>
              <a:rPr sz="1400" dirty="0" err="1"/>
              <a:t>dem</a:t>
            </a:r>
            <a:r>
              <a:rPr sz="1400" dirty="0"/>
              <a:t> </a:t>
            </a:r>
            <a:r>
              <a:rPr sz="1400" dirty="0" err="1"/>
              <a:t>ich</a:t>
            </a:r>
            <a:r>
              <a:rPr sz="1400" dirty="0"/>
              <a:t> will.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 smtClean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 err="1"/>
              <a:t>Ich</a:t>
            </a:r>
            <a:r>
              <a:rPr sz="1400" dirty="0"/>
              <a:t> sage, </a:t>
            </a:r>
            <a:r>
              <a:rPr sz="1400" dirty="0" err="1"/>
              <a:t>ob</a:t>
            </a:r>
            <a:r>
              <a:rPr sz="1400" dirty="0"/>
              <a:t> </a:t>
            </a:r>
            <a:r>
              <a:rPr sz="1400" dirty="0" err="1"/>
              <a:t>ich</a:t>
            </a:r>
            <a:r>
              <a:rPr sz="1400" dirty="0"/>
              <a:t> </a:t>
            </a:r>
            <a:r>
              <a:rPr sz="1400" dirty="0" err="1"/>
              <a:t>eine</a:t>
            </a:r>
            <a:r>
              <a:rPr sz="1400" dirty="0"/>
              <a:t> </a:t>
            </a:r>
            <a:r>
              <a:rPr sz="1400" dirty="0" err="1"/>
              <a:t>Ermäßigungskarte</a:t>
            </a:r>
            <a:r>
              <a:rPr sz="1400" dirty="0"/>
              <a:t> </a:t>
            </a:r>
            <a:r>
              <a:rPr sz="1400" dirty="0" err="1"/>
              <a:t>habe</a:t>
            </a:r>
            <a:r>
              <a:rPr sz="1400" dirty="0"/>
              <a:t>.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b="1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9156" name="Content Placeholder 1"/>
          <p:cNvSpPr txBox="1">
            <a:spLocks/>
          </p:cNvSpPr>
          <p:nvPr/>
        </p:nvSpPr>
        <p:spPr bwMode="auto">
          <a:xfrm>
            <a:off x="2630488" y="1233488"/>
            <a:ext cx="2008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/>
          </a:p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18" name="Oval 17"/>
          <p:cNvSpPr/>
          <p:nvPr/>
        </p:nvSpPr>
        <p:spPr>
          <a:xfrm>
            <a:off x="428625" y="2787650"/>
            <a:ext cx="720725" cy="720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-56" r="51637" b="15"/>
          <a:stretch>
            <a:fillRect/>
          </a:stretch>
        </p:blipFill>
        <p:spPr bwMode="auto">
          <a:xfrm>
            <a:off x="623888" y="2908300"/>
            <a:ext cx="350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916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1" name="Group 13"/>
          <p:cNvGrpSpPr>
            <a:grpSpLocks/>
          </p:cNvGrpSpPr>
          <p:nvPr/>
        </p:nvGrpSpPr>
        <p:grpSpPr bwMode="auto">
          <a:xfrm>
            <a:off x="428625" y="1492250"/>
            <a:ext cx="720725" cy="719138"/>
            <a:chOff x="3507164" y="3318611"/>
            <a:chExt cx="619248" cy="594508"/>
          </a:xfrm>
        </p:grpSpPr>
        <p:sp>
          <p:nvSpPr>
            <p:cNvPr id="49163" name="Content Placeholder 1"/>
            <p:cNvSpPr txBox="1">
              <a:spLocks/>
            </p:cNvSpPr>
            <p:nvPr/>
          </p:nvSpPr>
          <p:spPr bwMode="auto">
            <a:xfrm>
              <a:off x="3546840" y="3452104"/>
              <a:ext cx="539897" cy="327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SzPct val="80000"/>
                <a:buFont typeface="Arial" charset="0"/>
                <a:buNone/>
              </a:pPr>
              <a:endParaRPr lang="en-GB" altLang="en-US" sz="1900"/>
            </a:p>
            <a:p>
              <a:pPr eaLnBrk="1" hangingPunct="1">
                <a:spcBef>
                  <a:spcPct val="20000"/>
                </a:spcBef>
                <a:buSzPct val="80000"/>
                <a:buFont typeface="Arial" charset="0"/>
                <a:buNone/>
              </a:pPr>
              <a:endParaRPr lang="en-GB" altLang="en-US" sz="2800"/>
            </a:p>
          </p:txBody>
        </p:sp>
        <p:sp>
          <p:nvSpPr>
            <p:cNvPr id="16" name="Oval 15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80000"/>
                <a:buFont typeface="Arial" panose="020B0604020202020204" pitchFamily="34" charset="0"/>
                <a:buNone/>
                <a:defRPr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162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1800"/>
            <a:ext cx="4968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175" y="69850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Die Person am Telefon </a:t>
            </a:r>
            <a:r>
              <a:rPr lang="en-GB" sz="2400" dirty="0">
                <a:solidFill>
                  <a:schemeClr val="accent5"/>
                </a:solidFill>
              </a:rPr>
              <a:t/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sz="2400">
                <a:solidFill>
                  <a:schemeClr val="accent5"/>
                </a:solidFill>
              </a:rPr>
              <a:t>hat meinen Fahrausweis ausgesucht.</a:t>
            </a:r>
          </a:p>
        </p:txBody>
      </p:sp>
      <p:sp>
        <p:nvSpPr>
          <p:cNvPr id="50179" name="Content Placeholder 1"/>
          <p:cNvSpPr txBox="1">
            <a:spLocks/>
          </p:cNvSpPr>
          <p:nvPr/>
        </p:nvSpPr>
        <p:spPr bwMode="auto">
          <a:xfrm>
            <a:off x="2608263" y="1344613"/>
            <a:ext cx="2006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/>
          </a:p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50180" name="Content Placeholder 1"/>
          <p:cNvSpPr txBox="1">
            <a:spLocks/>
          </p:cNvSpPr>
          <p:nvPr/>
        </p:nvSpPr>
        <p:spPr bwMode="auto">
          <a:xfrm>
            <a:off x="5076825" y="1322388"/>
            <a:ext cx="3654425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1900"/>
          </a:p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628775"/>
            <a:ext cx="245745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700338" y="2452688"/>
            <a:ext cx="14970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018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0" descr="image0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1131589"/>
            <a:ext cx="4315670" cy="32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0" name="Picture 10" descr="image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82" y="1131590"/>
            <a:ext cx="4513217" cy="33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013" y="182563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sehe</a:t>
            </a:r>
            <a:r>
              <a:rPr sz="2400" dirty="0">
                <a:solidFill>
                  <a:schemeClr val="accent5"/>
                </a:solidFill>
              </a:rPr>
              <a:t> den </a:t>
            </a:r>
            <a:r>
              <a:rPr sz="2400" dirty="0" err="1">
                <a:solidFill>
                  <a:schemeClr val="accent5"/>
                </a:solidFill>
              </a:rPr>
              <a:t>Preis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meines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Fahrausweises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smtClean="0">
                <a:solidFill>
                  <a:schemeClr val="accent5"/>
                </a:solidFill>
              </a:rPr>
              <a:t>auf </a:t>
            </a:r>
            <a:r>
              <a:rPr sz="2400" dirty="0" err="1">
                <a:solidFill>
                  <a:schemeClr val="accent5"/>
                </a:solidFill>
              </a:rPr>
              <a:t>dem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Bildschirm</a:t>
            </a:r>
            <a:r>
              <a:rPr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51204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10" name="Oval 9"/>
          <p:cNvSpPr/>
          <p:nvPr/>
        </p:nvSpPr>
        <p:spPr>
          <a:xfrm>
            <a:off x="5940425" y="2516188"/>
            <a:ext cx="863600" cy="10080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98030" y="1890713"/>
            <a:ext cx="865187" cy="2159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207" name="Picture 11" descr="Mai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2508250"/>
            <a:ext cx="13049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120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539750" y="2355850"/>
            <a:ext cx="77041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</a:rPr>
              <a:t>Die 8 </a:t>
            </a:r>
            <a:r>
              <a:rPr lang="en-US" altLang="en-US" sz="2800" b="1" dirty="0" err="1">
                <a:solidFill>
                  <a:schemeClr val="bg1"/>
                </a:solidFill>
              </a:rPr>
              <a:t>Etappen</a:t>
            </a:r>
            <a:r>
              <a:rPr lang="en-US" altLang="en-US" sz="2800" b="1" dirty="0">
                <a:solidFill>
                  <a:schemeClr val="bg1"/>
                </a:solidFill>
              </a:rPr>
              <a:t> der </a:t>
            </a:r>
            <a:r>
              <a:rPr lang="en-US" altLang="en-US" sz="2800" b="1" dirty="0" err="1">
                <a:solidFill>
                  <a:schemeClr val="bg1"/>
                </a:solidFill>
              </a:rPr>
              <a:t>Reise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DSC_46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/>
          <a:stretch>
            <a:fillRect/>
          </a:stretch>
        </p:blipFill>
        <p:spPr bwMode="auto">
          <a:xfrm>
            <a:off x="4572000" y="1257300"/>
            <a:ext cx="35988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325" y="214313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Ich bezahle meinen Fahrausweis am Automaten.</a:t>
            </a:r>
          </a:p>
        </p:txBody>
      </p:sp>
      <p:sp>
        <p:nvSpPr>
          <p:cNvPr id="52228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8" name="Oval 7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223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Image 7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1903413" y="1905000"/>
            <a:ext cx="10731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119438" y="2625725"/>
            <a:ext cx="2665412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38838" y="2571750"/>
            <a:ext cx="865187" cy="863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90700" y="1814513"/>
            <a:ext cx="1296988" cy="18367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2235" name="Picture 14" descr="Mai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258">
            <a:off x="6253163" y="2787650"/>
            <a:ext cx="13049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268288"/>
            <a:ext cx="814705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accent5"/>
                </a:solidFill>
              </a:rPr>
              <a:t>Zahlung hat geklappt! </a:t>
            </a: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575" y="1200150"/>
            <a:ext cx="3546475" cy="3171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 dirty="0" err="1"/>
              <a:t>Eine</a:t>
            </a:r>
            <a:r>
              <a:rPr sz="1400" dirty="0"/>
              <a:t> </a:t>
            </a:r>
            <a:r>
              <a:rPr sz="1400" dirty="0" err="1"/>
              <a:t>Quittung</a:t>
            </a:r>
            <a:r>
              <a:rPr sz="1400" dirty="0"/>
              <a:t> </a:t>
            </a:r>
            <a:r>
              <a:rPr sz="1400" dirty="0" err="1"/>
              <a:t>wird</a:t>
            </a:r>
            <a:r>
              <a:rPr sz="1400" dirty="0"/>
              <a:t> </a:t>
            </a:r>
            <a:r>
              <a:rPr sz="1400" dirty="0" err="1" smtClean="0"/>
              <a:t>zusätzlich</a:t>
            </a:r>
            <a:r>
              <a:rPr sz="1400" dirty="0" smtClean="0"/>
              <a:t> </a:t>
            </a:r>
            <a:r>
              <a:rPr sz="1400" dirty="0" err="1"/>
              <a:t>zu</a:t>
            </a:r>
            <a:r>
              <a:rPr sz="1400" dirty="0"/>
              <a:t> </a:t>
            </a:r>
            <a:r>
              <a:rPr sz="1400" dirty="0" err="1"/>
              <a:t>meinem</a:t>
            </a:r>
            <a:r>
              <a:rPr sz="1400" dirty="0"/>
              <a:t> </a:t>
            </a:r>
            <a:r>
              <a:rPr sz="1400" dirty="0" err="1"/>
              <a:t>Fahrausweis</a:t>
            </a:r>
            <a:r>
              <a:rPr sz="1400" dirty="0"/>
              <a:t> </a:t>
            </a:r>
            <a:r>
              <a:rPr sz="1400" dirty="0" err="1"/>
              <a:t>gedruckt</a:t>
            </a:r>
            <a:r>
              <a:rPr sz="1400" dirty="0"/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656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t="9483" r="18344" b="14481"/>
          <a:stretch>
            <a:fillRect/>
          </a:stretch>
        </p:blipFill>
        <p:spPr bwMode="auto">
          <a:xfrm>
            <a:off x="395536" y="1059582"/>
            <a:ext cx="4892535" cy="32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115616" y="2660651"/>
            <a:ext cx="144463" cy="134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6565" name="Group 4"/>
          <p:cNvGrpSpPr>
            <a:grpSpLocks/>
          </p:cNvGrpSpPr>
          <p:nvPr/>
        </p:nvGrpSpPr>
        <p:grpSpPr bwMode="auto">
          <a:xfrm>
            <a:off x="840487" y="2572835"/>
            <a:ext cx="4002633" cy="265906"/>
            <a:chOff x="1015052" y="2345592"/>
            <a:chExt cx="4244346" cy="498409"/>
          </a:xfrm>
        </p:grpSpPr>
        <p:sp>
          <p:nvSpPr>
            <p:cNvPr id="9" name="Oval 8"/>
            <p:cNvSpPr/>
            <p:nvPr/>
          </p:nvSpPr>
          <p:spPr>
            <a:xfrm>
              <a:off x="1015052" y="2423046"/>
              <a:ext cx="865251" cy="42095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279759" y="2345592"/>
              <a:ext cx="1979639" cy="43274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15" name="Picture 9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165">
            <a:off x="1497443" y="2572723"/>
            <a:ext cx="1230251" cy="11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981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025" y="123825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nehme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meinen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Fahrausweis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smtClean="0">
                <a:solidFill>
                  <a:schemeClr val="accent5"/>
                </a:solidFill>
              </a:rPr>
              <a:t>und </a:t>
            </a:r>
            <a:r>
              <a:rPr sz="2400" dirty="0" err="1">
                <a:solidFill>
                  <a:schemeClr val="accent5"/>
                </a:solidFill>
              </a:rPr>
              <a:t>meine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Quittung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lang="en-GB" sz="2400" dirty="0">
                <a:solidFill>
                  <a:schemeClr val="accent5"/>
                </a:solidFill>
              </a:rPr>
              <a:t/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sz="2400" dirty="0" err="1">
                <a:solidFill>
                  <a:schemeClr val="accent5"/>
                </a:solidFill>
              </a:rPr>
              <a:t>aus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dem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Automaten</a:t>
            </a:r>
            <a:r>
              <a:rPr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54275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54276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15" name="Right Arrow 14"/>
          <p:cNvSpPr/>
          <p:nvPr/>
        </p:nvSpPr>
        <p:spPr>
          <a:xfrm>
            <a:off x="2163763" y="3827463"/>
            <a:ext cx="792162" cy="46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4278" name="Picture 15" descr="DSC_46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673225"/>
            <a:ext cx="396081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6" descr="DSC_46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701800"/>
            <a:ext cx="39592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1619250" y="2284413"/>
            <a:ext cx="1223963" cy="12239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932363" y="1708150"/>
            <a:ext cx="1552575" cy="444500"/>
          </a:xfrm>
          <a:prstGeom prst="rect">
            <a:avLst/>
          </a:prstGeom>
          <a:solidFill>
            <a:schemeClr val="bg1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err="1">
                <a:solidFill>
                  <a:schemeClr val="tx1"/>
                </a:solidFill>
              </a:rPr>
              <a:t>Fahrausweis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9563" y="1708150"/>
            <a:ext cx="1944687" cy="444500"/>
          </a:xfrm>
          <a:prstGeom prst="rect">
            <a:avLst/>
          </a:prstGeom>
          <a:solidFill>
            <a:schemeClr val="bg1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1"/>
                </a:solidFill>
              </a:rPr>
              <a:t>Quittung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7400" y="2103438"/>
            <a:ext cx="0" cy="75565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24750" y="2139950"/>
            <a:ext cx="0" cy="75565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4285" name="Picture 20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2423">
            <a:off x="2124075" y="2998788"/>
            <a:ext cx="13049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4287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2500313"/>
            <a:ext cx="8280400" cy="1393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accent5"/>
                </a:solidFill>
              </a:rPr>
              <a:t>Ich kann lesen und schreiben.</a:t>
            </a:r>
          </a:p>
        </p:txBody>
      </p:sp>
      <p:sp>
        <p:nvSpPr>
          <p:cNvPr id="55299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4" name="Oval 3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53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400" y="242888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rgbClr val="004899"/>
                </a:solidFill>
              </a:rPr>
              <a:t>Wenn</a:t>
            </a:r>
            <a:r>
              <a:rPr sz="2400" dirty="0">
                <a:solidFill>
                  <a:srgbClr val="004899"/>
                </a:solidFill>
              </a:rPr>
              <a:t> </a:t>
            </a:r>
            <a:r>
              <a:rPr sz="2400" dirty="0" err="1">
                <a:solidFill>
                  <a:srgbClr val="004899"/>
                </a:solidFill>
              </a:rPr>
              <a:t>ich</a:t>
            </a:r>
            <a:r>
              <a:rPr sz="2400" dirty="0">
                <a:solidFill>
                  <a:srgbClr val="004899"/>
                </a:solidFill>
              </a:rPr>
              <a:t> </a:t>
            </a:r>
            <a:r>
              <a:rPr sz="2400" dirty="0" err="1">
                <a:solidFill>
                  <a:srgbClr val="004899"/>
                </a:solidFill>
              </a:rPr>
              <a:t>keine</a:t>
            </a:r>
            <a:r>
              <a:rPr sz="2400" dirty="0">
                <a:solidFill>
                  <a:srgbClr val="004899"/>
                </a:solidFill>
              </a:rPr>
              <a:t> </a:t>
            </a:r>
            <a:r>
              <a:rPr sz="2400" dirty="0" err="1">
                <a:solidFill>
                  <a:srgbClr val="004899"/>
                </a:solidFill>
              </a:rPr>
              <a:t>Bankkarte</a:t>
            </a:r>
            <a:r>
              <a:rPr sz="2400" dirty="0">
                <a:solidFill>
                  <a:srgbClr val="004899"/>
                </a:solidFill>
              </a:rPr>
              <a:t> </a:t>
            </a:r>
            <a:r>
              <a:rPr sz="2400" dirty="0" err="1">
                <a:solidFill>
                  <a:srgbClr val="004899"/>
                </a:solidFill>
              </a:rPr>
              <a:t>habe</a:t>
            </a:r>
            <a:r>
              <a:rPr sz="2400" dirty="0">
                <a:solidFill>
                  <a:srgbClr val="004899"/>
                </a:solidFill>
              </a:rPr>
              <a:t>, </a:t>
            </a:r>
            <a:r>
              <a:rPr sz="2400" dirty="0" err="1" smtClean="0">
                <a:solidFill>
                  <a:schemeClr val="accent5"/>
                </a:solidFill>
              </a:rPr>
              <a:t>gehe</a:t>
            </a:r>
            <a:r>
              <a:rPr sz="2400" dirty="0" smtClean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an </a:t>
            </a:r>
            <a:r>
              <a:rPr sz="2400" dirty="0" err="1">
                <a:solidFill>
                  <a:schemeClr val="accent5"/>
                </a:solidFill>
              </a:rPr>
              <a:t>einen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Automaten</a:t>
            </a:r>
            <a:r>
              <a:rPr sz="2400" dirty="0">
                <a:solidFill>
                  <a:schemeClr val="accent5"/>
                </a:solidFill>
              </a:rPr>
              <a:t>, der </a:t>
            </a:r>
            <a:r>
              <a:rPr sz="2400" dirty="0" err="1">
                <a:solidFill>
                  <a:schemeClr val="accent5"/>
                </a:solidFill>
              </a:rPr>
              <a:t>auch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Münzen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annimmt</a:t>
            </a:r>
            <a:r>
              <a:rPr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56323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grpSp>
        <p:nvGrpSpPr>
          <p:cNvPr id="56324" name="Group 7"/>
          <p:cNvGrpSpPr>
            <a:grpSpLocks/>
          </p:cNvGrpSpPr>
          <p:nvPr/>
        </p:nvGrpSpPr>
        <p:grpSpPr bwMode="auto">
          <a:xfrm>
            <a:off x="5364163" y="1627188"/>
            <a:ext cx="1401762" cy="1401762"/>
            <a:chOff x="4499992" y="1275606"/>
            <a:chExt cx="614768" cy="614768"/>
          </a:xfrm>
        </p:grpSpPr>
        <p:sp>
          <p:nvSpPr>
            <p:cNvPr id="9" name="Rectangle 8"/>
            <p:cNvSpPr/>
            <p:nvPr/>
          </p:nvSpPr>
          <p:spPr>
            <a:xfrm>
              <a:off x="4499992" y="1275606"/>
              <a:ext cx="614768" cy="61476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5633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347614"/>
              <a:ext cx="252872" cy="46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Oval 10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632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973138"/>
            <a:ext cx="6524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58788" y="1206500"/>
            <a:ext cx="73453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Der Automat ist die Maschine, an der man Fahrausweise kauft.</a:t>
            </a:r>
          </a:p>
        </p:txBody>
      </p:sp>
      <p:pic>
        <p:nvPicPr>
          <p:cNvPr id="56329" name="Picture 2" descr="C:\Users\AVL7401\Pictures\Sélection\EH_180528_SNCBNMBS_Specials_2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643063"/>
            <a:ext cx="4319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SC_40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73" y="2825486"/>
            <a:ext cx="2238440" cy="166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6710413" y="3405512"/>
            <a:ext cx="633814" cy="50747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88" y="161925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Ich wähle Deutsch, in dem ich auf DE drücke.</a:t>
            </a:r>
          </a:p>
        </p:txBody>
      </p:sp>
      <p:sp>
        <p:nvSpPr>
          <p:cNvPr id="57347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pic>
        <p:nvPicPr>
          <p:cNvPr id="57348" name="Imag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"/>
          <a:stretch>
            <a:fillRect/>
          </a:stretch>
        </p:blipFill>
        <p:spPr bwMode="auto">
          <a:xfrm>
            <a:off x="1908175" y="871538"/>
            <a:ext cx="5075238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4787900" y="3148013"/>
            <a:ext cx="738188" cy="7715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7350" name="Picture 7" descr="Mai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741">
            <a:off x="5130006" y="3555207"/>
            <a:ext cx="7858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735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9" descr="image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47" y="1252610"/>
            <a:ext cx="4532880" cy="33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700" y="214313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drücke</a:t>
            </a:r>
            <a:r>
              <a:rPr sz="2400" dirty="0">
                <a:solidFill>
                  <a:schemeClr val="accent5"/>
                </a:solidFill>
              </a:rPr>
              <a:t> auf </a:t>
            </a:r>
            <a:r>
              <a:rPr sz="2400" dirty="0" smtClean="0">
                <a:solidFill>
                  <a:schemeClr val="accent5"/>
                </a:solidFill>
              </a:rPr>
              <a:t>„</a:t>
            </a:r>
            <a:r>
              <a:rPr sz="2400" dirty="0" err="1" smtClean="0">
                <a:solidFill>
                  <a:schemeClr val="accent5"/>
                </a:solidFill>
              </a:rPr>
              <a:t>Alle</a:t>
            </a:r>
            <a:r>
              <a:rPr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Fahrkarten</a:t>
            </a:r>
            <a:r>
              <a:rPr lang="en-GB" sz="2400" dirty="0" smtClean="0">
                <a:solidFill>
                  <a:schemeClr val="accent5"/>
                </a:solidFill>
              </a:rPr>
              <a:t>“</a:t>
            </a:r>
            <a:r>
              <a:rPr sz="2400" dirty="0" smtClean="0">
                <a:solidFill>
                  <a:schemeClr val="accent5"/>
                </a:solidFill>
              </a:rPr>
              <a:t>.</a:t>
            </a:r>
            <a:endParaRPr sz="2400" dirty="0">
              <a:solidFill>
                <a:schemeClr val="accent5"/>
              </a:solidFill>
            </a:endParaRPr>
          </a:p>
        </p:txBody>
      </p:sp>
      <p:sp>
        <p:nvSpPr>
          <p:cNvPr id="58372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9" name="Oval 8"/>
          <p:cNvSpPr/>
          <p:nvPr/>
        </p:nvSpPr>
        <p:spPr>
          <a:xfrm>
            <a:off x="2246313" y="3713163"/>
            <a:ext cx="1223962" cy="431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8374" name="Picture 9" descr="Mai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661">
            <a:off x="3322638" y="3805238"/>
            <a:ext cx="7842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837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33338"/>
            <a:ext cx="8640763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Wenn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einen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Ermäßigungsausweis</a:t>
            </a:r>
            <a:r>
              <a:rPr sz="2400" dirty="0">
                <a:solidFill>
                  <a:schemeClr val="accent5"/>
                </a:solidFill>
              </a:rPr>
              <a:t> „</a:t>
            </a:r>
            <a:r>
              <a:rPr sz="2400" dirty="0" err="1">
                <a:solidFill>
                  <a:schemeClr val="accent5"/>
                </a:solidFill>
              </a:rPr>
              <a:t>Erhöhte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Kostenerstattung</a:t>
            </a:r>
            <a:r>
              <a:rPr sz="2400" dirty="0" smtClean="0">
                <a:solidFill>
                  <a:schemeClr val="accent5"/>
                </a:solidFill>
              </a:rPr>
              <a:t>“ </a:t>
            </a:r>
            <a:r>
              <a:rPr sz="2400" dirty="0" err="1" smtClean="0">
                <a:solidFill>
                  <a:schemeClr val="accent5"/>
                </a:solidFill>
              </a:rPr>
              <a:t>habe</a:t>
            </a:r>
            <a:r>
              <a:rPr sz="2400" dirty="0" smtClean="0">
                <a:solidFill>
                  <a:schemeClr val="accent5"/>
                </a:solidFill>
              </a:rPr>
              <a:t>, </a:t>
            </a:r>
            <a:r>
              <a:rPr sz="2400" dirty="0" err="1" smtClean="0">
                <a:solidFill>
                  <a:schemeClr val="accent5"/>
                </a:solidFill>
              </a:rPr>
              <a:t>drücke</a:t>
            </a:r>
            <a:r>
              <a:rPr sz="2400" dirty="0" smtClean="0">
                <a:solidFill>
                  <a:schemeClr val="accent5"/>
                </a:solidFill>
              </a:rPr>
              <a:t> </a:t>
            </a:r>
            <a:r>
              <a:rPr sz="2400" dirty="0" err="1" smtClean="0">
                <a:solidFill>
                  <a:schemeClr val="accent5"/>
                </a:solidFill>
              </a:rPr>
              <a:t>ich</a:t>
            </a:r>
            <a:r>
              <a:rPr sz="2400" dirty="0" smtClean="0">
                <a:solidFill>
                  <a:schemeClr val="accent5"/>
                </a:solidFill>
              </a:rPr>
              <a:t> auf </a:t>
            </a:r>
            <a:r>
              <a:rPr lang="en-GB" sz="2400" dirty="0" smtClean="0">
                <a:solidFill>
                  <a:schemeClr val="accent5"/>
                </a:solidFill>
              </a:rPr>
              <a:t/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lang="en-GB" sz="2400" dirty="0" smtClean="0">
                <a:solidFill>
                  <a:schemeClr val="accent5"/>
                </a:solidFill>
              </a:rPr>
              <a:t>“</a:t>
            </a:r>
            <a:r>
              <a:rPr lang="en-GB" sz="2400" dirty="0" err="1" smtClean="0">
                <a:solidFill>
                  <a:schemeClr val="accent5"/>
                </a:solidFill>
              </a:rPr>
              <a:t>Erhöhte</a:t>
            </a:r>
            <a:r>
              <a:rPr lang="en-GB" sz="2400" dirty="0" smtClean="0">
                <a:solidFill>
                  <a:schemeClr val="accent5"/>
                </a:solidFill>
              </a:rPr>
              <a:t> </a:t>
            </a:r>
            <a:r>
              <a:rPr lang="en-GB" sz="2400" dirty="0" err="1" smtClean="0">
                <a:solidFill>
                  <a:schemeClr val="accent5"/>
                </a:solidFill>
              </a:rPr>
              <a:t>Kostenerstattung</a:t>
            </a:r>
            <a:r>
              <a:rPr lang="en-GB" sz="2400" dirty="0" smtClean="0">
                <a:solidFill>
                  <a:schemeClr val="accent5"/>
                </a:solidFill>
              </a:rPr>
              <a:t>"</a:t>
            </a:r>
            <a:r>
              <a:rPr sz="2400" dirty="0" smtClean="0">
                <a:solidFill>
                  <a:schemeClr val="accent5"/>
                </a:solidFill>
              </a:rPr>
              <a:t>.</a:t>
            </a:r>
            <a:endParaRPr sz="2400" dirty="0">
              <a:solidFill>
                <a:schemeClr val="accent5"/>
              </a:solidFill>
            </a:endParaRPr>
          </a:p>
        </p:txBody>
      </p:sp>
      <p:sp>
        <p:nvSpPr>
          <p:cNvPr id="59396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7" name="Oval 6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940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9" descr="image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9622"/>
            <a:ext cx="4115469" cy="30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211960" y="2824163"/>
            <a:ext cx="1223963" cy="431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9398" name="Picture 9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661">
            <a:off x="5122195" y="2992113"/>
            <a:ext cx="7858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4" descr="imag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59795"/>
            <a:ext cx="37338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Image 4" descr="imag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228725"/>
            <a:ext cx="37338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950" y="195263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drücke</a:t>
            </a:r>
            <a:r>
              <a:rPr sz="2400" dirty="0">
                <a:solidFill>
                  <a:schemeClr val="accent5"/>
                </a:solidFill>
              </a:rPr>
              <a:t> auf </a:t>
            </a:r>
            <a:r>
              <a:rPr sz="2400" dirty="0" err="1">
                <a:solidFill>
                  <a:schemeClr val="accent5"/>
                </a:solidFill>
              </a:rPr>
              <a:t>meinen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bereits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gewählten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Abfahrtbahnhof</a:t>
            </a:r>
            <a:r>
              <a:rPr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79388" y="1852613"/>
            <a:ext cx="3887787" cy="431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0421" name="Picture 7" descr="Mai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741">
            <a:off x="2373313" y="2174875"/>
            <a:ext cx="9175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353757" y="1831295"/>
            <a:ext cx="1013842" cy="4333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042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038" y="123825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schreibe</a:t>
            </a:r>
            <a:r>
              <a:rPr sz="2400" dirty="0">
                <a:solidFill>
                  <a:schemeClr val="accent5"/>
                </a:solidFill>
              </a:rPr>
              <a:t> den </a:t>
            </a:r>
            <a:r>
              <a:rPr sz="2400" dirty="0" err="1">
                <a:solidFill>
                  <a:schemeClr val="accent5"/>
                </a:solidFill>
              </a:rPr>
              <a:t>Namen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meines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Zielbahnhofs</a:t>
            </a:r>
            <a:r>
              <a:rPr lang="en-GB" sz="2400" dirty="0">
                <a:solidFill>
                  <a:schemeClr val="accent5"/>
                </a:solidFill>
              </a:rPr>
              <a:t/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sz="2400" dirty="0">
                <a:solidFill>
                  <a:schemeClr val="accent5"/>
                </a:solidFill>
              </a:rPr>
              <a:t> und </a:t>
            </a:r>
            <a:r>
              <a:rPr sz="2400" dirty="0" err="1">
                <a:solidFill>
                  <a:schemeClr val="accent5"/>
                </a:solidFill>
              </a:rPr>
              <a:t>drücke</a:t>
            </a:r>
            <a:r>
              <a:rPr sz="2400" dirty="0">
                <a:solidFill>
                  <a:schemeClr val="accent5"/>
                </a:solidFill>
              </a:rPr>
              <a:t> auf </a:t>
            </a:r>
            <a:r>
              <a:rPr lang="en-GB" sz="2400" dirty="0" smtClean="0">
                <a:solidFill>
                  <a:schemeClr val="accent5"/>
                </a:solidFill>
              </a:rPr>
              <a:t>'</a:t>
            </a:r>
            <a:r>
              <a:rPr sz="2400" dirty="0" err="1" smtClean="0">
                <a:solidFill>
                  <a:schemeClr val="accent5"/>
                </a:solidFill>
              </a:rPr>
              <a:t>Weiter</a:t>
            </a:r>
            <a:r>
              <a:rPr lang="en-GB" sz="2400" dirty="0" smtClean="0">
                <a:solidFill>
                  <a:schemeClr val="accent5"/>
                </a:solidFill>
              </a:rPr>
              <a:t>'</a:t>
            </a:r>
            <a:r>
              <a:rPr sz="2400" dirty="0" smtClean="0">
                <a:solidFill>
                  <a:schemeClr val="accent5"/>
                </a:solidFill>
              </a:rPr>
              <a:t>.</a:t>
            </a:r>
            <a:endParaRPr sz="2400" dirty="0">
              <a:solidFill>
                <a:schemeClr val="accent5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52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13" descr="image0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21" y="1379088"/>
            <a:ext cx="3965040" cy="28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51520" y="2587675"/>
            <a:ext cx="3887787" cy="72697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491880" y="2350343"/>
            <a:ext cx="746125" cy="4746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50" name="Picture 14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741">
            <a:off x="3354343" y="2803526"/>
            <a:ext cx="7842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4" descr="image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52" y="1386576"/>
            <a:ext cx="3812854" cy="28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7556106" y="3804788"/>
            <a:ext cx="800100" cy="431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1447" name="Picture 10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0741">
            <a:off x="7689533" y="4093870"/>
            <a:ext cx="7842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788024" y="2830742"/>
            <a:ext cx="2520950" cy="431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1666875" y="1231900"/>
            <a:ext cx="7329488" cy="59531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800">
                <a:solidFill>
                  <a:schemeClr val="accent5"/>
                </a:solidFill>
              </a:rPr>
              <a:t>Ich bereite meine Reise mit meinem Betreuer vor.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666875" y="2076450"/>
            <a:ext cx="7104063" cy="59531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800">
                <a:solidFill>
                  <a:schemeClr val="accent5"/>
                </a:solidFill>
              </a:rPr>
              <a:t>Ich suche den Eingang des Abfahrtbahnhofs.</a:t>
            </a:r>
          </a:p>
          <a:p>
            <a:pPr fontAlgn="auto">
              <a:spcAft>
                <a:spcPts val="0"/>
              </a:spcAft>
              <a:defRPr/>
            </a:pP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1662113" y="2951163"/>
            <a:ext cx="7327900" cy="59372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800">
                <a:solidFill>
                  <a:schemeClr val="accent5"/>
                </a:solidFill>
              </a:rPr>
              <a:t>Ich kaufe meinen Fahrausweis.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200" i="1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1666875" y="3765550"/>
            <a:ext cx="6342063" cy="59531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800">
                <a:solidFill>
                  <a:schemeClr val="accent5"/>
                </a:solidFill>
              </a:rPr>
              <a:t>Ich gehe auf den Bahnsteig.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268288"/>
            <a:ext cx="814705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Die 8 Etappen</a:t>
            </a:r>
          </a:p>
        </p:txBody>
      </p:sp>
      <p:sp>
        <p:nvSpPr>
          <p:cNvPr id="25" name="Oval 24"/>
          <p:cNvSpPr/>
          <p:nvPr/>
        </p:nvSpPr>
        <p:spPr>
          <a:xfrm>
            <a:off x="765175" y="1231900"/>
            <a:ext cx="619125" cy="5953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8" name="Picture 1" descr="Visu 1 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41438"/>
            <a:ext cx="334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765175" y="3765550"/>
            <a:ext cx="619125" cy="5953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10" name="Picture 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836988"/>
            <a:ext cx="2444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30"/>
          <p:cNvSpPr/>
          <p:nvPr/>
        </p:nvSpPr>
        <p:spPr>
          <a:xfrm>
            <a:off x="765175" y="2921000"/>
            <a:ext cx="619125" cy="5953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rgbClr val="EFB1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1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892425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3" name="Group 2"/>
          <p:cNvGrpSpPr>
            <a:grpSpLocks/>
          </p:cNvGrpSpPr>
          <p:nvPr/>
        </p:nvGrpSpPr>
        <p:grpSpPr bwMode="auto">
          <a:xfrm>
            <a:off x="765175" y="2051050"/>
            <a:ext cx="646113" cy="646113"/>
            <a:chOff x="735597" y="2048550"/>
            <a:chExt cx="646327" cy="646327"/>
          </a:xfrm>
        </p:grpSpPr>
        <p:sp>
          <p:nvSpPr>
            <p:cNvPr id="29" name="Oval 28"/>
            <p:cNvSpPr/>
            <p:nvPr/>
          </p:nvSpPr>
          <p:spPr>
            <a:xfrm>
              <a:off x="749890" y="2077134"/>
              <a:ext cx="617742" cy="5939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80000"/>
                <a:buFont typeface="Arial" panose="020B0604020202020204" pitchFamily="34" charset="0"/>
                <a:buNone/>
                <a:defRPr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615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597" y="2048550"/>
              <a:ext cx="646327" cy="64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82" name="Picture 18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78" y="1726319"/>
            <a:ext cx="3802954" cy="285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1" name="Picture 17" descr="image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1742125"/>
            <a:ext cx="3871912" cy="29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150813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wähle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/>
            </a:r>
            <a:br>
              <a:rPr lang="en-GB" sz="2400" dirty="0" smtClean="0">
                <a:solidFill>
                  <a:schemeClr val="accent5"/>
                </a:solidFill>
              </a:rPr>
            </a:br>
            <a:endParaRPr lang="en-GB" sz="2400" dirty="0" smtClean="0">
              <a:solidFill>
                <a:schemeClr val="accent5"/>
              </a:solidFill>
            </a:endParaRPr>
          </a:p>
        </p:txBody>
      </p:sp>
      <p:sp>
        <p:nvSpPr>
          <p:cNvPr id="62469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8" name="Oval 7"/>
          <p:cNvSpPr/>
          <p:nvPr/>
        </p:nvSpPr>
        <p:spPr>
          <a:xfrm>
            <a:off x="704850" y="2320925"/>
            <a:ext cx="1366838" cy="5984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2471" name="Picture 9" descr="Mai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09">
            <a:off x="1758950" y="3221038"/>
            <a:ext cx="8461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181725" y="2936875"/>
            <a:ext cx="647700" cy="6778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2473" name="Picture 11" descr="Main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09">
            <a:off x="6592113" y="3293248"/>
            <a:ext cx="8461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462088" y="2936875"/>
            <a:ext cx="647700" cy="6778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541588" y="2322513"/>
            <a:ext cx="1368425" cy="28733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571750" y="3257550"/>
            <a:ext cx="1366838" cy="2889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2478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850" y="596900"/>
            <a:ext cx="5543550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Einzelfahrt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oder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Hin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- und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Rückfahrt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das Datum;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die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Anzahl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der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Reisenden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die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Klasse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meiner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Reise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96508" y="3192463"/>
            <a:ext cx="3841750" cy="22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075" y="201613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drücke</a:t>
            </a:r>
            <a:r>
              <a:rPr sz="2400" dirty="0">
                <a:solidFill>
                  <a:schemeClr val="accent5"/>
                </a:solidFill>
              </a:rPr>
              <a:t> auf „</a:t>
            </a:r>
            <a:r>
              <a:rPr sz="2400" dirty="0" err="1">
                <a:solidFill>
                  <a:schemeClr val="accent5"/>
                </a:solidFill>
              </a:rPr>
              <a:t>Weiter</a:t>
            </a:r>
            <a:r>
              <a:rPr sz="2400" dirty="0">
                <a:solidFill>
                  <a:schemeClr val="accent5"/>
                </a:solidFill>
              </a:rPr>
              <a:t>“, </a:t>
            </a:r>
            <a:r>
              <a:rPr lang="en-GB" sz="2400" dirty="0" smtClean="0">
                <a:solidFill>
                  <a:schemeClr val="accent5"/>
                </a:solidFill>
              </a:rPr>
              <a:t/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sz="2400" dirty="0" err="1">
                <a:solidFill>
                  <a:schemeClr val="accent5"/>
                </a:solidFill>
              </a:rPr>
              <a:t>dann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drücke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auf „</a:t>
            </a:r>
            <a:r>
              <a:rPr sz="2400" dirty="0" err="1">
                <a:solidFill>
                  <a:schemeClr val="accent5"/>
                </a:solidFill>
              </a:rPr>
              <a:t>Bezahlen</a:t>
            </a:r>
            <a:r>
              <a:rPr sz="2400" dirty="0">
                <a:solidFill>
                  <a:schemeClr val="accent5"/>
                </a:solidFill>
              </a:rPr>
              <a:t>“.</a:t>
            </a:r>
            <a:r>
              <a:rPr lang="en-GB" dirty="0">
                <a:solidFill>
                  <a:srgbClr val="E2AC00"/>
                </a:solidFill>
              </a:rPr>
              <a:t/>
            </a:r>
            <a:br>
              <a:rPr lang="en-GB" dirty="0">
                <a:solidFill>
                  <a:srgbClr val="E2AC00"/>
                </a:solidFill>
              </a:rPr>
            </a:br>
            <a:endParaRPr lang="en-GB" dirty="0">
              <a:solidFill>
                <a:srgbClr val="E2AC00"/>
              </a:solidFill>
            </a:endParaRPr>
          </a:p>
        </p:txBody>
      </p:sp>
      <p:sp>
        <p:nvSpPr>
          <p:cNvPr id="63493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pic>
        <p:nvPicPr>
          <p:cNvPr id="63497" name="Picture 12" descr="Ma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5569">
            <a:off x="3788340" y="3900487"/>
            <a:ext cx="9191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349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3" y="1132823"/>
            <a:ext cx="3940175" cy="29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683996" y="3642632"/>
            <a:ext cx="792162" cy="5048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7" name="Picture 3" descr="image0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93" y="1132823"/>
            <a:ext cx="3944563" cy="29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1" descr="Ma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111">
            <a:off x="8255691" y="3720420"/>
            <a:ext cx="9191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885690" y="3610882"/>
            <a:ext cx="841375" cy="5365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575" y="195263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Ich sehe den Preis meines Fahrausweises auf dem Bildschirm.</a:t>
            </a:r>
          </a:p>
        </p:txBody>
      </p:sp>
      <p:sp>
        <p:nvSpPr>
          <p:cNvPr id="64515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8" name="Oval 7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451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 descr="image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0" y="1059580"/>
            <a:ext cx="4458705" cy="334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868144" y="1812924"/>
            <a:ext cx="863600" cy="3603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724128" y="2571750"/>
            <a:ext cx="863600" cy="863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DSC_46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/>
          <a:stretch>
            <a:fillRect/>
          </a:stretch>
        </p:blipFill>
        <p:spPr bwMode="auto">
          <a:xfrm>
            <a:off x="4572000" y="1257300"/>
            <a:ext cx="35988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325" y="214313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Ich bezahle meinen Fahrausweis am Automaten.</a:t>
            </a:r>
          </a:p>
        </p:txBody>
      </p:sp>
      <p:sp>
        <p:nvSpPr>
          <p:cNvPr id="65540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8" name="Oval 7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554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Image 7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2" t="44301" r="15399" b="29274"/>
          <a:stretch>
            <a:fillRect/>
          </a:stretch>
        </p:blipFill>
        <p:spPr bwMode="auto">
          <a:xfrm>
            <a:off x="1903413" y="1905000"/>
            <a:ext cx="10731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119438" y="2625725"/>
            <a:ext cx="2665412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938838" y="2571750"/>
            <a:ext cx="865187" cy="863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790700" y="1814513"/>
            <a:ext cx="1296988" cy="18367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5547" name="Picture 14" descr="Main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258">
            <a:off x="6253163" y="2787650"/>
            <a:ext cx="13049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268288"/>
            <a:ext cx="814705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accent5"/>
                </a:solidFill>
              </a:rPr>
              <a:t>Zahlung hat geklappt! </a:t>
            </a:r>
            <a:r>
              <a:rPr lang="en-GB" dirty="0">
                <a:solidFill>
                  <a:schemeClr val="accent5"/>
                </a:solidFill>
              </a:rPr>
              <a:t/>
            </a:r>
            <a:br>
              <a:rPr lang="en-GB" dirty="0">
                <a:solidFill>
                  <a:schemeClr val="accent5"/>
                </a:solidFill>
              </a:rPr>
            </a:b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9575" y="1200150"/>
            <a:ext cx="3546475" cy="3171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 dirty="0" err="1"/>
              <a:t>Eine</a:t>
            </a:r>
            <a:r>
              <a:rPr sz="1400" dirty="0"/>
              <a:t> </a:t>
            </a:r>
            <a:r>
              <a:rPr sz="1400" dirty="0" err="1"/>
              <a:t>Quittung</a:t>
            </a:r>
            <a:r>
              <a:rPr sz="1400" dirty="0"/>
              <a:t> </a:t>
            </a:r>
            <a:r>
              <a:rPr sz="1400" dirty="0" err="1"/>
              <a:t>wird</a:t>
            </a:r>
            <a:r>
              <a:rPr sz="1400" dirty="0"/>
              <a:t> </a:t>
            </a:r>
            <a:r>
              <a:rPr sz="1400" dirty="0" err="1" smtClean="0"/>
              <a:t>zusätzlich</a:t>
            </a:r>
            <a:r>
              <a:rPr sz="1400" dirty="0" smtClean="0"/>
              <a:t> </a:t>
            </a:r>
            <a:r>
              <a:rPr sz="1400" dirty="0" err="1"/>
              <a:t>zu</a:t>
            </a:r>
            <a:r>
              <a:rPr sz="1400" dirty="0"/>
              <a:t> </a:t>
            </a:r>
            <a:r>
              <a:rPr sz="1400" dirty="0" err="1"/>
              <a:t>meinem</a:t>
            </a:r>
            <a:r>
              <a:rPr sz="1400" dirty="0"/>
              <a:t> </a:t>
            </a:r>
            <a:r>
              <a:rPr sz="1400" dirty="0" err="1"/>
              <a:t>Fahrausweis</a:t>
            </a:r>
            <a:r>
              <a:rPr sz="1400" dirty="0"/>
              <a:t> </a:t>
            </a:r>
            <a:r>
              <a:rPr sz="1400" dirty="0" err="1"/>
              <a:t>gedruckt</a:t>
            </a:r>
            <a:r>
              <a:rPr sz="1400" dirty="0"/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656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t="9483" r="18344" b="14481"/>
          <a:stretch>
            <a:fillRect/>
          </a:stretch>
        </p:blipFill>
        <p:spPr bwMode="auto">
          <a:xfrm>
            <a:off x="395536" y="1059582"/>
            <a:ext cx="4892535" cy="32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115616" y="2660651"/>
            <a:ext cx="144463" cy="134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6565" name="Group 4"/>
          <p:cNvGrpSpPr>
            <a:grpSpLocks/>
          </p:cNvGrpSpPr>
          <p:nvPr/>
        </p:nvGrpSpPr>
        <p:grpSpPr bwMode="auto">
          <a:xfrm>
            <a:off x="840487" y="2572835"/>
            <a:ext cx="4002633" cy="265906"/>
            <a:chOff x="1015052" y="2345592"/>
            <a:chExt cx="4244346" cy="498409"/>
          </a:xfrm>
        </p:grpSpPr>
        <p:sp>
          <p:nvSpPr>
            <p:cNvPr id="9" name="Oval 8"/>
            <p:cNvSpPr/>
            <p:nvPr/>
          </p:nvSpPr>
          <p:spPr>
            <a:xfrm>
              <a:off x="1015052" y="2423046"/>
              <a:ext cx="865251" cy="420955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279759" y="2345592"/>
              <a:ext cx="1979639" cy="43274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15" name="Picture 9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165">
            <a:off x="1497443" y="2572723"/>
            <a:ext cx="1230251" cy="11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4025" y="123825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nehme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meinen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Fahrausweis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smtClean="0">
                <a:solidFill>
                  <a:schemeClr val="accent5"/>
                </a:solidFill>
              </a:rPr>
              <a:t>und </a:t>
            </a:r>
            <a:r>
              <a:rPr sz="2400" dirty="0" err="1">
                <a:solidFill>
                  <a:schemeClr val="accent5"/>
                </a:solidFill>
              </a:rPr>
              <a:t>meine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Quittung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lang="en-GB" sz="2400" dirty="0">
                <a:solidFill>
                  <a:schemeClr val="accent5"/>
                </a:solidFill>
              </a:rPr>
              <a:t/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sz="2400" dirty="0" err="1">
                <a:solidFill>
                  <a:schemeClr val="accent5"/>
                </a:solidFill>
              </a:rPr>
              <a:t>aus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dem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Automaten</a:t>
            </a:r>
            <a:r>
              <a:rPr sz="24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67587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67588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15" name="Right Arrow 14"/>
          <p:cNvSpPr/>
          <p:nvPr/>
        </p:nvSpPr>
        <p:spPr>
          <a:xfrm>
            <a:off x="2163763" y="3827463"/>
            <a:ext cx="792162" cy="46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7590" name="Picture 15" descr="DSC_46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673225"/>
            <a:ext cx="3960812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6" descr="DSC_46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701800"/>
            <a:ext cx="39592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1619250" y="2284413"/>
            <a:ext cx="1223963" cy="122396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932363" y="1708150"/>
            <a:ext cx="1552575" cy="444500"/>
          </a:xfrm>
          <a:prstGeom prst="rect">
            <a:avLst/>
          </a:prstGeom>
          <a:solidFill>
            <a:schemeClr val="bg1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err="1">
                <a:solidFill>
                  <a:schemeClr val="tx1"/>
                </a:solidFill>
              </a:rPr>
              <a:t>Fahrausweis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9563" y="1708150"/>
            <a:ext cx="1944687" cy="444500"/>
          </a:xfrm>
          <a:prstGeom prst="rect">
            <a:avLst/>
          </a:prstGeom>
          <a:solidFill>
            <a:schemeClr val="bg1"/>
          </a:solidFill>
          <a:ln>
            <a:solidFill>
              <a:srgbClr val="E2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1"/>
                </a:solidFill>
              </a:rPr>
              <a:t>Quittung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867400" y="2103438"/>
            <a:ext cx="0" cy="75565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524750" y="2139950"/>
            <a:ext cx="0" cy="75565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7597" name="Picture 20" descr="Mai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2423">
            <a:off x="2124075" y="2998788"/>
            <a:ext cx="13049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8231188" y="284163"/>
            <a:ext cx="644525" cy="6270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7599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71463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008063" y="2427288"/>
            <a:ext cx="813593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800" smtClean="0"/>
              <a:t> </a:t>
            </a:r>
            <a:r>
              <a:rPr lang="en-US" altLang="en-US" sz="2800" b="1" smtClean="0">
                <a:solidFill>
                  <a:srgbClr val="FFFFFF"/>
                </a:solidFill>
              </a:rPr>
              <a:t>Ich gehe auf den Bahnsteig.</a:t>
            </a:r>
            <a:r>
              <a:rPr lang="en-GB" altLang="en-US" sz="2800" smtClean="0"/>
              <a:t/>
            </a:r>
            <a:br>
              <a:rPr lang="en-GB" altLang="en-US" sz="2800" smtClean="0"/>
            </a:br>
            <a:endParaRPr lang="en-GB" altLang="en-US" sz="2800" smtClean="0"/>
          </a:p>
        </p:txBody>
      </p:sp>
      <p:pic>
        <p:nvPicPr>
          <p:cNvPr id="68611" name="Picture 2" descr="Visu 4 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2211388"/>
            <a:ext cx="6572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69999"/>
            <a:ext cx="814705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sehe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mir</a:t>
            </a:r>
            <a:r>
              <a:rPr sz="2400" dirty="0">
                <a:solidFill>
                  <a:schemeClr val="accent5"/>
                </a:solidFill>
              </a:rPr>
              <a:t> den </a:t>
            </a:r>
            <a:r>
              <a:rPr sz="2400" dirty="0" err="1">
                <a:solidFill>
                  <a:schemeClr val="accent5"/>
                </a:solidFill>
              </a:rPr>
              <a:t>Anzeigebildschirm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mit</a:t>
            </a:r>
            <a:r>
              <a:rPr sz="2400" dirty="0">
                <a:solidFill>
                  <a:schemeClr val="accent5"/>
                </a:solidFill>
              </a:rPr>
              <a:t> den </a:t>
            </a:r>
            <a:r>
              <a:rPr sz="2400" dirty="0" err="1">
                <a:solidFill>
                  <a:schemeClr val="accent5"/>
                </a:solidFill>
              </a:rPr>
              <a:t>Zügen</a:t>
            </a:r>
            <a:r>
              <a:rPr sz="2400" dirty="0">
                <a:solidFill>
                  <a:schemeClr val="accent5"/>
                </a:solidFill>
              </a:rPr>
              <a:t> an.</a:t>
            </a:r>
            <a:r>
              <a:rPr lang="en-GB" sz="2400" dirty="0">
                <a:solidFill>
                  <a:schemeClr val="accent5"/>
                </a:solidFill>
              </a:rPr>
              <a:t/>
            </a:r>
            <a:br>
              <a:rPr lang="en-GB" sz="2400" dirty="0">
                <a:solidFill>
                  <a:schemeClr val="accent5"/>
                </a:solidFill>
              </a:rPr>
            </a:br>
            <a:r>
              <a:rPr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9750" y="1200150"/>
            <a:ext cx="4038600" cy="3394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t>Zuganzeigetafel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trike="sngStrik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70438" y="3148013"/>
            <a:ext cx="2133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Richtung des Zuges</a:t>
            </a:r>
          </a:p>
        </p:txBody>
      </p:sp>
      <p:grpSp>
        <p:nvGrpSpPr>
          <p:cNvPr id="69638" name="Group 16"/>
          <p:cNvGrpSpPr>
            <a:grpSpLocks/>
          </p:cNvGrpSpPr>
          <p:nvPr/>
        </p:nvGrpSpPr>
        <p:grpSpPr bwMode="auto">
          <a:xfrm>
            <a:off x="4778375" y="1758950"/>
            <a:ext cx="3292475" cy="768350"/>
            <a:chOff x="3207203" y="3469796"/>
            <a:chExt cx="3293115" cy="767678"/>
          </a:xfrm>
        </p:grpSpPr>
        <p:sp>
          <p:nvSpPr>
            <p:cNvPr id="7" name="Rectangle 6"/>
            <p:cNvSpPr/>
            <p:nvPr/>
          </p:nvSpPr>
          <p:spPr>
            <a:xfrm>
              <a:off x="3232608" y="3484072"/>
              <a:ext cx="3140685" cy="642375"/>
            </a:xfrm>
            <a:prstGeom prst="rect">
              <a:avLst/>
            </a:prstGeom>
            <a:solidFill>
              <a:srgbClr val="00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dirty="0"/>
                <a:t>12:02 </a:t>
              </a:r>
              <a:r>
                <a:rPr sz="1600" dirty="0"/>
                <a:t>S 21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dirty="0"/>
                <a:t>Hal Braine-Le-Ct </a:t>
              </a:r>
            </a:p>
          </p:txBody>
        </p:sp>
        <p:sp>
          <p:nvSpPr>
            <p:cNvPr id="8" name="Pentagon 7"/>
            <p:cNvSpPr/>
            <p:nvPr/>
          </p:nvSpPr>
          <p:spPr>
            <a:xfrm>
              <a:off x="4167828" y="3515794"/>
              <a:ext cx="1570342" cy="290258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 err="1">
                  <a:solidFill>
                    <a:schemeClr val="accent5"/>
                  </a:solidFill>
                </a:rPr>
                <a:t>en</a:t>
              </a:r>
              <a:r>
                <a:rPr lang="en-GB" sz="1600" b="1" dirty="0">
                  <a:solidFill>
                    <a:schemeClr val="accent5"/>
                  </a:solidFill>
                </a:rPr>
                <a:t> </a:t>
              </a:r>
              <a:r>
                <a:rPr lang="en-GB" sz="1600" b="1" dirty="0" err="1">
                  <a:solidFill>
                    <a:schemeClr val="accent5"/>
                  </a:solidFill>
                </a:rPr>
                <a:t>approche</a:t>
              </a:r>
              <a:endParaRPr sz="1600" b="1" dirty="0">
                <a:solidFill>
                  <a:schemeClr val="accent5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81041" y="3699783"/>
              <a:ext cx="144490" cy="142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80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207203" y="3806052"/>
              <a:ext cx="2168947" cy="431422"/>
            </a:xfrm>
            <a:prstGeom prst="ellipse">
              <a:avLst/>
            </a:prstGeom>
            <a:noFill/>
            <a:ln>
              <a:solidFill>
                <a:srgbClr val="78B8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931883" y="3469796"/>
              <a:ext cx="568435" cy="431422"/>
            </a:xfrm>
            <a:prstGeom prst="ellipse">
              <a:avLst/>
            </a:prstGeom>
            <a:noFill/>
            <a:ln>
              <a:solidFill>
                <a:srgbClr val="78B8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913563" y="3148013"/>
            <a:ext cx="1800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Bahnsteignummer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813675" y="2190750"/>
            <a:ext cx="17463" cy="852488"/>
          </a:xfrm>
          <a:prstGeom prst="straightConnector1">
            <a:avLst/>
          </a:prstGeom>
          <a:ln>
            <a:solidFill>
              <a:srgbClr val="78B832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45175" y="2536825"/>
            <a:ext cx="0" cy="506413"/>
          </a:xfrm>
          <a:prstGeom prst="straightConnector1">
            <a:avLst/>
          </a:prstGeom>
          <a:ln>
            <a:solidFill>
              <a:srgbClr val="78B832"/>
            </a:solidFill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9642" name="Picture 20" descr="DSC_4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 t="6749" b="19566"/>
          <a:stretch>
            <a:fillRect/>
          </a:stretch>
        </p:blipFill>
        <p:spPr bwMode="auto">
          <a:xfrm>
            <a:off x="531813" y="1216025"/>
            <a:ext cx="40481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2188" y="1163638"/>
            <a:ext cx="297180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Zum Beispiel:</a:t>
            </a:r>
          </a:p>
        </p:txBody>
      </p:sp>
      <p:sp>
        <p:nvSpPr>
          <p:cNvPr id="18" name="Oval 17"/>
          <p:cNvSpPr/>
          <p:nvPr/>
        </p:nvSpPr>
        <p:spPr>
          <a:xfrm>
            <a:off x="8357718" y="384299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645" name="Picture 1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45" y="469231"/>
            <a:ext cx="2444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268288"/>
            <a:ext cx="814705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Ich achte auf die  Lautsprecheransage.</a:t>
            </a:r>
          </a:p>
        </p:txBody>
      </p:sp>
      <p:sp>
        <p:nvSpPr>
          <p:cNvPr id="70659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70660" name="Content Placeholder 1"/>
          <p:cNvSpPr txBox="1">
            <a:spLocks/>
          </p:cNvSpPr>
          <p:nvPr/>
        </p:nvSpPr>
        <p:spPr bwMode="auto">
          <a:xfrm>
            <a:off x="3419475" y="1784350"/>
            <a:ext cx="23526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70661" name="Content Placeholder 1"/>
          <p:cNvSpPr txBox="1">
            <a:spLocks/>
          </p:cNvSpPr>
          <p:nvPr/>
        </p:nvSpPr>
        <p:spPr bwMode="auto">
          <a:xfrm>
            <a:off x="6140450" y="1801813"/>
            <a:ext cx="2352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en-US" sz="2800"/>
              <a:t> </a:t>
            </a:r>
          </a:p>
        </p:txBody>
      </p:sp>
      <p:pic>
        <p:nvPicPr>
          <p:cNvPr id="70662" name="Picture 4" descr="DSC_43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355850"/>
            <a:ext cx="29400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5" descr="oreil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500313"/>
            <a:ext cx="912813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1609725" y="1127125"/>
            <a:ext cx="2940050" cy="1347788"/>
          </a:xfrm>
          <a:prstGeom prst="wedgeRoundRect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Der Zug </a:t>
            </a:r>
            <a:r>
              <a:rPr dirty="0" err="1"/>
              <a:t>nach</a:t>
            </a:r>
            <a:r>
              <a:rPr dirty="0"/>
              <a:t> </a:t>
            </a:r>
            <a:r>
              <a:rPr dirty="0" err="1"/>
              <a:t>Brüssel</a:t>
            </a:r>
            <a:r>
              <a:rPr dirty="0"/>
              <a:t>-Midi </a:t>
            </a:r>
            <a:r>
              <a:rPr dirty="0" err="1"/>
              <a:t>fährt</a:t>
            </a:r>
            <a:r>
              <a:rPr dirty="0"/>
              <a:t> an </a:t>
            </a:r>
            <a:r>
              <a:rPr dirty="0" err="1"/>
              <a:t>Gleis</a:t>
            </a:r>
            <a:r>
              <a:rPr dirty="0"/>
              <a:t> </a:t>
            </a:r>
            <a:r>
              <a:rPr dirty="0">
                <a:solidFill>
                  <a:schemeClr val="bg1"/>
                </a:solidFill>
              </a:rPr>
              <a:t>21</a:t>
            </a:r>
            <a:r>
              <a:rPr dirty="0"/>
              <a:t> </a:t>
            </a:r>
            <a:r>
              <a:rPr dirty="0" err="1"/>
              <a:t>ein</a:t>
            </a:r>
            <a:r>
              <a:rPr dirty="0"/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8243888" y="339725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666" name="Picture 10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11163"/>
            <a:ext cx="2444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268288"/>
            <a:ext cx="814705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Ich gehe auf den Bahnsteig.</a:t>
            </a:r>
          </a:p>
        </p:txBody>
      </p:sp>
      <p:sp>
        <p:nvSpPr>
          <p:cNvPr id="71683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71684" name="Content Placeholder 1"/>
          <p:cNvSpPr txBox="1">
            <a:spLocks/>
          </p:cNvSpPr>
          <p:nvPr/>
        </p:nvSpPr>
        <p:spPr bwMode="auto">
          <a:xfrm>
            <a:off x="4000500" y="1784350"/>
            <a:ext cx="23526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460375" y="1196975"/>
            <a:ext cx="48482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gehe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auf de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Bahnsteig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bevor der Zug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ankommt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71686" name="Picture 3" descr="DSC_48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84350"/>
            <a:ext cx="403225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4" descr="DSC_48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784350"/>
            <a:ext cx="4030663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366125" y="187325"/>
            <a:ext cx="619125" cy="5953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89" name="Picture 8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266700"/>
            <a:ext cx="2444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1"/>
          <p:cNvSpPr txBox="1">
            <a:spLocks/>
          </p:cNvSpPr>
          <p:nvPr/>
        </p:nvSpPr>
        <p:spPr>
          <a:xfrm>
            <a:off x="1908175" y="1225550"/>
            <a:ext cx="5291138" cy="6016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800">
                <a:solidFill>
                  <a:schemeClr val="accent5"/>
                </a:solidFill>
              </a:rPr>
              <a:t>Ich steige in den Zug.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accent5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6" name="Content Placeholder 1"/>
          <p:cNvSpPr txBox="1">
            <a:spLocks/>
          </p:cNvSpPr>
          <p:nvPr/>
        </p:nvSpPr>
        <p:spPr>
          <a:xfrm>
            <a:off x="1908175" y="2079625"/>
            <a:ext cx="6654800" cy="59372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800">
                <a:solidFill>
                  <a:schemeClr val="accent5"/>
                </a:solidFill>
              </a:rPr>
              <a:t>Ich bin im Zug und achte auf die Haltestellen.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rgbClr val="F305E8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accent1"/>
              </a:solidFill>
            </a:endParaRPr>
          </a:p>
        </p:txBody>
      </p:sp>
      <p:sp>
        <p:nvSpPr>
          <p:cNvPr id="47" name="Content Placeholder 1"/>
          <p:cNvSpPr txBox="1">
            <a:spLocks/>
          </p:cNvSpPr>
          <p:nvPr/>
        </p:nvSpPr>
        <p:spPr>
          <a:xfrm>
            <a:off x="1916113" y="2989263"/>
            <a:ext cx="6256337" cy="59372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800">
                <a:solidFill>
                  <a:schemeClr val="accent5"/>
                </a:solidFill>
              </a:rPr>
              <a:t>Ich komme am Zielbahnhof an und steige aus.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accent5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solidFill>
                <a:schemeClr val="accent5"/>
              </a:solidFill>
            </a:endParaRPr>
          </a:p>
        </p:txBody>
      </p:sp>
      <p:sp>
        <p:nvSpPr>
          <p:cNvPr id="48" name="Content Placeholder 1"/>
          <p:cNvSpPr txBox="1">
            <a:spLocks/>
          </p:cNvSpPr>
          <p:nvPr/>
        </p:nvSpPr>
        <p:spPr>
          <a:xfrm>
            <a:off x="1908175" y="3838575"/>
            <a:ext cx="6654800" cy="59531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800">
                <a:solidFill>
                  <a:schemeClr val="accent5"/>
                </a:solidFill>
              </a:rPr>
              <a:t>Ich verlasse den Bahnhof. </a:t>
            </a:r>
          </a:p>
        </p:txBody>
      </p:sp>
      <p:pic>
        <p:nvPicPr>
          <p:cNvPr id="26630" name="Picture 8" descr="Visu 4 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833813"/>
            <a:ext cx="4619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765175" y="1231900"/>
            <a:ext cx="619125" cy="5953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2" name="Title 1"/>
          <p:cNvSpPr>
            <a:spLocks noGrp="1"/>
          </p:cNvSpPr>
          <p:nvPr>
            <p:ph type="title"/>
          </p:nvPr>
        </p:nvSpPr>
        <p:spPr bwMode="auto">
          <a:xfrm>
            <a:off x="539750" y="268288"/>
            <a:ext cx="814705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smtClean="0">
                <a:latin typeface="Arial" charset="0"/>
                <a:cs typeface="Arial" charset="0"/>
              </a:rPr>
              <a:t>Die 8 Etappen</a:t>
            </a:r>
          </a:p>
        </p:txBody>
      </p:sp>
      <p:sp>
        <p:nvSpPr>
          <p:cNvPr id="23" name="Oval 22"/>
          <p:cNvSpPr/>
          <p:nvPr/>
        </p:nvSpPr>
        <p:spPr>
          <a:xfrm>
            <a:off x="773113" y="2079625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34" name="Picture 13" descr="Visu 6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r="69466"/>
          <a:stretch>
            <a:fillRect/>
          </a:stretch>
        </p:blipFill>
        <p:spPr bwMode="auto">
          <a:xfrm>
            <a:off x="930275" y="2159000"/>
            <a:ext cx="2873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796925" y="3773488"/>
            <a:ext cx="619125" cy="595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636" name="Group 2"/>
          <p:cNvGrpSpPr>
            <a:grpSpLocks/>
          </p:cNvGrpSpPr>
          <p:nvPr/>
        </p:nvGrpSpPr>
        <p:grpSpPr bwMode="auto">
          <a:xfrm>
            <a:off x="765175" y="2935288"/>
            <a:ext cx="619125" cy="593725"/>
            <a:chOff x="3507164" y="3318611"/>
            <a:chExt cx="619248" cy="594508"/>
          </a:xfrm>
        </p:grpSpPr>
        <p:sp>
          <p:nvSpPr>
            <p:cNvPr id="50" name="Content Placeholder 1"/>
            <p:cNvSpPr txBox="1">
              <a:spLocks/>
            </p:cNvSpPr>
            <p:nvPr/>
          </p:nvSpPr>
          <p:spPr>
            <a:xfrm>
              <a:off x="3546860" y="3452137"/>
              <a:ext cx="539857" cy="327456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900"/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80000"/>
                <a:buFont typeface="Arial" panose="020B0604020202020204" pitchFamily="34" charset="0"/>
                <a:buNone/>
                <a:defRPr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63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231900"/>
            <a:ext cx="5937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7" descr="C:\My document\HI\VERSION 3\Visu 8 blan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1"/>
          <a:stretch>
            <a:fillRect/>
          </a:stretch>
        </p:blipFill>
        <p:spPr bwMode="auto">
          <a:xfrm>
            <a:off x="890588" y="3940175"/>
            <a:ext cx="430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2"/>
          <p:cNvPicPr>
            <a:picLocks noChangeAspect="1" noChangeArrowheads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055938"/>
            <a:ext cx="4968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763" y="263525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Mein Zug ist am Bahnsteig.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 err="1"/>
              <a:t>Ich</a:t>
            </a:r>
            <a:r>
              <a:rPr sz="1400" dirty="0"/>
              <a:t> </a:t>
            </a:r>
            <a:r>
              <a:rPr sz="1400" dirty="0" err="1"/>
              <a:t>kann</a:t>
            </a:r>
            <a:r>
              <a:rPr sz="1400" dirty="0"/>
              <a:t> in den Zug </a:t>
            </a:r>
            <a:r>
              <a:rPr sz="1400" dirty="0" err="1"/>
              <a:t>einsteigen</a:t>
            </a:r>
            <a:r>
              <a:rPr sz="14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72708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72709" name="Content Placeholder 1"/>
          <p:cNvSpPr txBox="1">
            <a:spLocks/>
          </p:cNvSpPr>
          <p:nvPr/>
        </p:nvSpPr>
        <p:spPr bwMode="auto">
          <a:xfrm>
            <a:off x="4000500" y="1804988"/>
            <a:ext cx="2352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20" name="Rectangle 19"/>
          <p:cNvSpPr/>
          <p:nvPr/>
        </p:nvSpPr>
        <p:spPr>
          <a:xfrm>
            <a:off x="4783138" y="3219450"/>
            <a:ext cx="3141662" cy="644525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/>
              <a:t>12:02 </a:t>
            </a:r>
            <a:r>
              <a:rPr sz="1600"/>
              <a:t>S 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/>
              <a:t>Hal Braine-Le-Ct </a:t>
            </a:r>
          </a:p>
        </p:txBody>
      </p:sp>
      <p:sp>
        <p:nvSpPr>
          <p:cNvPr id="21" name="Oval 20"/>
          <p:cNvSpPr/>
          <p:nvPr/>
        </p:nvSpPr>
        <p:spPr>
          <a:xfrm>
            <a:off x="7302500" y="3417888"/>
            <a:ext cx="144463" cy="1444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3" name="Pentagon 22"/>
          <p:cNvSpPr/>
          <p:nvPr/>
        </p:nvSpPr>
        <p:spPr>
          <a:xfrm>
            <a:off x="5510213" y="3251200"/>
            <a:ext cx="1792287" cy="290513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accent5"/>
                </a:solidFill>
              </a:rPr>
              <a:t>à </a:t>
            </a:r>
            <a:r>
              <a:rPr lang="en-GB" sz="1600" b="1" dirty="0" err="1" smtClean="0">
                <a:solidFill>
                  <a:schemeClr val="accent5"/>
                </a:solidFill>
              </a:rPr>
              <a:t>quai</a:t>
            </a:r>
            <a:endParaRPr sz="1600" b="1" dirty="0">
              <a:solidFill>
                <a:schemeClr val="accent5"/>
              </a:solidFill>
            </a:endParaRPr>
          </a:p>
        </p:txBody>
      </p:sp>
      <p:pic>
        <p:nvPicPr>
          <p:cNvPr id="727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06500"/>
            <a:ext cx="40322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510213" y="3040063"/>
            <a:ext cx="1571625" cy="611187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345488" y="123825"/>
            <a:ext cx="619125" cy="5953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716" name="Picture 12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95263"/>
            <a:ext cx="2444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2"/>
          <p:cNvSpPr>
            <a:spLocks noGrp="1"/>
          </p:cNvSpPr>
          <p:nvPr>
            <p:ph type="title"/>
          </p:nvPr>
        </p:nvSpPr>
        <p:spPr bwMode="auto">
          <a:xfrm>
            <a:off x="539750" y="268288"/>
            <a:ext cx="814705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>Wenn der Zug gehalten hat,</a:t>
            </a:r>
            <a:r>
              <a:rPr lang="en-GB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</a:br>
            <a:r>
              <a:rPr lang="en-US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> drücke ich auf den Knopf zum Öffnen der Türen</a:t>
            </a:r>
            <a:r>
              <a:rPr lang="en-GB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</a:br>
            <a:r>
              <a:rPr lang="en-US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> und steige in den Zug ein.</a:t>
            </a:r>
          </a:p>
        </p:txBody>
      </p:sp>
      <p:sp>
        <p:nvSpPr>
          <p:cNvPr id="11" name="Oval 10"/>
          <p:cNvSpPr/>
          <p:nvPr/>
        </p:nvSpPr>
        <p:spPr>
          <a:xfrm>
            <a:off x="8345488" y="123825"/>
            <a:ext cx="619125" cy="5953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732" name="Picture 13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195263"/>
            <a:ext cx="2444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2" descr="DSC_44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51013"/>
            <a:ext cx="3960813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258888" y="3300413"/>
            <a:ext cx="504825" cy="7747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73735" name="Picture 3" descr="DSC_41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751013"/>
            <a:ext cx="399891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5364163" y="3443288"/>
            <a:ext cx="503237" cy="7747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5"/>
              </a:solidFill>
            </a:endParaRPr>
          </a:p>
        </p:txBody>
      </p:sp>
      <p:pic>
        <p:nvPicPr>
          <p:cNvPr id="73737" name="Picture 8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297238"/>
            <a:ext cx="13033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9" descr="Main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157538"/>
            <a:ext cx="13049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61975" y="1103313"/>
            <a:ext cx="7345363" cy="38242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/>
              <a:t>Mein Zug kommt 5 Minuten später</a:t>
            </a:r>
            <a: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488" y="123825"/>
            <a:ext cx="8697912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Eine Änderung der Uhrzeit wird in Orange angezeigt.</a:t>
            </a:r>
          </a:p>
        </p:txBody>
      </p:sp>
      <p:sp>
        <p:nvSpPr>
          <p:cNvPr id="74756" name="Content Placeholder 1"/>
          <p:cNvSpPr txBox="1">
            <a:spLocks/>
          </p:cNvSpPr>
          <p:nvPr/>
        </p:nvSpPr>
        <p:spPr bwMode="auto">
          <a:xfrm>
            <a:off x="542925" y="2079625"/>
            <a:ext cx="2516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grpSp>
        <p:nvGrpSpPr>
          <p:cNvPr id="74757" name="Group 4"/>
          <p:cNvGrpSpPr>
            <a:grpSpLocks/>
          </p:cNvGrpSpPr>
          <p:nvPr/>
        </p:nvGrpSpPr>
        <p:grpSpPr bwMode="auto">
          <a:xfrm>
            <a:off x="2978150" y="1644650"/>
            <a:ext cx="3141663" cy="642938"/>
            <a:chOff x="967688" y="1479560"/>
            <a:chExt cx="3141954" cy="643629"/>
          </a:xfrm>
        </p:grpSpPr>
        <p:sp>
          <p:nvSpPr>
            <p:cNvPr id="16" name="Rectangle 15"/>
            <p:cNvSpPr/>
            <p:nvPr/>
          </p:nvSpPr>
          <p:spPr>
            <a:xfrm>
              <a:off x="967688" y="1479560"/>
              <a:ext cx="3141954" cy="643629"/>
            </a:xfrm>
            <a:prstGeom prst="rect">
              <a:avLst/>
            </a:prstGeom>
            <a:solidFill>
              <a:srgbClr val="00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/>
                <a:t>12:02 </a:t>
              </a:r>
              <a:r>
                <a:rPr sz="1600"/>
                <a:t>S 17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/>
                <a:t>Hal Braine-Le-Ct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213991" y="1511344"/>
              <a:ext cx="846215" cy="290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>
                  <a:solidFill>
                    <a:srgbClr val="004899"/>
                  </a:solidFill>
                </a:rPr>
                <a:t>12:07</a:t>
              </a:r>
            </a:p>
          </p:txBody>
        </p:sp>
        <p:sp>
          <p:nvSpPr>
            <p:cNvPr id="17" name="Pentagon 16"/>
            <p:cNvSpPr/>
            <p:nvPr/>
          </p:nvSpPr>
          <p:spPr>
            <a:xfrm>
              <a:off x="1724996" y="1511344"/>
              <a:ext cx="668399" cy="281290"/>
            </a:xfrm>
            <a:prstGeom prst="homePlate">
              <a:avLst/>
            </a:prstGeom>
            <a:solidFill>
              <a:srgbClr val="F25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 b="1">
                  <a:solidFill>
                    <a:schemeClr val="bg1"/>
                  </a:solidFill>
                </a:rPr>
                <a:t>+05’</a:t>
              </a:r>
            </a:p>
          </p:txBody>
        </p:sp>
      </p:grpSp>
      <p:sp>
        <p:nvSpPr>
          <p:cNvPr id="74758" name="TextBox 23"/>
          <p:cNvSpPr txBox="1">
            <a:spLocks noChangeArrowheads="1"/>
          </p:cNvSpPr>
          <p:nvPr/>
        </p:nvSpPr>
        <p:spPr bwMode="auto">
          <a:xfrm>
            <a:off x="3035300" y="3163888"/>
            <a:ext cx="727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C00000"/>
                </a:solidFill>
                <a:latin typeface="Arial Black" pitchFamily="34" charset="0"/>
              </a:rPr>
              <a:t>12:02</a:t>
            </a:r>
          </a:p>
        </p:txBody>
      </p:sp>
      <p:sp>
        <p:nvSpPr>
          <p:cNvPr id="74759" name="TextBox 27"/>
          <p:cNvSpPr txBox="1">
            <a:spLocks noChangeArrowheads="1"/>
          </p:cNvSpPr>
          <p:nvPr/>
        </p:nvSpPr>
        <p:spPr bwMode="auto">
          <a:xfrm>
            <a:off x="5210175" y="3143250"/>
            <a:ext cx="727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C00000"/>
                </a:solidFill>
                <a:latin typeface="Arial Black" pitchFamily="34" charset="0"/>
              </a:rPr>
              <a:t>12:07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33863" y="3163888"/>
            <a:ext cx="423862" cy="277812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600450" y="1457325"/>
            <a:ext cx="814388" cy="719138"/>
          </a:xfrm>
          <a:prstGeom prst="ellipse">
            <a:avLst/>
          </a:prstGeom>
          <a:noFill/>
          <a:ln>
            <a:solidFill>
              <a:srgbClr val="F25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475288" y="1887538"/>
            <a:ext cx="147637" cy="155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223250" y="182563"/>
            <a:ext cx="619125" cy="595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764" name="Picture 20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254000"/>
            <a:ext cx="2444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183188" y="2949575"/>
            <a:ext cx="754062" cy="708025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998788" y="2947988"/>
            <a:ext cx="752475" cy="709612"/>
          </a:xfrm>
          <a:prstGeom prst="ellipse">
            <a:avLst/>
          </a:prstGeom>
          <a:noFill/>
          <a:ln>
            <a:solidFill>
              <a:srgbClr val="0048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488" y="123825"/>
            <a:ext cx="8697912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Eine Änderung des Zuges wird in Orange angezeigt.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300" y="1081088"/>
            <a:ext cx="7715250" cy="3751262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/>
              <a:t>Mein Zug </a:t>
            </a:r>
            <a:r>
              <a:rPr sz="1400" dirty="0" err="1"/>
              <a:t>fällt</a:t>
            </a:r>
            <a:r>
              <a:rPr sz="1400" dirty="0"/>
              <a:t> </a:t>
            </a:r>
            <a:r>
              <a:rPr sz="1400" dirty="0" err="1"/>
              <a:t>aus.</a:t>
            </a:r>
            <a:endParaRPr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 err="1"/>
              <a:t>Ich</a:t>
            </a:r>
            <a:r>
              <a:rPr sz="1400" dirty="0"/>
              <a:t> </a:t>
            </a:r>
            <a:r>
              <a:rPr sz="1400" dirty="0" err="1"/>
              <a:t>höre</a:t>
            </a:r>
            <a:r>
              <a:rPr sz="1400" dirty="0"/>
              <a:t> auf die </a:t>
            </a:r>
            <a:r>
              <a:rPr sz="1400" dirty="0" err="1"/>
              <a:t>Ansage</a:t>
            </a:r>
            <a:r>
              <a:rPr sz="1400" dirty="0"/>
              <a:t>, </a:t>
            </a:r>
            <a:r>
              <a:rPr sz="1400" dirty="0" err="1"/>
              <a:t>welchen</a:t>
            </a:r>
            <a:r>
              <a:rPr sz="1400" dirty="0"/>
              <a:t> Zug </a:t>
            </a:r>
            <a:r>
              <a:rPr sz="1400" dirty="0" err="1"/>
              <a:t>ich</a:t>
            </a:r>
            <a:r>
              <a:rPr sz="1400" dirty="0"/>
              <a:t> </a:t>
            </a:r>
            <a:r>
              <a:rPr sz="1400" dirty="0" err="1"/>
              <a:t>stattdessen</a:t>
            </a:r>
            <a:r>
              <a:rPr sz="1400" dirty="0"/>
              <a:t> </a:t>
            </a:r>
            <a:r>
              <a:rPr sz="1400" dirty="0" err="1"/>
              <a:t>nehmen</a:t>
            </a:r>
            <a:r>
              <a:rPr sz="1400" dirty="0"/>
              <a:t> </a:t>
            </a:r>
            <a:r>
              <a:rPr sz="1400" dirty="0" err="1"/>
              <a:t>kann</a:t>
            </a:r>
            <a:r>
              <a:rPr sz="14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75780" name="Content Placeholder 1"/>
          <p:cNvSpPr txBox="1">
            <a:spLocks/>
          </p:cNvSpPr>
          <p:nvPr/>
        </p:nvSpPr>
        <p:spPr bwMode="auto">
          <a:xfrm>
            <a:off x="542925" y="2079625"/>
            <a:ext cx="2516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grpSp>
        <p:nvGrpSpPr>
          <p:cNvPr id="75781" name="Group 6"/>
          <p:cNvGrpSpPr>
            <a:grpSpLocks/>
          </p:cNvGrpSpPr>
          <p:nvPr/>
        </p:nvGrpSpPr>
        <p:grpSpPr bwMode="auto">
          <a:xfrm>
            <a:off x="2774950" y="2154238"/>
            <a:ext cx="3155950" cy="960437"/>
            <a:chOff x="2775126" y="1642279"/>
            <a:chExt cx="3156208" cy="960349"/>
          </a:xfrm>
        </p:grpSpPr>
        <p:sp>
          <p:nvSpPr>
            <p:cNvPr id="22" name="Rectangle 21"/>
            <p:cNvSpPr/>
            <p:nvPr/>
          </p:nvSpPr>
          <p:spPr>
            <a:xfrm>
              <a:off x="2775126" y="1642279"/>
              <a:ext cx="3141920" cy="642878"/>
            </a:xfrm>
            <a:prstGeom prst="rect">
              <a:avLst/>
            </a:prstGeom>
            <a:solidFill>
              <a:srgbClr val="0052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/>
                <a:t>12:02 </a:t>
              </a:r>
              <a:r>
                <a:rPr sz="1600"/>
                <a:t>S 17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/>
                <a:t>Hal Braine-Le-Ct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89415" y="2285157"/>
              <a:ext cx="3141919" cy="317471"/>
            </a:xfrm>
            <a:prstGeom prst="rect">
              <a:avLst/>
            </a:prstGeom>
            <a:solidFill>
              <a:srgbClr val="F25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 err="1"/>
                <a:t>Supprimé</a:t>
              </a:r>
              <a:endParaRPr dirty="0"/>
            </a:p>
          </p:txBody>
        </p:sp>
      </p:grpSp>
      <p:grpSp>
        <p:nvGrpSpPr>
          <p:cNvPr id="75782" name="Group 10"/>
          <p:cNvGrpSpPr>
            <a:grpSpLocks/>
          </p:cNvGrpSpPr>
          <p:nvPr/>
        </p:nvGrpSpPr>
        <p:grpSpPr bwMode="auto">
          <a:xfrm>
            <a:off x="3822700" y="3398838"/>
            <a:ext cx="1133475" cy="1131887"/>
            <a:chOff x="4500996" y="3426844"/>
            <a:chExt cx="893851" cy="893851"/>
          </a:xfrm>
        </p:grpSpPr>
        <p:sp>
          <p:nvSpPr>
            <p:cNvPr id="10" name="Oval 9"/>
            <p:cNvSpPr/>
            <p:nvPr/>
          </p:nvSpPr>
          <p:spPr>
            <a:xfrm>
              <a:off x="4500996" y="3426844"/>
              <a:ext cx="893851" cy="89385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75790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747" y="3501595"/>
              <a:ext cx="744348" cy="744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Straight Connector 14"/>
          <p:cNvCxnSpPr/>
          <p:nvPr/>
        </p:nvCxnSpPr>
        <p:spPr>
          <a:xfrm flipH="1">
            <a:off x="3794125" y="3382963"/>
            <a:ext cx="1131888" cy="1133475"/>
          </a:xfrm>
          <a:prstGeom prst="line">
            <a:avLst/>
          </a:prstGeom>
          <a:ln w="101600">
            <a:solidFill>
              <a:srgbClr val="F25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22700" y="3398838"/>
            <a:ext cx="1133475" cy="1131887"/>
          </a:xfrm>
          <a:prstGeom prst="line">
            <a:avLst/>
          </a:prstGeom>
          <a:ln w="101600">
            <a:solidFill>
              <a:srgbClr val="F25A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781300" y="2678113"/>
            <a:ext cx="1146175" cy="720725"/>
          </a:xfrm>
          <a:prstGeom prst="ellipse">
            <a:avLst/>
          </a:prstGeom>
          <a:noFill/>
          <a:ln>
            <a:solidFill>
              <a:srgbClr val="F25A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299075" y="2393950"/>
            <a:ext cx="146050" cy="155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8201025" y="339725"/>
            <a:ext cx="619125" cy="5953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8" name="Picture 18" descr="Visu 4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11163"/>
            <a:ext cx="2444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5113" y="293688"/>
            <a:ext cx="869950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Eine Änderung des Bahnsteigs wird auf weißem Hintergrund angezeigt.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3300" y="1081088"/>
            <a:ext cx="7715250" cy="3751262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/>
              <a:t>Der </a:t>
            </a:r>
            <a:r>
              <a:rPr sz="1400" dirty="0" err="1"/>
              <a:t>Bahnsteig</a:t>
            </a:r>
            <a:r>
              <a:rPr sz="1400" dirty="0"/>
              <a:t>, an </a:t>
            </a:r>
            <a:r>
              <a:rPr sz="1400" dirty="0" err="1"/>
              <a:t>dem</a:t>
            </a:r>
            <a:r>
              <a:rPr sz="1400" dirty="0"/>
              <a:t> </a:t>
            </a:r>
            <a:r>
              <a:rPr sz="1400" dirty="0" err="1"/>
              <a:t>mein</a:t>
            </a:r>
            <a:r>
              <a:rPr sz="1400" dirty="0"/>
              <a:t> Zug </a:t>
            </a:r>
            <a:r>
              <a:rPr sz="1400" dirty="0" err="1"/>
              <a:t>ankommt</a:t>
            </a:r>
            <a:r>
              <a:rPr sz="1400" dirty="0"/>
              <a:t>, hat </a:t>
            </a:r>
            <a:r>
              <a:rPr sz="1400" dirty="0" err="1"/>
              <a:t>sich</a:t>
            </a:r>
            <a:r>
              <a:rPr sz="1400" dirty="0"/>
              <a:t> </a:t>
            </a:r>
            <a:r>
              <a:rPr sz="1400" dirty="0" err="1"/>
              <a:t>geändert</a:t>
            </a:r>
            <a:r>
              <a:rPr sz="1400" dirty="0"/>
              <a:t>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 err="1"/>
              <a:t>Ich</a:t>
            </a:r>
            <a:r>
              <a:rPr sz="1400" dirty="0"/>
              <a:t> </a:t>
            </a:r>
            <a:r>
              <a:rPr sz="1400" dirty="0" err="1"/>
              <a:t>achte</a:t>
            </a:r>
            <a:r>
              <a:rPr sz="1400" dirty="0"/>
              <a:t> auf die </a:t>
            </a:r>
            <a:r>
              <a:rPr sz="1400" dirty="0" err="1"/>
              <a:t>Ansage</a:t>
            </a:r>
            <a:r>
              <a:rPr sz="1400" dirty="0"/>
              <a:t>, an </a:t>
            </a:r>
            <a:r>
              <a:rPr sz="1400" dirty="0" err="1"/>
              <a:t>welchem</a:t>
            </a:r>
            <a:r>
              <a:rPr sz="1400" dirty="0"/>
              <a:t> </a:t>
            </a:r>
            <a:r>
              <a:rPr sz="1400" dirty="0" err="1"/>
              <a:t>Bahnsteig</a:t>
            </a:r>
            <a:r>
              <a:rPr sz="1400" dirty="0"/>
              <a:t> </a:t>
            </a:r>
            <a:r>
              <a:rPr sz="1400" dirty="0" err="1"/>
              <a:t>mein</a:t>
            </a:r>
            <a:r>
              <a:rPr sz="1400" dirty="0"/>
              <a:t> Zug </a:t>
            </a:r>
            <a:r>
              <a:rPr sz="1400" dirty="0" err="1"/>
              <a:t>ankommt</a:t>
            </a:r>
            <a:r>
              <a:rPr sz="1400" dirty="0"/>
              <a:t>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/>
          </a:p>
        </p:txBody>
      </p:sp>
      <p:sp>
        <p:nvSpPr>
          <p:cNvPr id="76804" name="Content Placeholder 1"/>
          <p:cNvSpPr txBox="1">
            <a:spLocks/>
          </p:cNvSpPr>
          <p:nvPr/>
        </p:nvSpPr>
        <p:spPr bwMode="auto">
          <a:xfrm>
            <a:off x="542925" y="2079625"/>
            <a:ext cx="25161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16" name="Rectangle 15"/>
          <p:cNvSpPr/>
          <p:nvPr/>
        </p:nvSpPr>
        <p:spPr>
          <a:xfrm>
            <a:off x="2843213" y="2717800"/>
            <a:ext cx="3143250" cy="644525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/>
              <a:t>12:02 </a:t>
            </a:r>
            <a:r>
              <a:rPr sz="1600"/>
              <a:t>S </a:t>
            </a:r>
            <a:r>
              <a:rPr/>
              <a:t>Hal Braine-Le-Ct </a:t>
            </a:r>
          </a:p>
        </p:txBody>
      </p:sp>
      <p:sp>
        <p:nvSpPr>
          <p:cNvPr id="2" name="Rectangle 1"/>
          <p:cNvSpPr/>
          <p:nvPr/>
        </p:nvSpPr>
        <p:spPr>
          <a:xfrm>
            <a:off x="5554663" y="2752725"/>
            <a:ext cx="417512" cy="287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solidFill>
                  <a:schemeClr val="accent5"/>
                </a:solidFill>
              </a:rPr>
              <a:t>15</a:t>
            </a:r>
          </a:p>
        </p:txBody>
      </p:sp>
      <p:sp>
        <p:nvSpPr>
          <p:cNvPr id="20" name="Pentagon 19"/>
          <p:cNvSpPr/>
          <p:nvPr/>
        </p:nvSpPr>
        <p:spPr>
          <a:xfrm>
            <a:off x="3587750" y="2892425"/>
            <a:ext cx="1571625" cy="28892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/>
                </a:solidFill>
              </a:rPr>
              <a:t>à </a:t>
            </a:r>
            <a:r>
              <a:rPr lang="en-GB" sz="1600" b="1" dirty="0" err="1">
                <a:solidFill>
                  <a:schemeClr val="accent5"/>
                </a:solidFill>
              </a:rPr>
              <a:t>quai</a:t>
            </a:r>
            <a:endParaRPr sz="1600" b="1" dirty="0">
              <a:solidFill>
                <a:schemeClr val="accent5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78450" y="2970213"/>
            <a:ext cx="142875" cy="1444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5449888" y="2547938"/>
            <a:ext cx="635000" cy="611187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84888" y="2970213"/>
            <a:ext cx="395287" cy="195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00813" y="3049588"/>
            <a:ext cx="2154237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Änderung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des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Bahnsteigs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2" name="Oval 11"/>
          <p:cNvSpPr/>
          <p:nvPr/>
        </p:nvSpPr>
        <p:spPr>
          <a:xfrm>
            <a:off x="8345488" y="196850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813" name="Picture 13" descr="Visu 4 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268288"/>
            <a:ext cx="2444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539750" y="2571750"/>
            <a:ext cx="5991225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FFFFFF"/>
                </a:solidFill>
              </a:rPr>
              <a:t> Ich steige in den Zug </a:t>
            </a:r>
            <a:r>
              <a:rPr lang="en-GB" altLang="en-US" sz="2800" smtClean="0"/>
              <a:t/>
            </a:r>
            <a:br>
              <a:rPr lang="en-GB" altLang="en-US" sz="2800" smtClean="0"/>
            </a:br>
            <a:r>
              <a:rPr lang="en-GB" altLang="en-US" sz="2800" smtClean="0"/>
              <a:t/>
            </a:r>
            <a:br>
              <a:rPr lang="en-GB" altLang="en-US" sz="2800" smtClean="0"/>
            </a:br>
            <a:r>
              <a:rPr lang="en-GB" altLang="en-US" sz="2800" smtClean="0"/>
              <a:t/>
            </a:r>
            <a:br>
              <a:rPr lang="en-GB" altLang="en-US" sz="2800" smtClean="0"/>
            </a:br>
            <a:endParaRPr lang="en-GB" altLang="en-US" sz="2800" smtClean="0"/>
          </a:p>
        </p:txBody>
      </p:sp>
      <p:pic>
        <p:nvPicPr>
          <p:cNvPr id="778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097088"/>
            <a:ext cx="15541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438" y="61913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Ich steige in den Zug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872038" y="3883025"/>
            <a:ext cx="2374900" cy="51911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>
                <a:solidFill>
                  <a:schemeClr val="bg1">
                    <a:lumMod val="50000"/>
                  </a:schemeClr>
                </a:solidFill>
              </a:rPr>
              <a:t>zweite Klasse</a:t>
            </a:r>
          </a:p>
        </p:txBody>
      </p:sp>
      <p:sp>
        <p:nvSpPr>
          <p:cNvPr id="78852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78853" name="Content Placeholder 1"/>
          <p:cNvSpPr txBox="1">
            <a:spLocks/>
          </p:cNvSpPr>
          <p:nvPr/>
        </p:nvSpPr>
        <p:spPr bwMode="auto">
          <a:xfrm>
            <a:off x="6140450" y="1801813"/>
            <a:ext cx="23526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en-US" sz="2800"/>
              <a:t>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77813" y="3841750"/>
            <a:ext cx="2352675" cy="45878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600">
                <a:solidFill>
                  <a:schemeClr val="bg1">
                    <a:lumMod val="50000"/>
                  </a:schemeClr>
                </a:solidFill>
              </a:rPr>
              <a:t>erste Klasse </a:t>
            </a:r>
          </a:p>
        </p:txBody>
      </p:sp>
      <p:pic>
        <p:nvPicPr>
          <p:cNvPr id="78855" name="Picture 1" descr="DSC_41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663700"/>
            <a:ext cx="3262312" cy="2160588"/>
          </a:xfrm>
          <a:prstGeom prst="rect">
            <a:avLst/>
          </a:prstGeom>
          <a:noFill/>
          <a:ln w="9525">
            <a:solidFill>
              <a:srgbClr val="E2A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4" descr="DSC_42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70238"/>
            <a:ext cx="2087562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7" descr="P103028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722438"/>
            <a:ext cx="28797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5" descr="DSC_41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148013"/>
            <a:ext cx="2039937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751013" y="2608263"/>
            <a:ext cx="792162" cy="4318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300788" y="2120900"/>
            <a:ext cx="792162" cy="4318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094538" y="3529013"/>
            <a:ext cx="792162" cy="4333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84438" y="3529013"/>
            <a:ext cx="792162" cy="433387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33375" y="627063"/>
            <a:ext cx="8270875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schaue auf die Zahl auf dem Wagen.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steige in die 2. Klasse, wenn ich einen Fahrausweis für die 2. Klasse habe.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steige in die 1. Klasse, wenn ich einen Fahrausweis für die 1. Klasse habe.</a:t>
            </a:r>
          </a:p>
        </p:txBody>
      </p:sp>
      <p:sp>
        <p:nvSpPr>
          <p:cNvPr id="4" name="Oval 3"/>
          <p:cNvSpPr/>
          <p:nvPr/>
        </p:nvSpPr>
        <p:spPr>
          <a:xfrm>
            <a:off x="8172450" y="339725"/>
            <a:ext cx="647700" cy="647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8865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392113"/>
            <a:ext cx="59372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62013" y="2427288"/>
            <a:ext cx="8281987" cy="17287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sz="2800" b="1">
                <a:solidFill>
                  <a:schemeClr val="bg1"/>
                </a:solidFill>
              </a:rPr>
              <a:t>Ich bin im Zug </a:t>
            </a:r>
            <a:r>
              <a:rPr lang="fr-BE" sz="2800" b="1" dirty="0">
                <a:solidFill>
                  <a:schemeClr val="bg1"/>
                </a:solidFill>
              </a:rPr>
              <a:t/>
            </a:r>
            <a:br>
              <a:rPr lang="fr-BE" sz="2800" b="1" dirty="0">
                <a:solidFill>
                  <a:schemeClr val="bg1"/>
                </a:solidFill>
              </a:rPr>
            </a:br>
            <a:r>
              <a:rPr sz="2800" b="1">
                <a:solidFill>
                  <a:schemeClr val="bg1"/>
                </a:solidFill>
              </a:rPr>
              <a:t>und achte auf die Haltestellen.</a:t>
            </a:r>
            <a:r>
              <a:rPr lang="fr-BE" sz="2800" b="1" dirty="0">
                <a:solidFill>
                  <a:schemeClr val="bg1"/>
                </a:solidFill>
              </a:rPr>
              <a:t/>
            </a:r>
            <a:br>
              <a:rPr lang="fr-BE" sz="2800" b="1" dirty="0">
                <a:solidFill>
                  <a:schemeClr val="bg1"/>
                </a:solidFill>
              </a:rPr>
            </a:br>
            <a:r>
              <a:rPr lang="fr-BE" sz="2800" b="1" dirty="0">
                <a:solidFill>
                  <a:schemeClr val="bg1"/>
                </a:solidFill>
              </a:rPr>
              <a:t/>
            </a:r>
            <a:br>
              <a:rPr lang="fr-BE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/>
            </a:r>
            <a:br>
              <a:rPr lang="en-GB" sz="2800" b="1" dirty="0">
                <a:solidFill>
                  <a:schemeClr val="bg1"/>
                </a:solidFill>
              </a:rPr>
            </a:b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79875" name="Picture 2" descr="Visu 6 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r="69466"/>
          <a:stretch>
            <a:fillRect/>
          </a:stretch>
        </p:blipFill>
        <p:spPr bwMode="auto">
          <a:xfrm>
            <a:off x="7235825" y="2141538"/>
            <a:ext cx="798513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68263" y="4763"/>
            <a:ext cx="8974137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rgbClr val="004899"/>
                </a:solidFill>
              </a:rPr>
              <a:t>Ich achte auf die Haltestellen und </a:t>
            </a:r>
            <a:r>
              <a:rPr lang="en-GB" sz="2400" dirty="0">
                <a:solidFill>
                  <a:srgbClr val="004899"/>
                </a:solidFill>
              </a:rPr>
              <a:t/>
            </a:r>
            <a:br>
              <a:rPr lang="en-GB" sz="2400" dirty="0">
                <a:solidFill>
                  <a:srgbClr val="004899"/>
                </a:solidFill>
              </a:rPr>
            </a:br>
            <a:r>
              <a:rPr sz="2400">
                <a:solidFill>
                  <a:srgbClr val="004899"/>
                </a:solidFill>
              </a:rPr>
              <a:t>höre die </a:t>
            </a:r>
            <a:r>
              <a:rPr sz="2400">
                <a:solidFill>
                  <a:schemeClr val="accent5"/>
                </a:solidFill>
              </a:rPr>
              <a:t>Ansagen. </a:t>
            </a:r>
            <a:r>
              <a:rPr lang="en-GB" dirty="0">
                <a:solidFill>
                  <a:srgbClr val="00B0F0"/>
                </a:solidFill>
              </a:rPr>
              <a:t/>
            </a:r>
            <a:br>
              <a:rPr lang="en-GB" dirty="0">
                <a:solidFill>
                  <a:srgbClr val="00B0F0"/>
                </a:solidFill>
              </a:rPr>
            </a:b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80899" name="Picture 2" descr="C:\Users\AVL7401\Pictures\Shooting 05.04.2018 Kit pédagogique\DSC_4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17600"/>
            <a:ext cx="26511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3" descr="DSC_49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85850"/>
            <a:ext cx="24511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4" descr="DSC_49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1117600"/>
            <a:ext cx="25415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8313" y="3219450"/>
            <a:ext cx="2451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schaue auf 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Anzeigebildschirm.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1988" y="3232150"/>
            <a:ext cx="25415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sehe mir die Strecke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 der App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auf meinem Telefon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oder in meinem Tutorial an.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11863" y="3257550"/>
            <a:ext cx="28082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sehe mir die Haltestellen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 meinem Tutorial an.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Das wird auf der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nächsten Seite erklärt.</a:t>
            </a:r>
          </a:p>
        </p:txBody>
      </p:sp>
      <p:sp>
        <p:nvSpPr>
          <p:cNvPr id="9" name="Oval 8"/>
          <p:cNvSpPr/>
          <p:nvPr/>
        </p:nvSpPr>
        <p:spPr>
          <a:xfrm>
            <a:off x="8353425" y="195263"/>
            <a:ext cx="619125" cy="595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906" name="Picture 9" descr="Visu 6 blan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r="69466"/>
          <a:stretch>
            <a:fillRect/>
          </a:stretch>
        </p:blipFill>
        <p:spPr bwMode="auto">
          <a:xfrm>
            <a:off x="8510588" y="274638"/>
            <a:ext cx="287337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5"/>
          <p:cNvSpPr>
            <a:spLocks noGrp="1"/>
          </p:cNvSpPr>
          <p:nvPr>
            <p:ph type="title"/>
          </p:nvPr>
        </p:nvSpPr>
        <p:spPr bwMode="auto">
          <a:xfrm>
            <a:off x="241300" y="-25400"/>
            <a:ext cx="8712200" cy="709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smtClean="0">
                <a:solidFill>
                  <a:srgbClr val="004899"/>
                </a:solidFill>
                <a:latin typeface="Arial" charset="0"/>
                <a:cs typeface="Arial" charset="0"/>
              </a:rPr>
              <a:t>Wie achte ich auf die Haltestellen a</a:t>
            </a:r>
            <a:r>
              <a:rPr lang="fr-FR" altLang="en-US" sz="2400" smtClean="0">
                <a:solidFill>
                  <a:srgbClr val="004899"/>
                </a:solidFill>
                <a:latin typeface="Arial" charset="0"/>
                <a:cs typeface="Arial" charset="0"/>
              </a:rPr>
              <a:t>uf</a:t>
            </a:r>
            <a:r>
              <a:rPr lang="en-US" altLang="en-US" sz="2400" smtClean="0">
                <a:solidFill>
                  <a:srgbClr val="004899"/>
                </a:solidFill>
                <a:latin typeface="Arial" charset="0"/>
                <a:cs typeface="Arial" charset="0"/>
              </a:rPr>
              <a:t> meiner Strecke, wenn ich nicht richtig lesen kann?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9563" y="2066925"/>
            <a:ext cx="5348287" cy="270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b="1" dirty="0">
              <a:solidFill>
                <a:schemeClr val="accent1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Auf der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nächsten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Seite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trage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die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Anzahl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der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Kugeln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 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die der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Anzahl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der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Haltestellen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entspricht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 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Jeder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Haltestelle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ist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Kugel.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  So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kann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sie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während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meiner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Reise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verfolgen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Wenn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bisschen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lesen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kann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  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kann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mir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auch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die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Namen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der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Haltestellen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  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aufschreiben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Wenn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umsteigen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muss,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   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mache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das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gleiche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für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die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Anschlussstrecke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pic>
        <p:nvPicPr>
          <p:cNvPr id="81924" name="Picture 2" descr="C:\Users\AVL7401\Pictures\Shooting 05.04.2018 Kit pédagogique\DSC_4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343150"/>
            <a:ext cx="31940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228013" y="379413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26" name="Picture 6" descr="Visu 6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r="69466"/>
          <a:stretch>
            <a:fillRect/>
          </a:stretch>
        </p:blipFill>
        <p:spPr bwMode="auto">
          <a:xfrm>
            <a:off x="8374063" y="428625"/>
            <a:ext cx="2889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3688" y="1058863"/>
            <a:ext cx="61214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reist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einfache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Methode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benutzen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auf die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Haltestellen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achten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erkennen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aussteigen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muss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 txBox="1">
            <a:spLocks/>
          </p:cNvSpPr>
          <p:nvPr/>
        </p:nvSpPr>
        <p:spPr bwMode="auto">
          <a:xfrm>
            <a:off x="539750" y="2355850"/>
            <a:ext cx="77041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chemeClr val="bg1"/>
                </a:solidFill>
              </a:rPr>
              <a:t>Ich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bereite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meine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Reise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en-US" sz="2800" b="1" dirty="0" err="1">
                <a:solidFill>
                  <a:schemeClr val="bg1"/>
                </a:solidFill>
              </a:rPr>
              <a:t>mit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meinem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Betreuer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vor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7651" name="Picture 4" descr="Visu 1 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355850"/>
            <a:ext cx="831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19"/>
          <p:cNvSpPr/>
          <p:nvPr/>
        </p:nvSpPr>
        <p:spPr>
          <a:xfrm rot="5400000">
            <a:off x="6093619" y="1604169"/>
            <a:ext cx="236537" cy="27622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6056313" y="1624013"/>
            <a:ext cx="0" cy="51117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9413" y="268288"/>
            <a:ext cx="814705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>
                <a:solidFill>
                  <a:schemeClr val="accent5"/>
                </a:solidFill>
              </a:rPr>
              <a:t>Die </a:t>
            </a:r>
            <a:r>
              <a:rPr sz="2400" dirty="0" err="1">
                <a:solidFill>
                  <a:schemeClr val="accent5"/>
                </a:solidFill>
              </a:rPr>
              <a:t>Haltestellen</a:t>
            </a:r>
            <a:r>
              <a:rPr sz="2400" dirty="0">
                <a:solidFill>
                  <a:schemeClr val="accent5"/>
                </a:solidFill>
              </a:rPr>
              <a:t> auf </a:t>
            </a:r>
            <a:r>
              <a:rPr sz="2400" dirty="0" err="1">
                <a:solidFill>
                  <a:schemeClr val="accent5"/>
                </a:solidFill>
              </a:rPr>
              <a:t>meiner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lang="en-GB" sz="2400" dirty="0" smtClean="0">
                <a:solidFill>
                  <a:schemeClr val="accent5"/>
                </a:solidFill>
              </a:rPr>
              <a:t/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sz="2400" dirty="0" smtClean="0">
                <a:solidFill>
                  <a:schemeClr val="accent5"/>
                </a:solidFill>
              </a:rPr>
              <a:t>HINFAHRT</a:t>
            </a:r>
            <a:endParaRPr sz="2400" dirty="0">
              <a:solidFill>
                <a:schemeClr val="accent5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966913" y="2192338"/>
            <a:ext cx="401796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rganigramme : Connecteur 9">
            <a:extLst>
              <a:ext uri="{FF2B5EF4-FFF2-40B4-BE49-F238E27FC236}"/>
            </a:extLst>
          </p:cNvPr>
          <p:cNvSpPr/>
          <p:nvPr/>
        </p:nvSpPr>
        <p:spPr>
          <a:xfrm>
            <a:off x="2339975" y="2132013"/>
            <a:ext cx="142875" cy="134937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1" name="Organigramme : Connecteur 10">
            <a:extLst>
              <a:ext uri="{FF2B5EF4-FFF2-40B4-BE49-F238E27FC236}"/>
            </a:extLst>
          </p:cNvPr>
          <p:cNvSpPr/>
          <p:nvPr/>
        </p:nvSpPr>
        <p:spPr>
          <a:xfrm>
            <a:off x="3079750" y="2135188"/>
            <a:ext cx="144463" cy="134937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3" name="Organigramme : Connecteur 12">
            <a:extLst>
              <a:ext uri="{FF2B5EF4-FFF2-40B4-BE49-F238E27FC236}"/>
            </a:extLst>
          </p:cNvPr>
          <p:cNvSpPr/>
          <p:nvPr/>
        </p:nvSpPr>
        <p:spPr>
          <a:xfrm>
            <a:off x="4519613" y="2125663"/>
            <a:ext cx="142875" cy="13335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5" name="Organigramme : Connecteur 14">
            <a:extLst>
              <a:ext uri="{FF2B5EF4-FFF2-40B4-BE49-F238E27FC236}"/>
            </a:extLst>
          </p:cNvPr>
          <p:cNvSpPr/>
          <p:nvPr/>
        </p:nvSpPr>
        <p:spPr>
          <a:xfrm>
            <a:off x="5984875" y="2132013"/>
            <a:ext cx="144463" cy="134937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6" name="Organigramme : Connecteur 15">
            <a:extLst>
              <a:ext uri="{FF2B5EF4-FFF2-40B4-BE49-F238E27FC236}"/>
            </a:extLst>
          </p:cNvPr>
          <p:cNvSpPr/>
          <p:nvPr/>
        </p:nvSpPr>
        <p:spPr>
          <a:xfrm>
            <a:off x="3833813" y="2132013"/>
            <a:ext cx="142875" cy="134937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7" name="Organigramme : Connecteur 16">
            <a:extLst>
              <a:ext uri="{FF2B5EF4-FFF2-40B4-BE49-F238E27FC236}"/>
            </a:extLst>
          </p:cNvPr>
          <p:cNvSpPr/>
          <p:nvPr/>
        </p:nvSpPr>
        <p:spPr>
          <a:xfrm>
            <a:off x="5222875" y="2125663"/>
            <a:ext cx="144463" cy="13335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829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>
            <a:fillRect/>
          </a:stretch>
        </p:blipFill>
        <p:spPr bwMode="auto">
          <a:xfrm>
            <a:off x="2262188" y="604838"/>
            <a:ext cx="1571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ight Arrow 37"/>
          <p:cNvSpPr/>
          <p:nvPr/>
        </p:nvSpPr>
        <p:spPr>
          <a:xfrm>
            <a:off x="4027488" y="717550"/>
            <a:ext cx="749300" cy="365125"/>
          </a:xfrm>
          <a:prstGeom prst="righ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ZoneTexte 35">
            <a:extLst>
              <a:ext uri="{FF2B5EF4-FFF2-40B4-BE49-F238E27FC236}"/>
            </a:extLst>
          </p:cNvPr>
          <p:cNvSpPr txBox="1"/>
          <p:nvPr/>
        </p:nvSpPr>
        <p:spPr>
          <a:xfrm>
            <a:off x="112713" y="2370138"/>
            <a:ext cx="3400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Abfahrtbahnhof</a:t>
            </a:r>
            <a:r>
              <a:rPr sz="16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</p:txBody>
      </p:sp>
      <p:sp>
        <p:nvSpPr>
          <p:cNvPr id="42" name="ZoneTexte 35">
            <a:extLst>
              <a:ext uri="{FF2B5EF4-FFF2-40B4-BE49-F238E27FC236}"/>
            </a:extLst>
          </p:cNvPr>
          <p:cNvSpPr txBox="1"/>
          <p:nvPr/>
        </p:nvSpPr>
        <p:spPr>
          <a:xfrm>
            <a:off x="6405563" y="2205038"/>
            <a:ext cx="19685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Zielbahnhof: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ZoneTexte 35">
            <a:extLst>
              <a:ext uri="{FF2B5EF4-FFF2-40B4-BE49-F238E27FC236}"/>
            </a:extLst>
          </p:cNvPr>
          <p:cNvSpPr txBox="1"/>
          <p:nvPr/>
        </p:nvSpPr>
        <p:spPr>
          <a:xfrm>
            <a:off x="1404938" y="4011613"/>
            <a:ext cx="5838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Die Anzahl der grauen Kugeln entspricht der Anzahl der Haltestellen.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28013" y="379413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962" name="Picture 20" descr="Visu 6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r="69466"/>
          <a:stretch>
            <a:fillRect/>
          </a:stretch>
        </p:blipFill>
        <p:spPr bwMode="auto">
          <a:xfrm>
            <a:off x="8374063" y="428625"/>
            <a:ext cx="2889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335213" y="1624013"/>
            <a:ext cx="33845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accent6"/>
                </a:solidFill>
                <a:latin typeface="+mn-lt"/>
                <a:cs typeface="+mn-cs"/>
              </a:rPr>
              <a:t>1 2 3 4 5 6</a:t>
            </a:r>
          </a:p>
        </p:txBody>
      </p:sp>
      <p:sp>
        <p:nvSpPr>
          <p:cNvPr id="22" name="Organigramme : Connecteur 21">
            <a:extLst>
              <a:ext uri="{FF2B5EF4-FFF2-40B4-BE49-F238E27FC236}"/>
            </a:extLst>
          </p:cNvPr>
          <p:cNvSpPr/>
          <p:nvPr/>
        </p:nvSpPr>
        <p:spPr>
          <a:xfrm>
            <a:off x="1812925" y="2132013"/>
            <a:ext cx="144463" cy="134937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7013" y="285750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 dirty="0">
                <a:solidFill>
                  <a:schemeClr val="accent5"/>
                </a:solidFill>
              </a:rPr>
              <a:t>Die </a:t>
            </a:r>
            <a:r>
              <a:rPr sz="2400" dirty="0" err="1">
                <a:solidFill>
                  <a:schemeClr val="accent5"/>
                </a:solidFill>
              </a:rPr>
              <a:t>Haltestellen</a:t>
            </a:r>
            <a:r>
              <a:rPr sz="2400" dirty="0">
                <a:solidFill>
                  <a:schemeClr val="accent5"/>
                </a:solidFill>
              </a:rPr>
              <a:t> auf </a:t>
            </a:r>
            <a:r>
              <a:rPr lang="en-GB" sz="2400" dirty="0" smtClean="0">
                <a:solidFill>
                  <a:schemeClr val="accent5"/>
                </a:solidFill>
              </a:rPr>
              <a:t/>
            </a:r>
            <a:br>
              <a:rPr lang="en-GB" sz="2400" dirty="0" smtClean="0">
                <a:solidFill>
                  <a:schemeClr val="accent5"/>
                </a:solidFill>
              </a:rPr>
            </a:br>
            <a:r>
              <a:rPr sz="2400" dirty="0" err="1" smtClean="0">
                <a:solidFill>
                  <a:schemeClr val="accent5"/>
                </a:solidFill>
              </a:rPr>
              <a:t>meiner</a:t>
            </a:r>
            <a:r>
              <a:rPr sz="2400" dirty="0" smtClean="0">
                <a:solidFill>
                  <a:schemeClr val="accent5"/>
                </a:solidFill>
              </a:rPr>
              <a:t> RÜCKFAHRT</a:t>
            </a:r>
            <a:endParaRPr sz="2400" dirty="0">
              <a:solidFill>
                <a:schemeClr val="accent5"/>
              </a:solidFill>
            </a:endParaRP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3"/>
          <a:stretch>
            <a:fillRect/>
          </a:stretch>
        </p:blipFill>
        <p:spPr bwMode="auto">
          <a:xfrm>
            <a:off x="3375025" y="584200"/>
            <a:ext cx="1651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urved Left Arrow 31"/>
          <p:cNvSpPr/>
          <p:nvPr/>
        </p:nvSpPr>
        <p:spPr>
          <a:xfrm>
            <a:off x="5368925" y="641350"/>
            <a:ext cx="541338" cy="503238"/>
          </a:xfrm>
          <a:prstGeom prst="curvedLeftArrow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" name="ZoneTexte 35">
            <a:extLst>
              <a:ext uri="{FF2B5EF4-FFF2-40B4-BE49-F238E27FC236}"/>
            </a:extLst>
          </p:cNvPr>
          <p:cNvSpPr txBox="1"/>
          <p:nvPr/>
        </p:nvSpPr>
        <p:spPr>
          <a:xfrm>
            <a:off x="131763" y="2259013"/>
            <a:ext cx="23479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Abfahrtbahnhof: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6" name="ZoneTexte 35">
            <a:extLst>
              <a:ext uri="{FF2B5EF4-FFF2-40B4-BE49-F238E27FC236}"/>
            </a:extLst>
          </p:cNvPr>
          <p:cNvSpPr txBox="1"/>
          <p:nvPr/>
        </p:nvSpPr>
        <p:spPr>
          <a:xfrm>
            <a:off x="6008688" y="2295525"/>
            <a:ext cx="2063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Zielbahnhof </a:t>
            </a:r>
            <a:r>
              <a:rPr sz="16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28013" y="379413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976" name="Picture 18" descr="Visu 6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r="69466"/>
          <a:stretch>
            <a:fillRect/>
          </a:stretch>
        </p:blipFill>
        <p:spPr bwMode="auto">
          <a:xfrm>
            <a:off x="8374063" y="428625"/>
            <a:ext cx="2889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Connecteur droit 4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966913" y="2192338"/>
            <a:ext cx="397351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rganigramme : Connecteur 41">
            <a:extLst>
              <a:ext uri="{FF2B5EF4-FFF2-40B4-BE49-F238E27FC236}"/>
            </a:extLst>
          </p:cNvPr>
          <p:cNvSpPr/>
          <p:nvPr/>
        </p:nvSpPr>
        <p:spPr>
          <a:xfrm>
            <a:off x="2339975" y="2132013"/>
            <a:ext cx="142875" cy="134937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3" name="Organigramme : Connecteur 42">
            <a:extLst>
              <a:ext uri="{FF2B5EF4-FFF2-40B4-BE49-F238E27FC236}"/>
            </a:extLst>
          </p:cNvPr>
          <p:cNvSpPr/>
          <p:nvPr/>
        </p:nvSpPr>
        <p:spPr>
          <a:xfrm>
            <a:off x="3079750" y="2135188"/>
            <a:ext cx="144463" cy="134937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5" name="Organigramme : Connecteur 44">
            <a:extLst>
              <a:ext uri="{FF2B5EF4-FFF2-40B4-BE49-F238E27FC236}"/>
            </a:extLst>
          </p:cNvPr>
          <p:cNvSpPr/>
          <p:nvPr/>
        </p:nvSpPr>
        <p:spPr>
          <a:xfrm>
            <a:off x="4519613" y="2125663"/>
            <a:ext cx="142875" cy="13335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8" name="Organigramme : Connecteur 47">
            <a:extLst>
              <a:ext uri="{FF2B5EF4-FFF2-40B4-BE49-F238E27FC236}"/>
            </a:extLst>
          </p:cNvPr>
          <p:cNvSpPr/>
          <p:nvPr/>
        </p:nvSpPr>
        <p:spPr>
          <a:xfrm>
            <a:off x="3833813" y="2132013"/>
            <a:ext cx="142875" cy="134937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9" name="Organigramme : Connecteur 48">
            <a:extLst>
              <a:ext uri="{FF2B5EF4-FFF2-40B4-BE49-F238E27FC236}"/>
            </a:extLst>
          </p:cNvPr>
          <p:cNvSpPr/>
          <p:nvPr/>
        </p:nvSpPr>
        <p:spPr>
          <a:xfrm>
            <a:off x="5222875" y="2125663"/>
            <a:ext cx="144463" cy="13335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50" name="ZoneTexte 49"/>
          <p:cNvSpPr txBox="1"/>
          <p:nvPr/>
        </p:nvSpPr>
        <p:spPr>
          <a:xfrm>
            <a:off x="2239963" y="1566863"/>
            <a:ext cx="4559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accent6"/>
                </a:solidFill>
                <a:latin typeface="+mn-lt"/>
                <a:cs typeface="+mn-cs"/>
              </a:rPr>
              <a:t>1 2 3 4 5 6</a:t>
            </a:r>
          </a:p>
        </p:txBody>
      </p:sp>
      <p:sp>
        <p:nvSpPr>
          <p:cNvPr id="51" name="Organigramme : Connecteur 50">
            <a:extLst>
              <a:ext uri="{FF2B5EF4-FFF2-40B4-BE49-F238E27FC236}"/>
            </a:extLst>
          </p:cNvPr>
          <p:cNvSpPr/>
          <p:nvPr/>
        </p:nvSpPr>
        <p:spPr>
          <a:xfrm>
            <a:off x="1812925" y="2132013"/>
            <a:ext cx="144463" cy="134937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2" name="Isosceles Triangle 21"/>
          <p:cNvSpPr/>
          <p:nvPr/>
        </p:nvSpPr>
        <p:spPr>
          <a:xfrm rot="5400000">
            <a:off x="5969794" y="1661319"/>
            <a:ext cx="236537" cy="27622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49950" y="1681163"/>
            <a:ext cx="0" cy="51117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rganigramme : Connecteur 14">
            <a:extLst>
              <a:ext uri="{FF2B5EF4-FFF2-40B4-BE49-F238E27FC236}"/>
            </a:extLst>
          </p:cNvPr>
          <p:cNvSpPr/>
          <p:nvPr/>
        </p:nvSpPr>
        <p:spPr>
          <a:xfrm>
            <a:off x="5878513" y="2132013"/>
            <a:ext cx="142875" cy="134937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0" name="ZoneTexte 35">
            <a:extLst>
              <a:ext uri="{FF2B5EF4-FFF2-40B4-BE49-F238E27FC236}"/>
            </a:extLst>
          </p:cNvPr>
          <p:cNvSpPr txBox="1"/>
          <p:nvPr/>
        </p:nvSpPr>
        <p:spPr>
          <a:xfrm>
            <a:off x="1404938" y="4011613"/>
            <a:ext cx="58388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Die Anzahl der grauen Kugeln entspricht der Anzahl der Haltestellen.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5"/>
          <p:cNvSpPr>
            <a:spLocks noGrp="1"/>
          </p:cNvSpPr>
          <p:nvPr>
            <p:ph type="title"/>
          </p:nvPr>
        </p:nvSpPr>
        <p:spPr bwMode="auto">
          <a:xfrm>
            <a:off x="127000" y="195263"/>
            <a:ext cx="4197350" cy="709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smtClean="0">
                <a:solidFill>
                  <a:srgbClr val="004899"/>
                </a:solidFill>
                <a:latin typeface="Arial" charset="0"/>
                <a:cs typeface="Arial" charset="0"/>
              </a:rPr>
              <a:t>Die Haltestellen a</a:t>
            </a:r>
            <a:r>
              <a:rPr lang="fr-FR" altLang="en-US" sz="2400" smtClean="0">
                <a:solidFill>
                  <a:srgbClr val="004899"/>
                </a:solidFill>
                <a:latin typeface="Arial" charset="0"/>
                <a:cs typeface="Arial" charset="0"/>
              </a:rPr>
              <a:t>uf</a:t>
            </a:r>
            <a:r>
              <a:rPr lang="en-US" altLang="en-US" sz="2400" smtClean="0">
                <a:solidFill>
                  <a:srgbClr val="004899"/>
                </a:solidFill>
                <a:latin typeface="Arial" charset="0"/>
                <a:cs typeface="Arial" charset="0"/>
              </a:rPr>
              <a:t> meiner Strecke, wenn ich umsteigen muss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>
            <a:fillRect/>
          </a:stretch>
        </p:blipFill>
        <p:spPr bwMode="auto">
          <a:xfrm>
            <a:off x="4324350" y="161925"/>
            <a:ext cx="13430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5">
            <a:extLst>
              <a:ext uri="{FF2B5EF4-FFF2-40B4-BE49-F238E27FC236}"/>
            </a:extLst>
          </p:cNvPr>
          <p:cNvSpPr txBox="1"/>
          <p:nvPr/>
        </p:nvSpPr>
        <p:spPr>
          <a:xfrm>
            <a:off x="1325563" y="2771775"/>
            <a:ext cx="2600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Umstiegsbahnhof: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ZoneTexte 35">
            <a:extLst>
              <a:ext uri="{FF2B5EF4-FFF2-40B4-BE49-F238E27FC236}"/>
            </a:extLst>
          </p:cNvPr>
          <p:cNvSpPr txBox="1"/>
          <p:nvPr/>
        </p:nvSpPr>
        <p:spPr>
          <a:xfrm>
            <a:off x="7072313" y="3548063"/>
            <a:ext cx="22923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Zielbahnhof</a:t>
            </a:r>
            <a:r>
              <a:rPr sz="16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:</a:t>
            </a:r>
          </a:p>
        </p:txBody>
      </p:sp>
      <p:cxnSp>
        <p:nvCxnSpPr>
          <p:cNvPr id="3" name="Elbow Connector 2"/>
          <p:cNvCxnSpPr/>
          <p:nvPr/>
        </p:nvCxnSpPr>
        <p:spPr>
          <a:xfrm>
            <a:off x="5735638" y="412750"/>
            <a:ext cx="885825" cy="560388"/>
          </a:xfrm>
          <a:prstGeom prst="bentConnector3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345488" y="176213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000" name="Picture 20" descr="Visu 6 blan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" r="69466"/>
          <a:stretch>
            <a:fillRect/>
          </a:stretch>
        </p:blipFill>
        <p:spPr bwMode="auto">
          <a:xfrm>
            <a:off x="8512175" y="249238"/>
            <a:ext cx="287338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612900" y="2571750"/>
            <a:ext cx="26955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ganigramme : Connecteur 24">
            <a:extLst>
              <a:ext uri="{FF2B5EF4-FFF2-40B4-BE49-F238E27FC236}"/>
            </a:extLst>
          </p:cNvPr>
          <p:cNvSpPr/>
          <p:nvPr/>
        </p:nvSpPr>
        <p:spPr>
          <a:xfrm>
            <a:off x="1978025" y="2528888"/>
            <a:ext cx="144463" cy="134937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6" name="Organigramme : Connecteur 25">
            <a:extLst>
              <a:ext uri="{FF2B5EF4-FFF2-40B4-BE49-F238E27FC236}"/>
            </a:extLst>
          </p:cNvPr>
          <p:cNvSpPr/>
          <p:nvPr/>
        </p:nvSpPr>
        <p:spPr>
          <a:xfrm>
            <a:off x="2625725" y="2505075"/>
            <a:ext cx="144463" cy="13335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7" name="Organigramme : Connecteur 26">
            <a:extLst>
              <a:ext uri="{FF2B5EF4-FFF2-40B4-BE49-F238E27FC236}"/>
            </a:extLst>
          </p:cNvPr>
          <p:cNvSpPr/>
          <p:nvPr/>
        </p:nvSpPr>
        <p:spPr>
          <a:xfrm>
            <a:off x="4821238" y="3344863"/>
            <a:ext cx="144462" cy="13335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8" name="Organigramme : Connecteur 27">
            <a:extLst>
              <a:ext uri="{FF2B5EF4-FFF2-40B4-BE49-F238E27FC236}"/>
            </a:extLst>
          </p:cNvPr>
          <p:cNvSpPr/>
          <p:nvPr/>
        </p:nvSpPr>
        <p:spPr>
          <a:xfrm>
            <a:off x="4165600" y="2522538"/>
            <a:ext cx="142875" cy="134937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9" name="Organigramme : Connecteur 28">
            <a:extLst>
              <a:ext uri="{FF2B5EF4-FFF2-40B4-BE49-F238E27FC236}"/>
            </a:extLst>
          </p:cNvPr>
          <p:cNvSpPr/>
          <p:nvPr/>
        </p:nvSpPr>
        <p:spPr>
          <a:xfrm>
            <a:off x="5535613" y="3344863"/>
            <a:ext cx="144462" cy="13335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30" name="Organigramme : Connecteur 29">
            <a:extLst>
              <a:ext uri="{FF2B5EF4-FFF2-40B4-BE49-F238E27FC236}"/>
            </a:extLst>
          </p:cNvPr>
          <p:cNvSpPr/>
          <p:nvPr/>
        </p:nvSpPr>
        <p:spPr>
          <a:xfrm>
            <a:off x="6315075" y="3341688"/>
            <a:ext cx="144463" cy="134937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32" name="Organigramme : Connecteur 31">
            <a:extLst>
              <a:ext uri="{FF2B5EF4-FFF2-40B4-BE49-F238E27FC236}"/>
            </a:extLst>
          </p:cNvPr>
          <p:cNvSpPr/>
          <p:nvPr/>
        </p:nvSpPr>
        <p:spPr>
          <a:xfrm>
            <a:off x="3373438" y="2505075"/>
            <a:ext cx="144462" cy="13335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33" name="Organigramme : Connecteur 32">
            <a:extLst>
              <a:ext uri="{FF2B5EF4-FFF2-40B4-BE49-F238E27FC236}"/>
            </a:extLst>
          </p:cNvPr>
          <p:cNvSpPr/>
          <p:nvPr/>
        </p:nvSpPr>
        <p:spPr>
          <a:xfrm>
            <a:off x="4165600" y="3341688"/>
            <a:ext cx="142875" cy="134937"/>
          </a:xfrm>
          <a:prstGeom prst="flowChartConnector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36" name="ZoneTexte 35"/>
          <p:cNvSpPr txBox="1"/>
          <p:nvPr/>
        </p:nvSpPr>
        <p:spPr>
          <a:xfrm>
            <a:off x="1858963" y="1895475"/>
            <a:ext cx="17541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accent6"/>
                </a:solidFill>
                <a:latin typeface="+mn-lt"/>
                <a:cs typeface="+mn-cs"/>
              </a:rPr>
              <a:t>1 2 3   </a:t>
            </a:r>
          </a:p>
        </p:txBody>
      </p:sp>
      <p:sp>
        <p:nvSpPr>
          <p:cNvPr id="38" name="Organigramme : Connecteur 37">
            <a:extLst>
              <a:ext uri="{FF2B5EF4-FFF2-40B4-BE49-F238E27FC236}"/>
            </a:extLst>
          </p:cNvPr>
          <p:cNvSpPr/>
          <p:nvPr/>
        </p:nvSpPr>
        <p:spPr>
          <a:xfrm>
            <a:off x="1457325" y="2505075"/>
            <a:ext cx="142875" cy="133350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0" name="ZoneTexte 35">
            <a:extLst>
              <a:ext uri="{FF2B5EF4-FFF2-40B4-BE49-F238E27FC236}"/>
            </a:extLst>
          </p:cNvPr>
          <p:cNvSpPr txBox="1"/>
          <p:nvPr/>
        </p:nvSpPr>
        <p:spPr>
          <a:xfrm>
            <a:off x="87313" y="1949450"/>
            <a:ext cx="25019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Abfahrtbahnhof:</a:t>
            </a:r>
          </a:p>
        </p:txBody>
      </p:sp>
      <p:cxnSp>
        <p:nvCxnSpPr>
          <p:cNvPr id="43" name="Connecteur droit 4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230688" y="2643188"/>
            <a:ext cx="6350" cy="68738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295775" y="3408363"/>
            <a:ext cx="2879725" cy="317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4784725" y="3568700"/>
            <a:ext cx="27860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accent6"/>
                </a:solidFill>
                <a:latin typeface="+mn-lt"/>
                <a:cs typeface="+mn-cs"/>
              </a:rPr>
              <a:t>1 2 3            </a:t>
            </a:r>
          </a:p>
        </p:txBody>
      </p:sp>
      <p:pic>
        <p:nvPicPr>
          <p:cNvPr id="85016" name="Picture 40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911475"/>
            <a:ext cx="2444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Isosceles Triangle 45"/>
          <p:cNvSpPr/>
          <p:nvPr/>
        </p:nvSpPr>
        <p:spPr>
          <a:xfrm rot="5400000">
            <a:off x="7186613" y="2847975"/>
            <a:ext cx="238125" cy="276225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>
            <a:off x="7143750" y="2867025"/>
            <a:ext cx="0" cy="51117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rganigramme : Connecteur 14">
            <a:extLst>
              <a:ext uri="{FF2B5EF4-FFF2-40B4-BE49-F238E27FC236}"/>
            </a:extLst>
          </p:cNvPr>
          <p:cNvSpPr/>
          <p:nvPr/>
        </p:nvSpPr>
        <p:spPr>
          <a:xfrm>
            <a:off x="7072313" y="3330575"/>
            <a:ext cx="144462" cy="127000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850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>
            <a:fillRect/>
          </a:stretch>
        </p:blipFill>
        <p:spPr bwMode="auto">
          <a:xfrm>
            <a:off x="6699250" y="803275"/>
            <a:ext cx="13430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1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430588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22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3876675"/>
            <a:ext cx="3667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ZoneTexte 35">
            <a:extLst>
              <a:ext uri="{FF2B5EF4-FFF2-40B4-BE49-F238E27FC236}"/>
            </a:extLst>
          </p:cNvPr>
          <p:cNvSpPr txBox="1"/>
          <p:nvPr/>
        </p:nvSpPr>
        <p:spPr>
          <a:xfrm>
            <a:off x="1895475" y="3425825"/>
            <a:ext cx="2143125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Uhrzeit: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Bahnsteig: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Richtung: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6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86163" y="2736850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025" name="Picture 34" descr="Visu 4 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2808288"/>
            <a:ext cx="2444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ight Arrow 46"/>
          <p:cNvSpPr/>
          <p:nvPr/>
        </p:nvSpPr>
        <p:spPr>
          <a:xfrm>
            <a:off x="1395413" y="4351338"/>
            <a:ext cx="333375" cy="185737"/>
          </a:xfrm>
          <a:prstGeom prst="rightArrow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33413" y="2355850"/>
            <a:ext cx="8510587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FFFFFF"/>
                </a:solidFill>
              </a:rPr>
              <a:t>Ich komme am</a:t>
            </a:r>
            <a:r>
              <a:rPr lang="en-US" altLang="en-US" sz="2800" b="1" smtClean="0">
                <a:solidFill>
                  <a:schemeClr val="bg1"/>
                </a:solidFill>
              </a:rPr>
              <a:t> </a:t>
            </a:r>
            <a:r>
              <a:rPr lang="en-US" altLang="en-US" sz="2800" b="1" smtClean="0">
                <a:solidFill>
                  <a:srgbClr val="FFFFFF"/>
                </a:solidFill>
              </a:rPr>
              <a:t>Zielbahnhof </a:t>
            </a:r>
            <a:r>
              <a:rPr lang="en-GB" altLang="en-US" sz="2800" b="1" smtClean="0">
                <a:solidFill>
                  <a:srgbClr val="FFFFFF"/>
                </a:solidFill>
              </a:rPr>
              <a:t/>
            </a:r>
            <a:br>
              <a:rPr lang="en-GB" altLang="en-US" sz="2800" b="1" smtClean="0">
                <a:solidFill>
                  <a:srgbClr val="FFFFFF"/>
                </a:solidFill>
              </a:rPr>
            </a:br>
            <a:r>
              <a:rPr lang="en-US" altLang="en-US" sz="2800" b="1" smtClean="0">
                <a:solidFill>
                  <a:srgbClr val="FFFFFF"/>
                </a:solidFill>
              </a:rPr>
              <a:t>an und steige aus</a:t>
            </a:r>
          </a:p>
        </p:txBody>
      </p:sp>
      <p:pic>
        <p:nvPicPr>
          <p:cNvPr id="86019" name="Picture 2" descr="C:\My document\HI\V8\arriv+�e g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349500"/>
            <a:ext cx="198596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213" y="1131888"/>
            <a:ext cx="4535487" cy="2663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043" name="Title 2"/>
          <p:cNvSpPr>
            <a:spLocks noGrp="1"/>
          </p:cNvSpPr>
          <p:nvPr>
            <p:ph type="title"/>
          </p:nvPr>
        </p:nvSpPr>
        <p:spPr bwMode="auto">
          <a:xfrm>
            <a:off x="539750" y="268288"/>
            <a:ext cx="814705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>Ich bin am Ziel angekommen.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4850" y="1779588"/>
            <a:ext cx="4319588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Hier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füge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das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Foto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meines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Zielbahnhof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err="1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dazu</a:t>
            </a:r>
            <a:r>
              <a:rPr sz="1400" dirty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sehe</a:t>
            </a:r>
            <a:r>
              <a:rPr sz="1400" dirty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prstClr val="white">
                    <a:lumMod val="50000"/>
                  </a:prstClr>
                </a:solidFill>
                <a:latin typeface="+mn-lt"/>
                <a:cs typeface="+mn-cs"/>
              </a:rPr>
              <a:t> 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in der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Bibliothek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der NMBS/SNCB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nach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oder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füge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das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Foto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das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selbst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gemacht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habe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1863" y="1158875"/>
            <a:ext cx="30241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gebe den Namen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b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meines Zielbahnhofs an.</a:t>
            </a:r>
          </a:p>
        </p:txBody>
      </p:sp>
      <p:grpSp>
        <p:nvGrpSpPr>
          <p:cNvPr id="87046" name="Group 15"/>
          <p:cNvGrpSpPr>
            <a:grpSpLocks/>
          </p:cNvGrpSpPr>
          <p:nvPr/>
        </p:nvGrpSpPr>
        <p:grpSpPr bwMode="auto">
          <a:xfrm>
            <a:off x="8242300" y="268288"/>
            <a:ext cx="620713" cy="593725"/>
            <a:chOff x="3507164" y="3318611"/>
            <a:chExt cx="619248" cy="594508"/>
          </a:xfrm>
        </p:grpSpPr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3546758" y="3452137"/>
              <a:ext cx="540059" cy="327456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900"/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80000"/>
                <a:buFont typeface="Arial" panose="020B0604020202020204" pitchFamily="34" charset="0"/>
                <a:buNone/>
                <a:defRPr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7047" name="Picture 2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422275"/>
            <a:ext cx="4968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48" name="Group 19"/>
          <p:cNvGrpSpPr>
            <a:grpSpLocks/>
          </p:cNvGrpSpPr>
          <p:nvPr/>
        </p:nvGrpSpPr>
        <p:grpSpPr bwMode="auto">
          <a:xfrm>
            <a:off x="5360988" y="1204913"/>
            <a:ext cx="619125" cy="595312"/>
            <a:chOff x="3507164" y="3318611"/>
            <a:chExt cx="619248" cy="594508"/>
          </a:xfrm>
        </p:grpSpPr>
        <p:sp>
          <p:nvSpPr>
            <p:cNvPr id="21" name="Content Placeholder 1"/>
            <p:cNvSpPr txBox="1">
              <a:spLocks/>
            </p:cNvSpPr>
            <p:nvPr/>
          </p:nvSpPr>
          <p:spPr>
            <a:xfrm>
              <a:off x="3546859" y="3451781"/>
              <a:ext cx="539857" cy="328168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900"/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80000"/>
                <a:buFont typeface="Arial" panose="020B0604020202020204" pitchFamily="34" charset="0"/>
                <a:buNone/>
                <a:defRPr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7049" name="Picture 2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60488"/>
            <a:ext cx="49688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2"/>
          <p:cNvSpPr>
            <a:spLocks noGrp="1"/>
          </p:cNvSpPr>
          <p:nvPr>
            <p:ph type="title"/>
          </p:nvPr>
        </p:nvSpPr>
        <p:spPr bwMode="auto">
          <a:xfrm>
            <a:off x="539750" y="268288"/>
            <a:ext cx="814705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>Wenn der Zug gehalten hat,</a:t>
            </a:r>
            <a:r>
              <a:rPr lang="en-GB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>drücke ich auf den </a:t>
            </a:r>
            <a:br>
              <a:rPr lang="en-US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</a:br>
            <a:r>
              <a:rPr lang="en-US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>Knopf zum Öffnen der Türen</a:t>
            </a:r>
            <a:r>
              <a:rPr lang="en-GB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>und steige aus </a:t>
            </a:r>
            <a:br>
              <a:rPr lang="en-US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</a:br>
            <a:r>
              <a:rPr lang="en-US" altLang="en-US" sz="2400" smtClean="0">
                <a:solidFill>
                  <a:srgbClr val="005294"/>
                </a:solidFill>
                <a:latin typeface="Arial" charset="0"/>
                <a:cs typeface="Arial" charset="0"/>
              </a:rPr>
              <a:t>dem Zug aus.</a:t>
            </a:r>
          </a:p>
        </p:txBody>
      </p:sp>
      <p:grpSp>
        <p:nvGrpSpPr>
          <p:cNvPr id="88067" name="Group 15"/>
          <p:cNvGrpSpPr>
            <a:grpSpLocks/>
          </p:cNvGrpSpPr>
          <p:nvPr/>
        </p:nvGrpSpPr>
        <p:grpSpPr bwMode="auto">
          <a:xfrm>
            <a:off x="8242300" y="268288"/>
            <a:ext cx="620713" cy="593725"/>
            <a:chOff x="3507164" y="3318611"/>
            <a:chExt cx="619248" cy="594508"/>
          </a:xfrm>
        </p:grpSpPr>
        <p:sp>
          <p:nvSpPr>
            <p:cNvPr id="17" name="Content Placeholder 1"/>
            <p:cNvSpPr txBox="1">
              <a:spLocks/>
            </p:cNvSpPr>
            <p:nvPr/>
          </p:nvSpPr>
          <p:spPr>
            <a:xfrm>
              <a:off x="3546758" y="3452137"/>
              <a:ext cx="540059" cy="327456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9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900"/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3507164" y="3318611"/>
              <a:ext cx="619248" cy="59450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80000"/>
                <a:buFont typeface="Arial" panose="020B0604020202020204" pitchFamily="34" charset="0"/>
                <a:buNone/>
                <a:defRPr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13" y="422275"/>
            <a:ext cx="4968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3" descr="DSC_4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63700"/>
            <a:ext cx="3271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4" descr="DSC_45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663700"/>
            <a:ext cx="3260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1790700" y="1814513"/>
            <a:ext cx="1296988" cy="18367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80063" y="1943100"/>
            <a:ext cx="1295400" cy="183673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539750" y="2716213"/>
            <a:ext cx="74168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FFFFFF"/>
                </a:solidFill>
              </a:rPr>
              <a:t> Ich verlasse den Bahnhof.</a:t>
            </a:r>
          </a:p>
        </p:txBody>
      </p:sp>
      <p:pic>
        <p:nvPicPr>
          <p:cNvPr id="89091" name="Picture 2" descr="C:\My document\HI\VERSION 3\Visu 8 blan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1"/>
          <a:stretch>
            <a:fillRect/>
          </a:stretch>
        </p:blipFill>
        <p:spPr bwMode="auto">
          <a:xfrm>
            <a:off x="6802438" y="2200275"/>
            <a:ext cx="16557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268288"/>
            <a:ext cx="8147050" cy="708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Ich gehe aus dem Bahnhof und folge dabei den Pfeilen.</a:t>
            </a:r>
          </a:p>
        </p:txBody>
      </p:sp>
      <p:pic>
        <p:nvPicPr>
          <p:cNvPr id="90115" name="Picture 4" descr="Picto sort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347788"/>
            <a:ext cx="2254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5" descr="Picto flèch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7788"/>
            <a:ext cx="2238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"/>
          <p:cNvSpPr txBox="1">
            <a:spLocks/>
          </p:cNvSpPr>
          <p:nvPr/>
        </p:nvSpPr>
        <p:spPr>
          <a:xfrm>
            <a:off x="4738688" y="3724275"/>
            <a:ext cx="2232025" cy="5762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</a:rPr>
              <a:t>Ausgang</a:t>
            </a:r>
          </a:p>
        </p:txBody>
      </p:sp>
      <p:sp>
        <p:nvSpPr>
          <p:cNvPr id="7" name="Oval 6"/>
          <p:cNvSpPr/>
          <p:nvPr/>
        </p:nvSpPr>
        <p:spPr>
          <a:xfrm>
            <a:off x="8172450" y="339725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119" name="Picture 7" descr="C:\My document\HI\VERSION 3\Visu 8 blan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5991"/>
          <a:stretch>
            <a:fillRect/>
          </a:stretch>
        </p:blipFill>
        <p:spPr bwMode="auto">
          <a:xfrm>
            <a:off x="8266113" y="506413"/>
            <a:ext cx="43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42988" y="1058863"/>
            <a:ext cx="7850187" cy="273685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/>
            </a:r>
            <a:br>
              <a:rPr lang="en-GB" dirty="0"/>
            </a:br>
            <a:r>
              <a:rPr lang="en-GB" b="1" dirty="0">
                <a:solidFill>
                  <a:schemeClr val="accent5"/>
                </a:solidFill>
              </a:rPr>
              <a:t/>
            </a:r>
            <a:br>
              <a:rPr lang="en-GB" b="1" dirty="0">
                <a:solidFill>
                  <a:schemeClr val="accent5"/>
                </a:solidFill>
              </a:rPr>
            </a:br>
            <a:r>
              <a:rPr b="1">
                <a:solidFill>
                  <a:schemeClr val="accent5"/>
                </a:solidFill>
              </a:rPr>
              <a:t>Ich bin gut angekommen!</a:t>
            </a:r>
            <a:r>
              <a:rPr lang="en-GB" b="1" dirty="0">
                <a:solidFill>
                  <a:schemeClr val="accent5"/>
                </a:solidFill>
              </a:rPr>
              <a:t/>
            </a:r>
            <a:br>
              <a:rPr lang="en-GB" b="1" dirty="0">
                <a:solidFill>
                  <a:schemeClr val="accent5"/>
                </a:solidFill>
              </a:rPr>
            </a:b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8400" y="484188"/>
            <a:ext cx="14970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0">
                <a:solidFill>
                  <a:schemeClr val="accent5"/>
                </a:solidFill>
                <a:latin typeface="+mn-lt"/>
                <a:cs typeface="+mn-cs"/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750" y="2319338"/>
            <a:ext cx="7993063" cy="68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Eine Karte, um um Hilfe zu bitten </a:t>
            </a:r>
            <a: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GB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" y="114300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Vor der Reise kann ich Hilfe reservieren.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097338" y="1417638"/>
            <a:ext cx="4960937" cy="3167062"/>
          </a:xfrm>
        </p:spPr>
        <p:txBody>
          <a:bodyPr>
            <a:normAutofit fontScale="70000" lnSpcReduction="20000"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2000" dirty="0"/>
              <a:t>Das </a:t>
            </a:r>
            <a:r>
              <a:rPr sz="2000" dirty="0" err="1"/>
              <a:t>ist</a:t>
            </a:r>
            <a:r>
              <a:rPr sz="2000" dirty="0"/>
              <a:t> </a:t>
            </a:r>
            <a:r>
              <a:rPr sz="2000" dirty="0" err="1"/>
              <a:t>ein</a:t>
            </a:r>
            <a:r>
              <a:rPr sz="2000" dirty="0"/>
              <a:t> </a:t>
            </a:r>
            <a:r>
              <a:rPr sz="2000" dirty="0" err="1"/>
              <a:t>kostenloser</a:t>
            </a:r>
            <a:r>
              <a:rPr sz="2000" dirty="0"/>
              <a:t> Service, der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2000" dirty="0"/>
              <a:t>      </a:t>
            </a:r>
            <a:r>
              <a:rPr sz="2000" dirty="0" err="1"/>
              <a:t>täglich</a:t>
            </a:r>
            <a:r>
              <a:rPr sz="2000" dirty="0"/>
              <a:t> von 07:00 </a:t>
            </a:r>
            <a:r>
              <a:rPr sz="2000" dirty="0" err="1"/>
              <a:t>Uhr</a:t>
            </a:r>
            <a:r>
              <a:rPr sz="2000" dirty="0"/>
              <a:t> </a:t>
            </a:r>
            <a:r>
              <a:rPr sz="2000" dirty="0" err="1"/>
              <a:t>bis</a:t>
            </a:r>
            <a:r>
              <a:rPr sz="2000" dirty="0"/>
              <a:t> 21:30 </a:t>
            </a:r>
            <a:r>
              <a:rPr sz="2000" dirty="0" err="1"/>
              <a:t>Uhr</a:t>
            </a:r>
            <a:endParaRPr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2000" dirty="0"/>
              <a:t>      an 132 </a:t>
            </a:r>
            <a:r>
              <a:rPr sz="2000" dirty="0" err="1"/>
              <a:t>Bahnhöfen</a:t>
            </a:r>
            <a:r>
              <a:rPr sz="2000" dirty="0"/>
              <a:t> </a:t>
            </a:r>
            <a:r>
              <a:rPr sz="2000" dirty="0" err="1"/>
              <a:t>reserviert</a:t>
            </a:r>
            <a:r>
              <a:rPr sz="2000" dirty="0"/>
              <a:t> </a:t>
            </a:r>
            <a:r>
              <a:rPr sz="2000" dirty="0" err="1"/>
              <a:t>werden</a:t>
            </a:r>
            <a:r>
              <a:rPr sz="2000" dirty="0"/>
              <a:t> </a:t>
            </a:r>
            <a:r>
              <a:rPr sz="2000" dirty="0" err="1"/>
              <a:t>kann</a:t>
            </a:r>
            <a:r>
              <a:rPr sz="2000" dirty="0"/>
              <a:t>.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2000" dirty="0"/>
              <a:t>Um </a:t>
            </a:r>
            <a:r>
              <a:rPr sz="2000" dirty="0" err="1"/>
              <a:t>zu</a:t>
            </a:r>
            <a:r>
              <a:rPr sz="2000" dirty="0"/>
              <a:t> </a:t>
            </a:r>
            <a:r>
              <a:rPr sz="2000" dirty="0" err="1"/>
              <a:t>reservieren</a:t>
            </a:r>
            <a:r>
              <a:rPr sz="2000" dirty="0"/>
              <a:t>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2000" dirty="0"/>
              <a:t>      </a:t>
            </a:r>
            <a:r>
              <a:rPr sz="2000" dirty="0" err="1"/>
              <a:t>rufe</a:t>
            </a:r>
            <a:r>
              <a:rPr sz="2000" dirty="0"/>
              <a:t> </a:t>
            </a:r>
            <a:r>
              <a:rPr sz="2000" dirty="0" err="1"/>
              <a:t>ich</a:t>
            </a:r>
            <a:r>
              <a:rPr sz="2000" dirty="0"/>
              <a:t> die </a:t>
            </a:r>
            <a:r>
              <a:rPr sz="2000" dirty="0" err="1"/>
              <a:t>Nummer</a:t>
            </a:r>
            <a:r>
              <a:rPr sz="2000" dirty="0"/>
              <a:t> </a:t>
            </a:r>
            <a:r>
              <a:rPr sz="2000" b="1" dirty="0"/>
              <a:t>02.528.28.28 an,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2000" dirty="0"/>
              <a:t>      - 24 </a:t>
            </a:r>
            <a:r>
              <a:rPr sz="2000" dirty="0" err="1"/>
              <a:t>Stunden</a:t>
            </a:r>
            <a:r>
              <a:rPr sz="2000" dirty="0"/>
              <a:t> </a:t>
            </a:r>
            <a:r>
              <a:rPr sz="2000" dirty="0" err="1"/>
              <a:t>vorher</a:t>
            </a:r>
            <a:r>
              <a:rPr sz="2000" dirty="0"/>
              <a:t>, </a:t>
            </a:r>
            <a:r>
              <a:rPr sz="2000" dirty="0" err="1"/>
              <a:t>wenn</a:t>
            </a:r>
            <a:r>
              <a:rPr sz="2000" dirty="0"/>
              <a:t> </a:t>
            </a:r>
            <a:r>
              <a:rPr sz="2000" dirty="0" err="1"/>
              <a:t>es</a:t>
            </a:r>
            <a:r>
              <a:rPr sz="2000" dirty="0"/>
              <a:t> </a:t>
            </a:r>
            <a:r>
              <a:rPr sz="2000" dirty="0" err="1"/>
              <a:t>ein</a:t>
            </a:r>
            <a:r>
              <a:rPr sz="2000" dirty="0"/>
              <a:t> </a:t>
            </a:r>
            <a:r>
              <a:rPr sz="2000" dirty="0" err="1"/>
              <a:t>kleiner</a:t>
            </a:r>
            <a:r>
              <a:rPr sz="2000" dirty="0"/>
              <a:t> </a:t>
            </a:r>
            <a:r>
              <a:rPr sz="2000" dirty="0" err="1"/>
              <a:t>Bahnhof</a:t>
            </a:r>
            <a:r>
              <a:rPr sz="2000" dirty="0"/>
              <a:t> </a:t>
            </a:r>
            <a:r>
              <a:rPr sz="2000" dirty="0" err="1"/>
              <a:t>ist</a:t>
            </a:r>
            <a:endParaRPr sz="20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2000" dirty="0"/>
              <a:t>      - 3 </a:t>
            </a:r>
            <a:r>
              <a:rPr sz="2000" dirty="0" err="1"/>
              <a:t>Stunden</a:t>
            </a:r>
            <a:r>
              <a:rPr sz="2000" dirty="0"/>
              <a:t> </a:t>
            </a:r>
            <a:r>
              <a:rPr sz="2000" dirty="0" err="1"/>
              <a:t>vorher</a:t>
            </a:r>
            <a:r>
              <a:rPr sz="2000" dirty="0"/>
              <a:t>, </a:t>
            </a:r>
            <a:r>
              <a:rPr sz="2000" dirty="0" err="1"/>
              <a:t>wenn</a:t>
            </a:r>
            <a:r>
              <a:rPr sz="2000" dirty="0"/>
              <a:t> </a:t>
            </a:r>
            <a:r>
              <a:rPr sz="2000" dirty="0" err="1"/>
              <a:t>es</a:t>
            </a:r>
            <a:r>
              <a:rPr sz="2000" dirty="0"/>
              <a:t> </a:t>
            </a:r>
            <a:r>
              <a:rPr sz="2000" dirty="0" err="1"/>
              <a:t>ein</a:t>
            </a:r>
            <a:r>
              <a:rPr sz="2000" dirty="0"/>
              <a:t> </a:t>
            </a:r>
            <a:r>
              <a:rPr sz="2000" dirty="0" err="1"/>
              <a:t>großer</a:t>
            </a:r>
            <a:r>
              <a:rPr sz="2000" dirty="0"/>
              <a:t> </a:t>
            </a:r>
            <a:r>
              <a:rPr sz="2000" dirty="0" err="1"/>
              <a:t>Bahnhof</a:t>
            </a:r>
            <a:r>
              <a:rPr sz="2000" dirty="0"/>
              <a:t> </a:t>
            </a:r>
            <a:r>
              <a:rPr sz="2000" dirty="0" err="1"/>
              <a:t>ist</a:t>
            </a:r>
            <a:r>
              <a:rPr sz="2000" dirty="0"/>
              <a:t>. 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2000" dirty="0" err="1"/>
              <a:t>Weitere</a:t>
            </a:r>
            <a:r>
              <a:rPr sz="2000" dirty="0"/>
              <a:t> </a:t>
            </a:r>
            <a:r>
              <a:rPr sz="2000" dirty="0" err="1"/>
              <a:t>Informationen</a:t>
            </a:r>
            <a:r>
              <a:rPr sz="2000" dirty="0"/>
              <a:t> </a:t>
            </a:r>
            <a:r>
              <a:rPr sz="2000" dirty="0" err="1"/>
              <a:t>über</a:t>
            </a:r>
            <a:r>
              <a:rPr sz="20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2000" dirty="0"/>
              <a:t>      den </a:t>
            </a:r>
            <a:r>
              <a:rPr sz="2000" dirty="0" err="1"/>
              <a:t>Hilfeservice</a:t>
            </a:r>
            <a:r>
              <a:rPr sz="2000" dirty="0"/>
              <a:t> </a:t>
            </a:r>
            <a:r>
              <a:rPr sz="2000" dirty="0" err="1"/>
              <a:t>finde</a:t>
            </a:r>
            <a:r>
              <a:rPr sz="2000" dirty="0"/>
              <a:t> </a:t>
            </a:r>
            <a:r>
              <a:rPr sz="2000" dirty="0" err="1"/>
              <a:t>ich</a:t>
            </a:r>
            <a:r>
              <a:rPr sz="2000" dirty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2000" dirty="0"/>
              <a:t>      - </a:t>
            </a:r>
            <a:r>
              <a:rPr sz="2000" dirty="0" err="1"/>
              <a:t>im</a:t>
            </a:r>
            <a:r>
              <a:rPr sz="2000" dirty="0"/>
              <a:t> </a:t>
            </a:r>
            <a:r>
              <a:rPr sz="2000" dirty="0" err="1"/>
              <a:t>Bahnhof</a:t>
            </a:r>
            <a:r>
              <a:rPr sz="2000" dirty="0"/>
              <a:t>, </a:t>
            </a:r>
            <a:r>
              <a:rPr sz="2000" dirty="0" err="1"/>
              <a:t>indem</a:t>
            </a:r>
            <a:r>
              <a:rPr sz="2000" dirty="0"/>
              <a:t> </a:t>
            </a:r>
            <a:r>
              <a:rPr sz="2000" dirty="0" err="1"/>
              <a:t>ich</a:t>
            </a:r>
            <a:r>
              <a:rPr sz="2000" dirty="0"/>
              <a:t> den </a:t>
            </a:r>
            <a:r>
              <a:rPr sz="2000" dirty="0" err="1" smtClean="0"/>
              <a:t>Leitfaden</a:t>
            </a:r>
            <a:r>
              <a:rPr lang="en-GB" sz="2000" dirty="0" smtClean="0"/>
              <a:t> </a:t>
            </a:r>
            <a:r>
              <a:rPr sz="2000" dirty="0" err="1" smtClean="0"/>
              <a:t>für</a:t>
            </a:r>
            <a:r>
              <a:rPr sz="2000" dirty="0" smtClean="0"/>
              <a:t>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       </a:t>
            </a:r>
            <a:r>
              <a:rPr sz="2000" dirty="0" err="1" smtClean="0"/>
              <a:t>Personen</a:t>
            </a:r>
            <a:r>
              <a:rPr sz="2000" dirty="0" smtClean="0"/>
              <a:t> </a:t>
            </a:r>
            <a:r>
              <a:rPr sz="2000" dirty="0" err="1"/>
              <a:t>mit</a:t>
            </a:r>
            <a:r>
              <a:rPr sz="2000" dirty="0"/>
              <a:t> </a:t>
            </a:r>
            <a:r>
              <a:rPr sz="2000" dirty="0" err="1"/>
              <a:t>eingeschränkter</a:t>
            </a:r>
            <a:r>
              <a:rPr sz="2000" dirty="0"/>
              <a:t> </a:t>
            </a:r>
            <a:r>
              <a:rPr sz="2000" dirty="0" err="1"/>
              <a:t>Mobilität</a:t>
            </a:r>
            <a:r>
              <a:rPr sz="2000" dirty="0"/>
              <a:t>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        </a:t>
            </a:r>
            <a:r>
              <a:rPr sz="2000" dirty="0" err="1" smtClean="0"/>
              <a:t>verlange</a:t>
            </a:r>
            <a:r>
              <a:rPr sz="2000" dirty="0"/>
              <a:t>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2000" dirty="0"/>
              <a:t>      - auf der Website: </a:t>
            </a:r>
            <a:r>
              <a:rPr sz="2000" dirty="0">
                <a:hlinkClick r:id="rId3"/>
              </a:rPr>
              <a:t>sncb.be</a:t>
            </a:r>
            <a:r>
              <a:rPr sz="20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92250"/>
            <a:ext cx="34861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5288" y="700088"/>
            <a:ext cx="80819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Wenn ich Schwierigkeiten habe, mich alleine fortzubewegen,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kann ich mir von den Hilfsteams der NMBS/SNCB helfen lassen.</a:t>
            </a:r>
          </a:p>
        </p:txBody>
      </p:sp>
      <p:sp>
        <p:nvSpPr>
          <p:cNvPr id="7" name="Oval 6"/>
          <p:cNvSpPr/>
          <p:nvPr/>
        </p:nvSpPr>
        <p:spPr>
          <a:xfrm>
            <a:off x="8167688" y="268288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9" name="Picture 7" descr="Visu 1 blan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8100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22" y="3235903"/>
            <a:ext cx="891691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9750" y="339725"/>
            <a:ext cx="83534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3"/>
                </a:solidFill>
                <a:latin typeface="+mn-lt"/>
                <a:cs typeface="+mn-cs"/>
              </a:rPr>
              <a:t>Wenn es mir schwer fällt, um Hilfe zu bitten,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accent3"/>
                </a:solidFill>
                <a:latin typeface="+mn-lt"/>
                <a:cs typeface="+mn-cs"/>
              </a:rPr>
              <a:t>benutze ich meine Karte.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313" y="1563688"/>
            <a:ext cx="684053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Das Personal der NMBS/SNCB kennt diese Karte.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 kann sie im gewünschten Format ausdrucken.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So ist es leichter, um Hilfe zu bitten.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Wenn ich diese Karte zeige, wird mir geholfen.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31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96850" y="4837113"/>
            <a:ext cx="8226425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Dies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ist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eine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Unterstützung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um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Hilfe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in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Anspruch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zu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nehmen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Dies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ist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weder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gültiger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Fahrausweis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noch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eine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0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Ermäßigungskarte</a:t>
            </a:r>
            <a:r>
              <a:rPr sz="1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152525" y="2141538"/>
            <a:ext cx="3851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Ich fahre nach: ………………………</a:t>
            </a: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3"/>
          <a:stretch>
            <a:fillRect/>
          </a:stretch>
        </p:blipFill>
        <p:spPr bwMode="auto">
          <a:xfrm>
            <a:off x="2122488" y="1216025"/>
            <a:ext cx="1546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1246188"/>
            <a:ext cx="8147050" cy="709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accent3"/>
                </a:solidFill>
              </a:rPr>
              <a:t>Hinfahrt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152525" y="3992563"/>
            <a:ext cx="3419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Richtung: …………………...….</a:t>
            </a:r>
          </a:p>
        </p:txBody>
      </p:sp>
      <p:grpSp>
        <p:nvGrpSpPr>
          <p:cNvPr id="94215" name="Group 22"/>
          <p:cNvGrpSpPr>
            <a:grpSpLocks/>
          </p:cNvGrpSpPr>
          <p:nvPr/>
        </p:nvGrpSpPr>
        <p:grpSpPr bwMode="auto">
          <a:xfrm>
            <a:off x="568325" y="2127250"/>
            <a:ext cx="355600" cy="357188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5562" y="3450694"/>
              <a:ext cx="542453" cy="330344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900"/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053" y="3318556"/>
              <a:ext cx="617473" cy="594619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80000"/>
                <a:buFont typeface="Arial" panose="020B0604020202020204" pitchFamily="34" charset="0"/>
                <a:buNone/>
                <a:defRPr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423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625" y="3292702"/>
              <a:ext cx="646327" cy="64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216" name="Rectangle 9"/>
          <p:cNvSpPr>
            <a:spLocks noChangeArrowheads="1"/>
          </p:cNvSpPr>
          <p:nvPr/>
        </p:nvSpPr>
        <p:spPr bwMode="auto">
          <a:xfrm>
            <a:off x="1152525" y="2762250"/>
            <a:ext cx="435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Uhrzeit:………….………….…… </a:t>
            </a:r>
          </a:p>
        </p:txBody>
      </p:sp>
      <p:sp>
        <p:nvSpPr>
          <p:cNvPr id="94217" name="Rectangle 10"/>
          <p:cNvSpPr>
            <a:spLocks noChangeArrowheads="1"/>
          </p:cNvSpPr>
          <p:nvPr/>
        </p:nvSpPr>
        <p:spPr bwMode="auto">
          <a:xfrm>
            <a:off x="1152525" y="3382963"/>
            <a:ext cx="3363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Bahnsteig: …………………..……….</a:t>
            </a:r>
          </a:p>
        </p:txBody>
      </p:sp>
      <p:grpSp>
        <p:nvGrpSpPr>
          <p:cNvPr id="94218" name="Group 15"/>
          <p:cNvGrpSpPr>
            <a:grpSpLocks/>
          </p:cNvGrpSpPr>
          <p:nvPr/>
        </p:nvGrpSpPr>
        <p:grpSpPr bwMode="auto">
          <a:xfrm>
            <a:off x="6321425" y="285750"/>
            <a:ext cx="2614613" cy="1433513"/>
            <a:chOff x="5629160" y="368198"/>
            <a:chExt cx="2615247" cy="1433997"/>
          </a:xfrm>
        </p:grpSpPr>
        <p:sp>
          <p:nvSpPr>
            <p:cNvPr id="33" name="Rectangle 32"/>
            <p:cNvSpPr/>
            <p:nvPr/>
          </p:nvSpPr>
          <p:spPr>
            <a:xfrm>
              <a:off x="5629160" y="368198"/>
              <a:ext cx="2615247" cy="1433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4229" name="Group 5"/>
            <p:cNvGrpSpPr>
              <a:grpSpLocks/>
            </p:cNvGrpSpPr>
            <p:nvPr/>
          </p:nvGrpSpPr>
          <p:grpSpPr bwMode="auto">
            <a:xfrm>
              <a:off x="5868144" y="997037"/>
              <a:ext cx="510980" cy="603884"/>
              <a:chOff x="755576" y="1570184"/>
              <a:chExt cx="1944216" cy="22977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58571" y="1570272"/>
                <a:ext cx="1939386" cy="22960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" name="Trapezoid 19"/>
              <p:cNvSpPr/>
              <p:nvPr/>
            </p:nvSpPr>
            <p:spPr>
              <a:xfrm>
                <a:off x="976073" y="2893537"/>
                <a:ext cx="1504383" cy="972808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20448" y="1896556"/>
                <a:ext cx="815633" cy="82175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724433" y="500005"/>
              <a:ext cx="2519974" cy="3684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b="1">
                  <a:solidFill>
                    <a:schemeClr val="accent3"/>
                  </a:solidFill>
                  <a:latin typeface="+mn-lt"/>
                  <a:cs typeface="+mn-cs"/>
                </a:rPr>
                <a:t>Betreuer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35879" y="962123"/>
              <a:ext cx="1608528" cy="3382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Vorname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35879" y="1267026"/>
              <a:ext cx="1275072" cy="3684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Telefon</a:t>
              </a:r>
            </a:p>
          </p:txBody>
        </p:sp>
      </p:grpSp>
      <p:sp>
        <p:nvSpPr>
          <p:cNvPr id="40" name="Right Arrow 39"/>
          <p:cNvSpPr/>
          <p:nvPr/>
        </p:nvSpPr>
        <p:spPr>
          <a:xfrm>
            <a:off x="3852863" y="1371600"/>
            <a:ext cx="647700" cy="358775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894263" y="2084388"/>
            <a:ext cx="19161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Zielbahnhof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)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956175" y="2747963"/>
            <a:ext cx="2070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Abfahrtszeit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00625" y="3328988"/>
            <a:ext cx="15065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vorgesehener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Bahnsteig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37" name="TextBox 31"/>
          <p:cNvSpPr txBox="1"/>
          <p:nvPr/>
        </p:nvSpPr>
        <p:spPr>
          <a:xfrm>
            <a:off x="5013325" y="3919538"/>
            <a:ext cx="4454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Richtung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des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Zuges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pic>
        <p:nvPicPr>
          <p:cNvPr id="94224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779713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5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395663"/>
            <a:ext cx="3667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ight Arrow 37"/>
          <p:cNvSpPr/>
          <p:nvPr/>
        </p:nvSpPr>
        <p:spPr>
          <a:xfrm>
            <a:off x="592138" y="4084638"/>
            <a:ext cx="331787" cy="18415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38175" y="244475"/>
            <a:ext cx="3708400" cy="606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bg1"/>
                </a:solidFill>
              </a:rPr>
              <a:t>Können Sie mir helfen?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2"/>
          <p:cNvSpPr txBox="1">
            <a:spLocks noChangeArrowheads="1"/>
          </p:cNvSpPr>
          <p:nvPr/>
        </p:nvSpPr>
        <p:spPr bwMode="auto">
          <a:xfrm>
            <a:off x="1152525" y="2141538"/>
            <a:ext cx="4067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Ich fahre nach: ………………………..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86350" y="3981450"/>
            <a:ext cx="4454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Richtung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des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Zuges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1276350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solidFill>
                  <a:schemeClr val="accent3"/>
                </a:solidFill>
              </a:rPr>
              <a:t>Rückfahrt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95237" name="Rectangle 6"/>
          <p:cNvSpPr>
            <a:spLocks noChangeArrowheads="1"/>
          </p:cNvSpPr>
          <p:nvPr/>
        </p:nvSpPr>
        <p:spPr bwMode="auto">
          <a:xfrm>
            <a:off x="1152525" y="4002088"/>
            <a:ext cx="363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Richtung:………………………..</a:t>
            </a:r>
          </a:p>
        </p:txBody>
      </p:sp>
      <p:grpSp>
        <p:nvGrpSpPr>
          <p:cNvPr id="95238" name="Group 22"/>
          <p:cNvGrpSpPr>
            <a:grpSpLocks/>
          </p:cNvGrpSpPr>
          <p:nvPr/>
        </p:nvGrpSpPr>
        <p:grpSpPr bwMode="auto">
          <a:xfrm>
            <a:off x="568325" y="2127250"/>
            <a:ext cx="355600" cy="357188"/>
            <a:chOff x="3493625" y="3292702"/>
            <a:chExt cx="646327" cy="646327"/>
          </a:xfrm>
        </p:grpSpPr>
        <p:sp>
          <p:nvSpPr>
            <p:cNvPr id="26" name="Content Placeholder 1"/>
            <p:cNvSpPr txBox="1">
              <a:spLocks/>
            </p:cNvSpPr>
            <p:nvPr/>
          </p:nvSpPr>
          <p:spPr>
            <a:xfrm>
              <a:off x="3545562" y="3450694"/>
              <a:ext cx="542453" cy="330344"/>
            </a:xfrm>
            <a:prstGeom prst="rect">
              <a:avLst/>
            </a:prstGeom>
            <a:ln>
              <a:noFill/>
            </a:ln>
          </p:spPr>
          <p:txBody>
            <a:bodyPr>
              <a:normAutofit fontScale="32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80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sz="1900"/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508053" y="3318556"/>
              <a:ext cx="617473" cy="594619"/>
            </a:xfrm>
            <a:prstGeom prst="ellipse">
              <a:avLst/>
            </a:prstGeom>
            <a:solidFill>
              <a:srgbClr val="0A1396"/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SzPct val="80000"/>
                <a:buFont typeface="Arial" panose="020B0604020202020204" pitchFamily="34" charset="0"/>
                <a:buNone/>
                <a:defRPr/>
              </a:pPr>
              <a:endParaRPr lang="en-GB" sz="1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5262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625" y="3292702"/>
              <a:ext cx="646327" cy="646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5054600" y="2084388"/>
            <a:ext cx="19161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Zielbahnhof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) </a:t>
            </a:r>
          </a:p>
        </p:txBody>
      </p:sp>
      <p:sp>
        <p:nvSpPr>
          <p:cNvPr id="95240" name="Rectangle 9"/>
          <p:cNvSpPr>
            <a:spLocks noChangeArrowheads="1"/>
          </p:cNvSpPr>
          <p:nvPr/>
        </p:nvSpPr>
        <p:spPr bwMode="auto">
          <a:xfrm>
            <a:off x="1152525" y="2762250"/>
            <a:ext cx="332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Uhrzeit: …………………….......</a:t>
            </a:r>
          </a:p>
        </p:txBody>
      </p:sp>
      <p:sp>
        <p:nvSpPr>
          <p:cNvPr id="95241" name="Rectangle 10"/>
          <p:cNvSpPr>
            <a:spLocks noChangeArrowheads="1"/>
          </p:cNvSpPr>
          <p:nvPr/>
        </p:nvSpPr>
        <p:spPr bwMode="auto">
          <a:xfrm>
            <a:off x="1152525" y="3382963"/>
            <a:ext cx="3363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Bahnsteig: ………………..……….…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0000" y="2762250"/>
            <a:ext cx="20701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Abfahrtszeit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4288" y="3344863"/>
            <a:ext cx="15065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(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vorgesehener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Bahnsteig</a:t>
            </a:r>
            <a:r>
              <a:rPr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grpSp>
        <p:nvGrpSpPr>
          <p:cNvPr id="95244" name="Group 15"/>
          <p:cNvGrpSpPr>
            <a:grpSpLocks/>
          </p:cNvGrpSpPr>
          <p:nvPr/>
        </p:nvGrpSpPr>
        <p:grpSpPr bwMode="auto">
          <a:xfrm>
            <a:off x="6326188" y="158750"/>
            <a:ext cx="2616200" cy="1435100"/>
            <a:chOff x="5629160" y="368198"/>
            <a:chExt cx="2615247" cy="1433997"/>
          </a:xfrm>
        </p:grpSpPr>
        <p:sp>
          <p:nvSpPr>
            <p:cNvPr id="33" name="Rectangle 32"/>
            <p:cNvSpPr/>
            <p:nvPr/>
          </p:nvSpPr>
          <p:spPr>
            <a:xfrm>
              <a:off x="5629160" y="368198"/>
              <a:ext cx="2615247" cy="1433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5253" name="Group 5"/>
            <p:cNvGrpSpPr>
              <a:grpSpLocks/>
            </p:cNvGrpSpPr>
            <p:nvPr/>
          </p:nvGrpSpPr>
          <p:grpSpPr bwMode="auto">
            <a:xfrm>
              <a:off x="5868144" y="997037"/>
              <a:ext cx="510980" cy="603884"/>
              <a:chOff x="755576" y="1570184"/>
              <a:chExt cx="1944216" cy="22977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58014" y="1567625"/>
                <a:ext cx="1944250" cy="22995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0" name="Trapezoid 19"/>
              <p:cNvSpPr/>
              <p:nvPr/>
            </p:nvSpPr>
            <p:spPr>
              <a:xfrm>
                <a:off x="981424" y="2895462"/>
                <a:ext cx="1497435" cy="971737"/>
              </a:xfrm>
              <a:prstGeom prst="trapezoi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319554" y="1899586"/>
                <a:ext cx="821174" cy="8208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724375" y="499860"/>
              <a:ext cx="2520032" cy="3696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b="1">
                  <a:solidFill>
                    <a:schemeClr val="accent3"/>
                  </a:solidFill>
                  <a:latin typeface="+mn-lt"/>
                  <a:cs typeface="+mn-cs"/>
                </a:rPr>
                <a:t>Betreuer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36855" y="961467"/>
              <a:ext cx="1607552" cy="3378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600"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Vorname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36855" y="1266032"/>
              <a:ext cx="1274299" cy="3696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>
                  <a:solidFill>
                    <a:schemeClr val="bg1">
                      <a:lumMod val="50000"/>
                    </a:schemeClr>
                  </a:solidFill>
                  <a:latin typeface="+mn-lt"/>
                  <a:cs typeface="+mn-cs"/>
                </a:rPr>
                <a:t>Telefon</a:t>
              </a:r>
            </a:p>
          </p:txBody>
        </p:sp>
      </p:grpSp>
      <p:pic>
        <p:nvPicPr>
          <p:cNvPr id="952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3"/>
          <a:stretch>
            <a:fillRect/>
          </a:stretch>
        </p:blipFill>
        <p:spPr bwMode="auto">
          <a:xfrm>
            <a:off x="2322513" y="1228725"/>
            <a:ext cx="15779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urved Left Arrow 34"/>
          <p:cNvSpPr/>
          <p:nvPr/>
        </p:nvSpPr>
        <p:spPr>
          <a:xfrm>
            <a:off x="4252913" y="1208088"/>
            <a:ext cx="679450" cy="635000"/>
          </a:xfrm>
          <a:prstGeom prst="curvedLef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38175" y="244475"/>
            <a:ext cx="3646488" cy="606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b="1">
                <a:solidFill>
                  <a:schemeClr val="bg1"/>
                </a:solidFill>
              </a:rPr>
              <a:t>Können Sie mir helfen?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20638" y="4803775"/>
            <a:ext cx="9001126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Dies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ist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eine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Unterstützung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um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Hilfe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in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Anspruch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zu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nehmen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 Dies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ist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weder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gültiger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Fahrausweis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noch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eine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1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Ermäßigungskarte</a:t>
            </a:r>
            <a:r>
              <a:rPr sz="11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5249" name="Imag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779713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50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395663"/>
            <a:ext cx="366713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35"/>
          <p:cNvSpPr/>
          <p:nvPr/>
        </p:nvSpPr>
        <p:spPr>
          <a:xfrm>
            <a:off x="592138" y="4084638"/>
            <a:ext cx="331787" cy="18415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288" y="2284413"/>
            <a:ext cx="8640762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solidFill>
                  <a:prstClr val="white"/>
                </a:solidFill>
              </a:rPr>
              <a:t>Bei unvorhergesehenen Umständen, Schwierigkeiten oder Unsicherheiten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000" b="1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>
                <a:solidFill>
                  <a:prstClr val="white"/>
                </a:solidFill>
              </a:rPr>
              <a:t>hilft mir die NMBS/SNCB.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 noGrp="1"/>
          </p:cNvSpPr>
          <p:nvPr>
            <p:ph type="title"/>
          </p:nvPr>
        </p:nvSpPr>
        <p:spPr>
          <a:xfrm>
            <a:off x="612775" y="206375"/>
            <a:ext cx="8148638" cy="709613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2400">
                <a:solidFill>
                  <a:srgbClr val="CC006A"/>
                </a:solidFill>
                <a:ea typeface="+mn-ea"/>
              </a:rPr>
              <a:t>Im Bahnhof</a:t>
            </a:r>
          </a:p>
        </p:txBody>
      </p:sp>
      <p:pic>
        <p:nvPicPr>
          <p:cNvPr id="97283" name="Picture 4" descr="Pendelaar_0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319213"/>
            <a:ext cx="270668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1" descr="DSC_458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16998"/>
          <a:stretch>
            <a:fillRect/>
          </a:stretch>
        </p:blipFill>
        <p:spPr bwMode="auto">
          <a:xfrm>
            <a:off x="5130800" y="1354138"/>
            <a:ext cx="2439988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2" descr="DSC_40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2" r="7295" b="25742"/>
          <a:stretch>
            <a:fillRect/>
          </a:stretch>
        </p:blipFill>
        <p:spPr bwMode="auto">
          <a:xfrm>
            <a:off x="3582988" y="1319213"/>
            <a:ext cx="13573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2"/>
          <p:cNvSpPr txBox="1">
            <a:spLocks/>
          </p:cNvSpPr>
          <p:nvPr/>
        </p:nvSpPr>
        <p:spPr>
          <a:xfrm>
            <a:off x="539750" y="739775"/>
            <a:ext cx="7880350" cy="747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400">
                <a:solidFill>
                  <a:prstClr val="white">
                    <a:lumMod val="50000"/>
                  </a:prstClr>
                </a:solidFill>
              </a:rPr>
              <a:t>Das </a:t>
            </a:r>
            <a:r>
              <a:rPr sz="1400">
                <a:solidFill>
                  <a:schemeClr val="bg1">
                    <a:lumMod val="50000"/>
                  </a:schemeClr>
                </a:solidFill>
              </a:rPr>
              <a:t>Personal im </a:t>
            </a:r>
            <a:r>
              <a:rPr sz="1400">
                <a:solidFill>
                  <a:prstClr val="white">
                    <a:lumMod val="50000"/>
                  </a:prstClr>
                </a:solidFill>
              </a:rPr>
              <a:t>Bahnhof kann mich informieren und mich führen.</a:t>
            </a:r>
          </a:p>
        </p:txBody>
      </p:sp>
      <p:pic>
        <p:nvPicPr>
          <p:cNvPr id="97287" name="Picture 2" descr="C:\Users\AVL7401\Pictures\Sélection\EH_180528_SNCBNMBS_Specials_17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000375"/>
            <a:ext cx="27066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Picture 3" descr="C:\Users\AVL7401\Pictures\Sélection\Pictur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028950"/>
            <a:ext cx="24399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Picture 11" descr="D4030-0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b="14665"/>
          <a:stretch>
            <a:fillRect/>
          </a:stretch>
        </p:blipFill>
        <p:spPr bwMode="auto">
          <a:xfrm>
            <a:off x="3582988" y="3028950"/>
            <a:ext cx="1382712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1"/>
          <p:cNvSpPr>
            <a:spLocks noGrp="1"/>
          </p:cNvSpPr>
          <p:nvPr>
            <p:ph type="title"/>
          </p:nvPr>
        </p:nvSpPr>
        <p:spPr bwMode="auto">
          <a:xfrm>
            <a:off x="323850" y="268288"/>
            <a:ext cx="814705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smtClean="0">
                <a:solidFill>
                  <a:srgbClr val="CC006A"/>
                </a:solidFill>
                <a:latin typeface="Arial" charset="0"/>
                <a:cs typeface="Arial" charset="0"/>
              </a:rPr>
              <a:t>Auf dem Bahnsteig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24300" y="1131888"/>
            <a:ext cx="5164138" cy="3394075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/>
              <a:t>Wenn ich eine Information nicht richtig verstanden habe,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/>
              <a:t>     frage ich den Zugbegleiter.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/>
              <a:t>Ich benutze meine Hilfekarte</a:t>
            </a:r>
            <a:r>
              <a:t>.</a:t>
            </a:r>
          </a:p>
        </p:txBody>
      </p:sp>
      <p:pic>
        <p:nvPicPr>
          <p:cNvPr id="98308" name="Picture 2" descr="IMG_96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058863"/>
            <a:ext cx="2947988" cy="197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83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83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71750"/>
            <a:ext cx="2846388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71750"/>
            <a:ext cx="2846388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244975" cy="3394075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/>
              <a:t>Der </a:t>
            </a:r>
            <a:r>
              <a:rPr sz="1400" dirty="0" err="1"/>
              <a:t>Zugbegleiter</a:t>
            </a:r>
            <a:r>
              <a:rPr sz="1400" dirty="0"/>
              <a:t> </a:t>
            </a:r>
            <a:r>
              <a:rPr sz="1400" dirty="0" err="1"/>
              <a:t>kann</a:t>
            </a:r>
            <a:r>
              <a:rPr sz="1400" dirty="0"/>
              <a:t> </a:t>
            </a:r>
            <a:r>
              <a:rPr sz="1400" dirty="0" err="1"/>
              <a:t>mich</a:t>
            </a:r>
            <a:r>
              <a:rPr sz="1400" dirty="0"/>
              <a:t> </a:t>
            </a:r>
            <a:r>
              <a:rPr sz="1400" dirty="0" err="1"/>
              <a:t>informieren</a:t>
            </a:r>
            <a:r>
              <a:rPr sz="1400" dirty="0"/>
              <a:t>,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 dirty="0"/>
              <a:t>      </a:t>
            </a:r>
            <a:r>
              <a:rPr sz="1400" dirty="0" err="1"/>
              <a:t>wenn</a:t>
            </a:r>
            <a:r>
              <a:rPr sz="1400" dirty="0"/>
              <a:t> </a:t>
            </a:r>
            <a:r>
              <a:rPr sz="1400" dirty="0" err="1"/>
              <a:t>ich</a:t>
            </a:r>
            <a:r>
              <a:rPr sz="1400" dirty="0"/>
              <a:t> </a:t>
            </a:r>
            <a:r>
              <a:rPr sz="1400" dirty="0" err="1"/>
              <a:t>nicht</a:t>
            </a:r>
            <a:r>
              <a:rPr sz="1400" dirty="0"/>
              <a:t> </a:t>
            </a:r>
            <a:r>
              <a:rPr sz="1400" dirty="0" err="1"/>
              <a:t>weiß</a:t>
            </a:r>
            <a:r>
              <a:rPr sz="1400" dirty="0"/>
              <a:t>, an </a:t>
            </a:r>
            <a:r>
              <a:rPr sz="1400" dirty="0" err="1"/>
              <a:t>welcher</a:t>
            </a:r>
            <a:r>
              <a:rPr sz="1400" dirty="0"/>
              <a:t> </a:t>
            </a:r>
            <a:r>
              <a:rPr sz="1400" dirty="0" err="1"/>
              <a:t>Haltestelle</a:t>
            </a:r>
            <a:endParaRPr sz="1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 dirty="0"/>
              <a:t>      </a:t>
            </a:r>
            <a:r>
              <a:rPr sz="1400" dirty="0" err="1"/>
              <a:t>ich</a:t>
            </a:r>
            <a:r>
              <a:rPr sz="1400" dirty="0"/>
              <a:t> </a:t>
            </a:r>
            <a:r>
              <a:rPr sz="1400" dirty="0" err="1"/>
              <a:t>aussteigen</a:t>
            </a:r>
            <a:r>
              <a:rPr sz="1400" dirty="0"/>
              <a:t> muss.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 err="1"/>
              <a:t>Wenn</a:t>
            </a:r>
            <a:r>
              <a:rPr sz="1400" dirty="0"/>
              <a:t> </a:t>
            </a:r>
            <a:r>
              <a:rPr sz="1400" dirty="0" err="1"/>
              <a:t>ich</a:t>
            </a:r>
            <a:r>
              <a:rPr sz="1400" dirty="0"/>
              <a:t> den </a:t>
            </a:r>
            <a:r>
              <a:rPr sz="1400" dirty="0" err="1"/>
              <a:t>falschen</a:t>
            </a:r>
            <a:r>
              <a:rPr sz="1400" dirty="0"/>
              <a:t> Zug </a:t>
            </a:r>
            <a:r>
              <a:rPr sz="1400" dirty="0" err="1"/>
              <a:t>genommen</a:t>
            </a:r>
            <a:r>
              <a:rPr sz="1400" dirty="0"/>
              <a:t> </a:t>
            </a:r>
            <a:r>
              <a:rPr sz="1400" dirty="0" err="1"/>
              <a:t>habe</a:t>
            </a:r>
            <a:r>
              <a:rPr sz="1400" dirty="0"/>
              <a:t>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 dirty="0">
                <a:solidFill>
                  <a:schemeClr val="accent6"/>
                </a:solidFill>
              </a:rPr>
              <a:t>      </a:t>
            </a:r>
            <a:r>
              <a:rPr sz="1400" dirty="0" err="1"/>
              <a:t>sagt</a:t>
            </a:r>
            <a:r>
              <a:rPr sz="1400" dirty="0">
                <a:solidFill>
                  <a:schemeClr val="accent6"/>
                </a:solidFill>
              </a:rPr>
              <a:t> </a:t>
            </a:r>
            <a:r>
              <a:rPr sz="1400" dirty="0" err="1"/>
              <a:t>er</a:t>
            </a:r>
            <a:r>
              <a:rPr sz="1400" dirty="0"/>
              <a:t> </a:t>
            </a:r>
            <a:r>
              <a:rPr sz="1400" dirty="0" err="1"/>
              <a:t>mir</a:t>
            </a:r>
            <a:r>
              <a:rPr sz="1400" dirty="0"/>
              <a:t>, was </a:t>
            </a:r>
            <a:r>
              <a:rPr sz="1400" dirty="0" err="1"/>
              <a:t>ich</a:t>
            </a:r>
            <a:r>
              <a:rPr sz="1400" dirty="0"/>
              <a:t> </a:t>
            </a:r>
            <a:r>
              <a:rPr sz="1400" dirty="0" err="1"/>
              <a:t>tun</a:t>
            </a:r>
            <a:r>
              <a:rPr sz="1400" dirty="0"/>
              <a:t> muss.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/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 dirty="0" err="1"/>
              <a:t>Er</a:t>
            </a:r>
            <a:r>
              <a:rPr sz="1400" dirty="0"/>
              <a:t> </a:t>
            </a:r>
            <a:r>
              <a:rPr sz="1400" dirty="0" err="1"/>
              <a:t>gibt</a:t>
            </a:r>
            <a:r>
              <a:rPr sz="1400" dirty="0"/>
              <a:t> </a:t>
            </a:r>
            <a:r>
              <a:rPr sz="1400" dirty="0" err="1"/>
              <a:t>mir</a:t>
            </a:r>
            <a:r>
              <a:rPr sz="1400" dirty="0"/>
              <a:t> </a:t>
            </a:r>
            <a:r>
              <a:rPr sz="1400" dirty="0" err="1"/>
              <a:t>ein</a:t>
            </a:r>
            <a:r>
              <a:rPr sz="1400" dirty="0"/>
              <a:t> </a:t>
            </a:r>
            <a:r>
              <a:rPr sz="1400" dirty="0" err="1"/>
              <a:t>Formular</a:t>
            </a:r>
            <a:r>
              <a:rPr sz="1400" dirty="0"/>
              <a:t>,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 dirty="0"/>
              <a:t>      das </a:t>
            </a:r>
            <a:r>
              <a:rPr sz="1400" dirty="0" err="1"/>
              <a:t>ich</a:t>
            </a:r>
            <a:r>
              <a:rPr sz="1400" dirty="0"/>
              <a:t> </a:t>
            </a:r>
            <a:r>
              <a:rPr sz="1400" dirty="0" err="1" smtClean="0"/>
              <a:t>behalte</a:t>
            </a:r>
            <a:r>
              <a:rPr sz="1400" dirty="0" smtClean="0"/>
              <a:t>,</a:t>
            </a:r>
            <a:r>
              <a:rPr lang="en-GB" sz="1400" dirty="0" smtClean="0"/>
              <a:t> </a:t>
            </a:r>
            <a:r>
              <a:rPr sz="1400" dirty="0" smtClean="0"/>
              <a:t>um </a:t>
            </a:r>
            <a:r>
              <a:rPr sz="1400" dirty="0"/>
              <a:t>in den </a:t>
            </a:r>
            <a:r>
              <a:rPr sz="1400" dirty="0" err="1"/>
              <a:t>richtigen</a:t>
            </a:r>
            <a:r>
              <a:rPr sz="1400" dirty="0"/>
              <a:t> </a:t>
            </a:r>
            <a:r>
              <a:rPr sz="1400" dirty="0" smtClean="0"/>
              <a:t>Zug</a:t>
            </a:r>
            <a:r>
              <a:rPr lang="en-GB" sz="1400" dirty="0" smtClean="0"/>
              <a:t>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400" dirty="0"/>
              <a:t> </a:t>
            </a:r>
            <a:r>
              <a:rPr lang="en-GB" sz="1400" dirty="0" smtClean="0"/>
              <a:t>     </a:t>
            </a:r>
            <a:r>
              <a:rPr sz="1400" dirty="0" err="1" smtClean="0"/>
              <a:t>einzusteigen</a:t>
            </a:r>
            <a:r>
              <a:rPr sz="14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99331" name="Content Placeholder 1"/>
          <p:cNvSpPr txBox="1">
            <a:spLocks/>
          </p:cNvSpPr>
          <p:nvPr/>
        </p:nvSpPr>
        <p:spPr bwMode="auto">
          <a:xfrm>
            <a:off x="674688" y="1851025"/>
            <a:ext cx="23526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sp>
        <p:nvSpPr>
          <p:cNvPr id="99332" name="Content Placeholder 1"/>
          <p:cNvSpPr txBox="1">
            <a:spLocks/>
          </p:cNvSpPr>
          <p:nvPr/>
        </p:nvSpPr>
        <p:spPr bwMode="auto">
          <a:xfrm>
            <a:off x="458788" y="2103438"/>
            <a:ext cx="2517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80000"/>
              <a:buFont typeface="Arial" charset="0"/>
              <a:buNone/>
            </a:pPr>
            <a:endParaRPr lang="en-GB" altLang="en-US" sz="2800"/>
          </a:p>
        </p:txBody>
      </p:sp>
      <p:pic>
        <p:nvPicPr>
          <p:cNvPr id="993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214438"/>
            <a:ext cx="4075113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rgbClr val="CC006A"/>
                </a:solidFill>
                <a:ea typeface="+mn-ea"/>
              </a:rPr>
              <a:t>An Bord des Zuges</a:t>
            </a:r>
            <a:r>
              <a:rPr lang="en-GB" sz="2400" dirty="0">
                <a:solidFill>
                  <a:srgbClr val="CC006A"/>
                </a:solidFill>
                <a:ea typeface="+mn-ea"/>
              </a:rPr>
              <a:t/>
            </a:r>
            <a:br>
              <a:rPr lang="en-GB" sz="2400" dirty="0">
                <a:solidFill>
                  <a:srgbClr val="CC006A"/>
                </a:solidFill>
                <a:ea typeface="+mn-ea"/>
              </a:rPr>
            </a:br>
            <a:endParaRPr lang="en-GB" sz="2400" dirty="0">
              <a:solidFill>
                <a:srgbClr val="CC006A"/>
              </a:solidFill>
              <a:ea typeface="+mn-ea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" y="2931319"/>
            <a:ext cx="2846388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2"/>
          <p:cNvSpPr>
            <a:spLocks noGrp="1"/>
          </p:cNvSpPr>
          <p:nvPr>
            <p:ph type="title"/>
          </p:nvPr>
        </p:nvSpPr>
        <p:spPr bwMode="auto">
          <a:xfrm>
            <a:off x="468313" y="268288"/>
            <a:ext cx="8147050" cy="70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smtClean="0">
                <a:solidFill>
                  <a:srgbClr val="CC006A"/>
                </a:solidFill>
                <a:latin typeface="Arial" charset="0"/>
                <a:cs typeface="Arial" charset="0"/>
              </a:rPr>
              <a:t>Überall während meiner Reise </a:t>
            </a:r>
            <a:r>
              <a:rPr lang="en-GB" altLang="en-US" sz="2400" smtClean="0">
                <a:solidFill>
                  <a:srgbClr val="CC006A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2400" smtClean="0">
                <a:solidFill>
                  <a:srgbClr val="CC006A"/>
                </a:solidFill>
                <a:latin typeface="Arial" charset="0"/>
                <a:cs typeface="Arial" charset="0"/>
              </a:rPr>
            </a:br>
            <a:r>
              <a:rPr lang="en-US" altLang="en-US" sz="2400" smtClean="0">
                <a:solidFill>
                  <a:srgbClr val="CC006A"/>
                </a:solidFill>
                <a:latin typeface="Arial" charset="0"/>
                <a:cs typeface="Arial" charset="0"/>
              </a:rPr>
              <a:t>zu meiner Sicherheit </a:t>
            </a:r>
            <a:r>
              <a:rPr lang="en-GB" altLang="en-US" sz="2400" smtClean="0">
                <a:solidFill>
                  <a:srgbClr val="CC006A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2400" smtClean="0">
                <a:solidFill>
                  <a:srgbClr val="CC006A"/>
                </a:solidFill>
                <a:latin typeface="Arial" charset="0"/>
                <a:cs typeface="Arial" charset="0"/>
              </a:rPr>
            </a:br>
            <a:endParaRPr lang="en-GB" altLang="en-US" sz="2400" smtClean="0">
              <a:solidFill>
                <a:srgbClr val="CC006A"/>
              </a:solidFill>
              <a:latin typeface="Arial" charset="0"/>
              <a:cs typeface="Arial" charset="0"/>
            </a:endParaRPr>
          </a:p>
        </p:txBody>
      </p:sp>
      <p:pic>
        <p:nvPicPr>
          <p:cNvPr id="100355" name="Picture 5" descr="D4030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b="14665"/>
          <a:stretch>
            <a:fillRect/>
          </a:stretch>
        </p:blipFill>
        <p:spPr bwMode="auto">
          <a:xfrm>
            <a:off x="309563" y="1493838"/>
            <a:ext cx="18716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6" descr="ET ORGANIS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493838"/>
            <a:ext cx="32432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754688" y="1493838"/>
            <a:ext cx="3389312" cy="2949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prstClr val="white">
                    <a:lumMod val="50000"/>
                  </a:prstClr>
                </a:solidFill>
              </a:rPr>
              <a:t>Die Teams von Securail </a:t>
            </a:r>
          </a:p>
          <a:p>
            <a:pPr fontAlgn="auto">
              <a:spcAft>
                <a:spcPts val="0"/>
              </a:spcAft>
              <a:defRPr/>
            </a:pPr>
            <a:r>
              <a:rPr sz="1400">
                <a:solidFill>
                  <a:prstClr val="white">
                    <a:lumMod val="50000"/>
                  </a:prstClr>
                </a:solidFill>
              </a:rPr>
              <a:t>     und von der Polizei </a:t>
            </a:r>
          </a:p>
          <a:p>
            <a:pPr fontAlgn="auto"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</a:rPr>
              <a:t>     sind für meine Sicherheit da.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400" dirty="0">
              <a:solidFill>
                <a:prstClr val="white">
                  <a:lumMod val="50000"/>
                </a:prstClr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sz="1400">
                <a:solidFill>
                  <a:prstClr val="white">
                    <a:lumMod val="50000"/>
                  </a:prstClr>
                </a:solidFill>
              </a:rPr>
              <a:t>Wenn ich glaube, in Gefahr zu sein,</a:t>
            </a:r>
          </a:p>
          <a:p>
            <a:pPr fontAlgn="auto">
              <a:spcAft>
                <a:spcPts val="0"/>
              </a:spcAft>
              <a:defRPr/>
            </a:pPr>
            <a:r>
              <a:rPr sz="1400">
                <a:solidFill>
                  <a:prstClr val="white">
                    <a:lumMod val="50000"/>
                  </a:prstClr>
                </a:solidFill>
              </a:rPr>
              <a:t>     helfen sie mir.</a:t>
            </a:r>
          </a:p>
          <a:p>
            <a:pPr fontAlgn="auto">
              <a:spcAft>
                <a:spcPts val="0"/>
              </a:spcAft>
              <a:defRPr/>
            </a:pPr>
            <a:endParaRPr lang="en-GB" sz="1600" dirty="0">
              <a:solidFill>
                <a:prstClr val="white">
                  <a:lumMod val="50000"/>
                </a:prst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0358" name="Rectangle 1"/>
          <p:cNvSpPr>
            <a:spLocks noChangeArrowheads="1"/>
          </p:cNvSpPr>
          <p:nvPr/>
        </p:nvSpPr>
        <p:spPr bwMode="auto">
          <a:xfrm>
            <a:off x="5343525" y="3652838"/>
            <a:ext cx="3617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39888" y="2332038"/>
            <a:ext cx="27162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habe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mich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verirrt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weiß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nicht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was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ich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tun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sz="1400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soll</a:t>
            </a:r>
            <a:r>
              <a:rPr sz="1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651500" y="1263650"/>
            <a:ext cx="3305175" cy="881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indent="0">
              <a:spcBef>
                <a:spcPct val="20000"/>
              </a:spcBef>
              <a:buSzPct val="80000"/>
              <a:buFont typeface="Arial" panose="020B0604020202020204" pitchFamily="34" charset="0"/>
              <a:buNone/>
              <a:defRPr sz="19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</a:rPr>
              <a:t>Rufe ich die NMBS/SNCB-Hilfenummer an.</a:t>
            </a:r>
          </a:p>
          <a:p>
            <a:pPr fontAlgn="auto">
              <a:spcAft>
                <a:spcPts val="0"/>
              </a:spcAft>
              <a:defRPr/>
            </a:pPr>
            <a:r>
              <a:rPr sz="1400">
                <a:solidFill>
                  <a:schemeClr val="bg1">
                    <a:lumMod val="50000"/>
                  </a:schemeClr>
                </a:solidFill>
              </a:rPr>
              <a:t> Dort hilft man mir telefonisch</a:t>
            </a:r>
            <a:r>
              <a:rPr sz="1400">
                <a:solidFill>
                  <a:prstClr val="white">
                    <a:lumMod val="50000"/>
                  </a:prstClr>
                </a:solidFill>
              </a:rPr>
              <a:t>. </a:t>
            </a:r>
          </a:p>
        </p:txBody>
      </p:sp>
      <p:pic>
        <p:nvPicPr>
          <p:cNvPr id="101380" name="Picture 2" descr="DSC_47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905125"/>
            <a:ext cx="1608138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Box 17"/>
          <p:cNvSpPr txBox="1">
            <a:spLocks noChangeArrowheads="1"/>
          </p:cNvSpPr>
          <p:nvPr/>
        </p:nvSpPr>
        <p:spPr bwMode="auto">
          <a:xfrm>
            <a:off x="1633538" y="3981450"/>
            <a:ext cx="35290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7F7F7F"/>
                </a:solidFill>
              </a:rPr>
              <a:t>Ich habe Schwierigkeiten, </a:t>
            </a:r>
          </a:p>
          <a:p>
            <a:pPr eaLnBrk="1" hangingPunct="1"/>
            <a:r>
              <a:rPr lang="en-US" altLang="en-US" sz="1400">
                <a:solidFill>
                  <a:srgbClr val="7F7F7F"/>
                </a:solidFill>
              </a:rPr>
              <a:t>einen Fahrausweis</a:t>
            </a:r>
          </a:p>
          <a:p>
            <a:pPr eaLnBrk="1" hangingPunct="1"/>
            <a:r>
              <a:rPr lang="en-US" altLang="en-US" sz="1400">
                <a:solidFill>
                  <a:srgbClr val="7F7F7F"/>
                </a:solidFill>
              </a:rPr>
              <a:t>am Automaten zu kaufen. </a:t>
            </a:r>
          </a:p>
          <a:p>
            <a:pPr eaLnBrk="1" hangingPunct="1"/>
            <a:endParaRPr lang="en-GB" altLang="en-US" sz="1400">
              <a:solidFill>
                <a:srgbClr val="7F7F7F"/>
              </a:solidFill>
            </a:endParaRPr>
          </a:p>
        </p:txBody>
      </p:sp>
      <p:pic>
        <p:nvPicPr>
          <p:cNvPr id="10138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 b="34779"/>
          <a:stretch>
            <a:fillRect/>
          </a:stretch>
        </p:blipFill>
        <p:spPr bwMode="auto">
          <a:xfrm>
            <a:off x="1797050" y="1263650"/>
            <a:ext cx="16017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3" name="Content Placeholder 1"/>
          <p:cNvSpPr txBox="1">
            <a:spLocks/>
          </p:cNvSpPr>
          <p:nvPr/>
        </p:nvSpPr>
        <p:spPr bwMode="auto">
          <a:xfrm>
            <a:off x="5795963" y="3662363"/>
            <a:ext cx="2303462" cy="307975"/>
          </a:xfrm>
          <a:prstGeom prst="rect">
            <a:avLst/>
          </a:prstGeom>
          <a:solidFill>
            <a:srgbClr val="F25A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en-US" sz="2400" b="1">
                <a:solidFill>
                  <a:srgbClr val="FFFFFF"/>
                </a:solidFill>
              </a:rPr>
              <a:t>02.555.25.25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0800"/>
            <a:ext cx="8147050" cy="709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2400">
                <a:solidFill>
                  <a:srgbClr val="CC006A"/>
                </a:solidFill>
                <a:ea typeface="+mn-ea"/>
              </a:rPr>
              <a:t>Per Telefon</a:t>
            </a:r>
            <a:r>
              <a:rPr lang="en-GB" sz="2400" dirty="0">
                <a:solidFill>
                  <a:srgbClr val="CC006A"/>
                </a:solidFill>
                <a:ea typeface="+mn-ea"/>
              </a:rPr>
              <a:t/>
            </a:r>
            <a:br>
              <a:rPr lang="en-GB" sz="2400" dirty="0">
                <a:solidFill>
                  <a:srgbClr val="CC006A"/>
                </a:solidFill>
                <a:ea typeface="+mn-ea"/>
              </a:rPr>
            </a:br>
            <a:endParaRPr lang="en-GB" sz="2400" dirty="0">
              <a:solidFill>
                <a:srgbClr val="CC006A"/>
              </a:solidFill>
              <a:ea typeface="+mn-ea"/>
            </a:endParaRPr>
          </a:p>
        </p:txBody>
      </p:sp>
      <p:sp>
        <p:nvSpPr>
          <p:cNvPr id="101385" name="TextBox 2"/>
          <p:cNvSpPr txBox="1">
            <a:spLocks noChangeArrowheads="1"/>
          </p:cNvSpPr>
          <p:nvPr/>
        </p:nvSpPr>
        <p:spPr bwMode="auto">
          <a:xfrm>
            <a:off x="354013" y="555625"/>
            <a:ext cx="4487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CC006A"/>
                </a:solidFill>
              </a:rPr>
              <a:t>Wenn niemand im Bahnhof  </a:t>
            </a:r>
          </a:p>
          <a:p>
            <a:pPr eaLnBrk="1" hangingPunct="1"/>
            <a:r>
              <a:rPr lang="en-US" altLang="en-US" sz="1600">
                <a:solidFill>
                  <a:srgbClr val="CC006A"/>
                </a:solidFill>
              </a:rPr>
              <a:t>mir helfen kann.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3938" y="2306638"/>
            <a:ext cx="2087562" cy="285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00450" y="3189288"/>
            <a:ext cx="2016125" cy="431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1388" name="Picture 2" descr="AdobeStock_90416634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25663"/>
            <a:ext cx="230346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388" y="2066925"/>
            <a:ext cx="532765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>
                <a:solidFill>
                  <a:prstClr val="white"/>
                </a:solidFill>
              </a:rPr>
              <a:t>Gute Reise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419225"/>
            <a:ext cx="3241675" cy="1008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 dirty="0"/>
              <a:t>Auf der Website der NMBS/SNCB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 smtClean="0">
                <a:hlinkClick r:id="rId2"/>
              </a:rPr>
              <a:t>www.sncb.be</a:t>
            </a:r>
            <a:endParaRPr dirty="0">
              <a:hlinkClick r:id="rId3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B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B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BE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63513" y="176213"/>
            <a:ext cx="8147050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Ich suche Informationen über die Strecke, </a:t>
            </a:r>
          </a:p>
          <a:p>
            <a:pPr fontAlgn="auto">
              <a:spcAft>
                <a:spcPts val="0"/>
              </a:spcAft>
              <a:defRPr/>
            </a:pPr>
            <a:r>
              <a:rPr sz="2400">
                <a:solidFill>
                  <a:schemeClr val="accent5"/>
                </a:solidFill>
              </a:rPr>
              <a:t>den Fahrplan und die Bahnsteignummer</a:t>
            </a:r>
            <a:r>
              <a:rPr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8167688" y="268288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4" descr="Visu 1 blan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8100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 r="73878" b="15160"/>
          <a:stretch>
            <a:fillRect/>
          </a:stretch>
        </p:blipFill>
        <p:spPr bwMode="auto">
          <a:xfrm>
            <a:off x="5364163" y="1131888"/>
            <a:ext cx="20320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8163" y="1347788"/>
            <a:ext cx="4038600" cy="33940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 dirty="0"/>
              <a:t>In der </a:t>
            </a:r>
            <a:r>
              <a:rPr sz="1400" dirty="0" err="1"/>
              <a:t>kostenlosen</a:t>
            </a:r>
            <a:r>
              <a:rPr sz="1400" dirty="0"/>
              <a:t> App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sz="1400" dirty="0"/>
              <a:t>der NMBS/SNCB.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B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BE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23850" y="195263"/>
            <a:ext cx="8147050" cy="709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539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2400" dirty="0" err="1">
                <a:solidFill>
                  <a:schemeClr val="accent5"/>
                </a:solidFill>
              </a:rPr>
              <a:t>Ich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suche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Informationen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err="1">
                <a:solidFill>
                  <a:schemeClr val="accent5"/>
                </a:solidFill>
              </a:rPr>
              <a:t>über</a:t>
            </a:r>
            <a:r>
              <a:rPr sz="2400" dirty="0">
                <a:solidFill>
                  <a:schemeClr val="accent5"/>
                </a:solidFill>
              </a:rPr>
              <a:t> die </a:t>
            </a:r>
            <a:r>
              <a:rPr sz="2400" dirty="0" err="1">
                <a:solidFill>
                  <a:schemeClr val="accent5"/>
                </a:solidFill>
              </a:rPr>
              <a:t>Strecke</a:t>
            </a:r>
            <a:r>
              <a:rPr sz="2400" dirty="0">
                <a:solidFill>
                  <a:schemeClr val="accent5"/>
                </a:solidFill>
              </a:rPr>
              <a:t>, den </a:t>
            </a:r>
            <a:r>
              <a:rPr sz="2400" dirty="0" err="1">
                <a:solidFill>
                  <a:schemeClr val="accent5"/>
                </a:solidFill>
              </a:rPr>
              <a:t>Fahrplan</a:t>
            </a:r>
            <a:r>
              <a:rPr sz="2400" dirty="0">
                <a:solidFill>
                  <a:schemeClr val="accent5"/>
                </a:solidFill>
              </a:rPr>
              <a:t> </a:t>
            </a:r>
            <a:r>
              <a:rPr sz="2400" dirty="0" smtClean="0">
                <a:solidFill>
                  <a:schemeClr val="accent5"/>
                </a:solidFill>
              </a:rPr>
              <a:t>und </a:t>
            </a:r>
            <a:r>
              <a:rPr sz="2400" dirty="0">
                <a:solidFill>
                  <a:schemeClr val="accent5"/>
                </a:solidFill>
              </a:rPr>
              <a:t>die </a:t>
            </a:r>
            <a:r>
              <a:rPr sz="2400" dirty="0" err="1">
                <a:solidFill>
                  <a:schemeClr val="accent5"/>
                </a:solidFill>
              </a:rPr>
              <a:t>Bahnsteignummer</a:t>
            </a:r>
            <a:r>
              <a:rPr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8167688" y="268288"/>
            <a:ext cx="619125" cy="593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None/>
              <a:defRPr/>
            </a:pPr>
            <a:endParaRPr lang="en-GB" sz="1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Picture 4" descr="Visu 1 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381000"/>
            <a:ext cx="333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1" t="45627" r="4637" b="15823"/>
          <a:stretch>
            <a:fillRect/>
          </a:stretch>
        </p:blipFill>
        <p:spPr bwMode="auto">
          <a:xfrm>
            <a:off x="5364163" y="1276350"/>
            <a:ext cx="237648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mply Positive">
      <a:dk1>
        <a:srgbClr val="000000"/>
      </a:dk1>
      <a:lt1>
        <a:sysClr val="window" lastClr="FFFFFF"/>
      </a:lt1>
      <a:dk2>
        <a:srgbClr val="00A8A9"/>
      </a:dk2>
      <a:lt2>
        <a:srgbClr val="8670B1"/>
      </a:lt2>
      <a:accent1>
        <a:srgbClr val="00A0DE"/>
      </a:accent1>
      <a:accent2>
        <a:srgbClr val="E40038"/>
      </a:accent2>
      <a:accent3>
        <a:srgbClr val="009E44"/>
      </a:accent3>
      <a:accent4>
        <a:srgbClr val="FFE600"/>
      </a:accent4>
      <a:accent5>
        <a:srgbClr val="004899"/>
      </a:accent5>
      <a:accent6>
        <a:srgbClr val="EA560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1953</Words>
  <Application>Microsoft Office PowerPoint</Application>
  <PresentationFormat>On-screen Show (16:9)</PresentationFormat>
  <Paragraphs>413</Paragraphs>
  <Slides>79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Ich traue mich, mit der Bahn zu fahren  </vt:lpstr>
      <vt:lpstr>Inhaltsverzeichnis</vt:lpstr>
      <vt:lpstr>PowerPoint Presentation</vt:lpstr>
      <vt:lpstr>Die 8 Etappen</vt:lpstr>
      <vt:lpstr>Die 8 Etappen</vt:lpstr>
      <vt:lpstr>PowerPoint Presentation</vt:lpstr>
      <vt:lpstr>Vor der Reise kann ich Hilfe reservieren.</vt:lpstr>
      <vt:lpstr>PowerPoint Presentation</vt:lpstr>
      <vt:lpstr>PowerPoint Presentation</vt:lpstr>
      <vt:lpstr>PowerPoint Presentation</vt:lpstr>
      <vt:lpstr>Hinfahrt </vt:lpstr>
      <vt:lpstr>Rückfahrt </vt:lpstr>
      <vt:lpstr>Nichts vergessen?</vt:lpstr>
      <vt:lpstr>Ich suche den Eingang des Abfahrtbahnhofs    </vt:lpstr>
      <vt:lpstr>Ich suche den Eingang des Bahnhofs.</vt:lpstr>
      <vt:lpstr>Ich finde meinen Weg mit den Piktogrammen.</vt:lpstr>
      <vt:lpstr> Ich kaufe meinen Fahrausweis    </vt:lpstr>
      <vt:lpstr>Mein Fahrausweis auf meinen Personalausweis.   </vt:lpstr>
      <vt:lpstr>Mein Fahrausweis auf meinem Telefon.</vt:lpstr>
      <vt:lpstr>Mein Fahrausweis am Schalter.</vt:lpstr>
      <vt:lpstr>Mein Fahrausweis am Automaten.  </vt:lpstr>
      <vt:lpstr>Ich kann nicht lesen  oder nur wenig.</vt:lpstr>
      <vt:lpstr>Wenn ich keine Bankkarte habe, gehe ich an einen Automaten, der auch Münzen annimmt.</vt:lpstr>
      <vt:lpstr>Ich rufe an, um mir beim Kaufen  meines  Fahrausweises am Automaten helfen zu lassen.</vt:lpstr>
      <vt:lpstr>Ich rufe an, um mir beim Kaufen  meines  Fahrausweises am Automaten helfen zu lassen.</vt:lpstr>
      <vt:lpstr>Was ich am Telefon sagen muss. </vt:lpstr>
      <vt:lpstr>Was ich am Telefon sagen muss. </vt:lpstr>
      <vt:lpstr>Die Person am Telefon  hat meinen Fahrausweis ausgesucht.</vt:lpstr>
      <vt:lpstr>Ich sehe den Preis meines Fahrausweises auf dem Bildschirm.</vt:lpstr>
      <vt:lpstr>Ich bezahle meinen Fahrausweis am Automaten.</vt:lpstr>
      <vt:lpstr>Zahlung hat geklappt!  </vt:lpstr>
      <vt:lpstr>Ich nehme meinen Fahrausweis und meine Quittung  aus dem Automaten.</vt:lpstr>
      <vt:lpstr>Ich kann lesen und schreiben.</vt:lpstr>
      <vt:lpstr>Wenn ich keine Bankkarte habe, gehe ich an einen Automaten, der auch Münzen annimmt.</vt:lpstr>
      <vt:lpstr>Ich wähle Deutsch, in dem ich auf DE drücke.</vt:lpstr>
      <vt:lpstr>Ich drücke auf „Alle Fahrkarten“.</vt:lpstr>
      <vt:lpstr>Wenn ich einen Ermäßigungsausweis „Erhöhte Kostenerstattung“ habe, drücke ich auf  “Erhöhte Kostenerstattung".</vt:lpstr>
      <vt:lpstr>Ich drücke auf meinen bereits gewählten Abfahrtbahnhof.</vt:lpstr>
      <vt:lpstr>Ich schreibe den Namen meines Zielbahnhofs  und drücke auf 'Weiter'.</vt:lpstr>
      <vt:lpstr>Ich wähle  </vt:lpstr>
      <vt:lpstr>Ich drücke auf „Weiter“,  dann drücke ich auf „Bezahlen“. </vt:lpstr>
      <vt:lpstr>Ich sehe den Preis meines Fahrausweises auf dem Bildschirm.</vt:lpstr>
      <vt:lpstr>Ich bezahle meinen Fahrausweis am Automaten.</vt:lpstr>
      <vt:lpstr>Zahlung hat geklappt!  </vt:lpstr>
      <vt:lpstr>Ich nehme meinen Fahrausweis und meine Quittung  aus dem Automaten.</vt:lpstr>
      <vt:lpstr> Ich gehe auf den Bahnsteig. </vt:lpstr>
      <vt:lpstr>Ich sehe mir den Anzeigebildschirm mit den Zügen an.  </vt:lpstr>
      <vt:lpstr>Ich achte auf die  Lautsprecheransage.</vt:lpstr>
      <vt:lpstr>Ich gehe auf den Bahnsteig.</vt:lpstr>
      <vt:lpstr>Mein Zug ist am Bahnsteig.</vt:lpstr>
      <vt:lpstr>Wenn der Zug gehalten hat,  drücke ich auf den Knopf zum Öffnen der Türen  und steige in den Zug ein.</vt:lpstr>
      <vt:lpstr>Eine Änderung der Uhrzeit wird in Orange angezeigt.</vt:lpstr>
      <vt:lpstr>Eine Änderung des Zuges wird in Orange angezeigt.</vt:lpstr>
      <vt:lpstr>Eine Änderung des Bahnsteigs wird auf weißem Hintergrund angezeigt.</vt:lpstr>
      <vt:lpstr> Ich steige in den Zug    </vt:lpstr>
      <vt:lpstr>Ich steige in den Zug</vt:lpstr>
      <vt:lpstr>Ich bin im Zug  und achte auf die Haltestellen.   </vt:lpstr>
      <vt:lpstr>Ich achte auf die Haltestellen und  höre die Ansagen.  </vt:lpstr>
      <vt:lpstr>Wie achte ich auf die Haltestellen auf meiner Strecke, wenn ich nicht richtig lesen kann?</vt:lpstr>
      <vt:lpstr>Die Haltestellen auf meiner  HINFAHRT</vt:lpstr>
      <vt:lpstr>Die Haltestellen auf  meiner RÜCKFAHRT</vt:lpstr>
      <vt:lpstr>Die Haltestellen auf meiner Strecke, wenn ich umsteigen muss</vt:lpstr>
      <vt:lpstr>Ich komme am Zielbahnhof  an und steige aus</vt:lpstr>
      <vt:lpstr>Ich bin am Ziel angekommen.</vt:lpstr>
      <vt:lpstr>Wenn der Zug gehalten hat, drücke ich auf den  Knopf zum Öffnen der Türen und steige aus  dem Zug aus.</vt:lpstr>
      <vt:lpstr> Ich verlasse den Bahnhof.</vt:lpstr>
      <vt:lpstr>Ich gehe aus dem Bahnhof und folge dabei den Pfeilen.</vt:lpstr>
      <vt:lpstr>  Ich bin gut angekommen! </vt:lpstr>
      <vt:lpstr>PowerPoint Presentation</vt:lpstr>
      <vt:lpstr>PowerPoint Presentation</vt:lpstr>
      <vt:lpstr>Hinfahrt </vt:lpstr>
      <vt:lpstr>Rückfahrt </vt:lpstr>
      <vt:lpstr>PowerPoint Presentation</vt:lpstr>
      <vt:lpstr>Im Bahnhof</vt:lpstr>
      <vt:lpstr>Auf dem Bahnsteig</vt:lpstr>
      <vt:lpstr>An Bord des Zuges </vt:lpstr>
      <vt:lpstr>Überall während meiner Reise  zu meiner Sicherheit  </vt:lpstr>
      <vt:lpstr>Per Telefon </vt:lpstr>
      <vt:lpstr>PowerPoint Presentation</vt:lpstr>
    </vt:vector>
  </TitlesOfParts>
  <Company>SNCB-Holding / NMBS-Holding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SNCB</dc:creator>
  <cp:lastModifiedBy>Baudewyns Isabelle</cp:lastModifiedBy>
  <cp:revision>749</cp:revision>
  <cp:lastPrinted>2018-08-20T08:48:36Z</cp:lastPrinted>
  <dcterms:created xsi:type="dcterms:W3CDTF">2016-10-13T09:00:26Z</dcterms:created>
  <dcterms:modified xsi:type="dcterms:W3CDTF">2018-12-03T09:44:22Z</dcterms:modified>
</cp:coreProperties>
</file>