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67" r:id="rId2"/>
    <p:sldId id="499" r:id="rId3"/>
    <p:sldId id="415" r:id="rId4"/>
    <p:sldId id="506" r:id="rId5"/>
    <p:sldId id="507" r:id="rId6"/>
    <p:sldId id="505" r:id="rId7"/>
    <p:sldId id="487" r:id="rId8"/>
    <p:sldId id="495" r:id="rId9"/>
    <p:sldId id="509" r:id="rId10"/>
    <p:sldId id="508" r:id="rId11"/>
    <p:sldId id="470" r:id="rId12"/>
    <p:sldId id="485" r:id="rId13"/>
    <p:sldId id="435" r:id="rId14"/>
    <p:sldId id="392" r:id="rId15"/>
    <p:sldId id="340" r:id="rId16"/>
    <p:sldId id="356" r:id="rId17"/>
    <p:sldId id="393" r:id="rId18"/>
    <p:sldId id="409" r:id="rId19"/>
    <p:sldId id="420" r:id="rId20"/>
    <p:sldId id="344" r:id="rId21"/>
    <p:sldId id="342" r:id="rId22"/>
    <p:sldId id="389" r:id="rId23"/>
    <p:sldId id="527" r:id="rId24"/>
    <p:sldId id="361" r:id="rId25"/>
    <p:sldId id="530" r:id="rId26"/>
    <p:sldId id="441" r:id="rId27"/>
    <p:sldId id="511" r:id="rId28"/>
    <p:sldId id="452" r:id="rId29"/>
    <p:sldId id="383" r:id="rId30"/>
    <p:sldId id="536" r:id="rId31"/>
    <p:sldId id="539" r:id="rId32"/>
    <p:sldId id="387" r:id="rId33"/>
    <p:sldId id="391" r:id="rId34"/>
    <p:sldId id="488" r:id="rId35"/>
    <p:sldId id="388" r:id="rId36"/>
    <p:sldId id="473" r:id="rId37"/>
    <p:sldId id="446" r:id="rId38"/>
    <p:sldId id="360" r:id="rId39"/>
    <p:sldId id="427" r:id="rId40"/>
    <p:sldId id="357" r:id="rId41"/>
    <p:sldId id="358" r:id="rId42"/>
    <p:sldId id="359" r:id="rId43"/>
    <p:sldId id="531" r:id="rId44"/>
    <p:sldId id="532" r:id="rId45"/>
    <p:sldId id="533" r:id="rId46"/>
    <p:sldId id="394" r:id="rId47"/>
    <p:sldId id="352" r:id="rId48"/>
    <p:sldId id="518" r:id="rId49"/>
    <p:sldId id="354" r:id="rId50"/>
    <p:sldId id="475" r:id="rId51"/>
    <p:sldId id="538" r:id="rId52"/>
    <p:sldId id="422" r:id="rId53"/>
    <p:sldId id="516" r:id="rId54"/>
    <p:sldId id="517" r:id="rId55"/>
    <p:sldId id="396" r:id="rId56"/>
    <p:sldId id="373" r:id="rId57"/>
    <p:sldId id="397" r:id="rId58"/>
    <p:sldId id="449" r:id="rId59"/>
    <p:sldId id="477" r:id="rId60"/>
    <p:sldId id="519" r:id="rId61"/>
    <p:sldId id="523" r:id="rId62"/>
    <p:sldId id="521" r:id="rId63"/>
    <p:sldId id="399" r:id="rId64"/>
    <p:sldId id="329" r:id="rId65"/>
    <p:sldId id="534" r:id="rId66"/>
    <p:sldId id="400" r:id="rId67"/>
    <p:sldId id="381" r:id="rId68"/>
    <p:sldId id="261" r:id="rId69"/>
    <p:sldId id="500" r:id="rId70"/>
    <p:sldId id="501" r:id="rId71"/>
    <p:sldId id="522" r:id="rId72"/>
    <p:sldId id="502" r:id="rId73"/>
    <p:sldId id="489" r:id="rId74"/>
    <p:sldId id="524" r:id="rId75"/>
    <p:sldId id="497" r:id="rId76"/>
    <p:sldId id="525" r:id="rId77"/>
    <p:sldId id="494" r:id="rId78"/>
    <p:sldId id="526" r:id="rId79"/>
    <p:sldId id="535" r:id="rId80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5C3158-D92A-4926-B4FC-0A9CCBDB2D26}">
          <p14:sldIdLst>
            <p14:sldId id="267"/>
            <p14:sldId id="499"/>
            <p14:sldId id="415"/>
            <p14:sldId id="506"/>
            <p14:sldId id="507"/>
            <p14:sldId id="505"/>
            <p14:sldId id="487"/>
            <p14:sldId id="495"/>
            <p14:sldId id="509"/>
            <p14:sldId id="508"/>
            <p14:sldId id="470"/>
            <p14:sldId id="485"/>
            <p14:sldId id="435"/>
            <p14:sldId id="392"/>
            <p14:sldId id="340"/>
            <p14:sldId id="356"/>
            <p14:sldId id="393"/>
            <p14:sldId id="409"/>
            <p14:sldId id="420"/>
            <p14:sldId id="344"/>
            <p14:sldId id="342"/>
            <p14:sldId id="389"/>
            <p14:sldId id="527"/>
            <p14:sldId id="361"/>
            <p14:sldId id="530"/>
            <p14:sldId id="441"/>
            <p14:sldId id="511"/>
            <p14:sldId id="452"/>
            <p14:sldId id="383"/>
            <p14:sldId id="536"/>
            <p14:sldId id="539"/>
            <p14:sldId id="387"/>
            <p14:sldId id="391"/>
            <p14:sldId id="488"/>
            <p14:sldId id="388"/>
            <p14:sldId id="473"/>
            <p14:sldId id="446"/>
            <p14:sldId id="360"/>
            <p14:sldId id="427"/>
            <p14:sldId id="357"/>
            <p14:sldId id="358"/>
            <p14:sldId id="359"/>
            <p14:sldId id="531"/>
            <p14:sldId id="532"/>
            <p14:sldId id="533"/>
            <p14:sldId id="394"/>
            <p14:sldId id="352"/>
            <p14:sldId id="518"/>
            <p14:sldId id="354"/>
            <p14:sldId id="475"/>
            <p14:sldId id="538"/>
            <p14:sldId id="422"/>
            <p14:sldId id="516"/>
            <p14:sldId id="517"/>
            <p14:sldId id="396"/>
            <p14:sldId id="373"/>
            <p14:sldId id="397"/>
            <p14:sldId id="449"/>
            <p14:sldId id="477"/>
            <p14:sldId id="519"/>
            <p14:sldId id="523"/>
            <p14:sldId id="521"/>
            <p14:sldId id="399"/>
            <p14:sldId id="329"/>
            <p14:sldId id="534"/>
            <p14:sldId id="400"/>
            <p14:sldId id="381"/>
            <p14:sldId id="261"/>
            <p14:sldId id="500"/>
            <p14:sldId id="501"/>
            <p14:sldId id="522"/>
            <p14:sldId id="502"/>
            <p14:sldId id="489"/>
            <p14:sldId id="524"/>
            <p14:sldId id="497"/>
            <p14:sldId id="525"/>
            <p14:sldId id="494"/>
            <p14:sldId id="526"/>
            <p14:sldId id="5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e LEBOURG" initials="JL" lastIdx="41" clrIdx="0">
    <p:extLst/>
  </p:cmAuthor>
  <p:cmAuthor id="2" name="Lionel Pons" initials="LP" lastIdx="29" clrIdx="1">
    <p:extLst/>
  </p:cmAuthor>
  <p:cmAuthor id="3" name="Thibault Appelmans" initials="TA" lastIdx="1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F305E8"/>
    <a:srgbClr val="00457E"/>
    <a:srgbClr val="004899"/>
    <a:srgbClr val="F25A0E"/>
    <a:srgbClr val="E2AC00"/>
    <a:srgbClr val="87CB3D"/>
    <a:srgbClr val="78B832"/>
    <a:srgbClr val="F14427"/>
    <a:srgbClr val="EFB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374" autoAdjust="0"/>
  </p:normalViewPr>
  <p:slideViewPr>
    <p:cSldViewPr>
      <p:cViewPr>
        <p:scale>
          <a:sx n="87" d="100"/>
          <a:sy n="87" d="100"/>
        </p:scale>
        <p:origin x="-1308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2"/>
    </p:cViewPr>
  </p:sorter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5-29T13:45:54.656" idx="2">
    <p:pos x="4473" y="-133"/>
    <p:text>est-ce qu'il ne faudrait pas mettre une autre DIA en cas de correspodance? comme on l'a fit plus loin...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9" y="1"/>
            <a:ext cx="2889938" cy="49633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1723B4AB-2AA7-4A4A-8F62-426533FF55A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9" y="9428584"/>
            <a:ext cx="2889938" cy="49633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EE1FE783-5DBB-4154-96BF-ABC3E7704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0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1"/>
            <a:ext cx="2889938" cy="49633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3A9F1730-E2CC-44FE-86EB-445B853DFF7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9" tIns="44924" rIns="89849" bIns="449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89849" tIns="44924" rIns="89849" bIns="449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28584"/>
            <a:ext cx="2889938" cy="49633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FFCBF571-D1D3-4EA2-9A04-6EB378C56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7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Use a white background to make printing and note taking easier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5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29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59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59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39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9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46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10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0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67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9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0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2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8" name="Picture 7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 orang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 orange">
    <p:bg>
      <p:bgPr>
        <a:solidFill>
          <a:srgbClr val="E2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1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re et contenu compar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re et contenu comparatif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4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encart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22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ed">
    <p:bg>
      <p:bgPr>
        <a:solidFill>
          <a:srgbClr val="155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2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ink">
    <p:bg>
      <p:bgPr>
        <a:solidFill>
          <a:srgbClr val="D34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2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een">
    <p:bg>
      <p:bgPr>
        <a:solidFill>
          <a:srgbClr val="00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urple">
    <p:bg>
      <p:bgPr>
        <a:solidFill>
          <a:srgbClr val="867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bg>
      <p:bgPr>
        <a:solidFill>
          <a:srgbClr val="EA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0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orange"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8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65227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30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9" r:id="rId3"/>
    <p:sldLayoutId id="2147483663" r:id="rId4"/>
    <p:sldLayoutId id="2147483662" r:id="rId5"/>
    <p:sldLayoutId id="2147483660" r:id="rId6"/>
    <p:sldLayoutId id="2147483670" r:id="rId7"/>
    <p:sldLayoutId id="2147483661" r:id="rId8"/>
    <p:sldLayoutId id="2147483665" r:id="rId9"/>
    <p:sldLayoutId id="2147483666" r:id="rId10"/>
    <p:sldLayoutId id="2147483667" r:id="rId11"/>
    <p:sldLayoutId id="2147483668" r:id="rId12"/>
    <p:sldLayoutId id="2147483650" r:id="rId13"/>
    <p:sldLayoutId id="2147483671" r:id="rId14"/>
    <p:sldLayoutId id="2147483652" r:id="rId15"/>
    <p:sldLayoutId id="2147483653" r:id="rId16"/>
    <p:sldLayoutId id="2147483655" r:id="rId17"/>
    <p:sldLayoutId id="2147483656" r:id="rId18"/>
    <p:sldLayoutId id="2147483657" r:id="rId19"/>
    <p:sldLayoutId id="2147483664" r:id="rId20"/>
    <p:sldLayoutId id="2147483672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sncb.be/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www.belgiantrain.be/fr/travel-info/prepare-for-your-journey/travel-with-your-identity-card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microsoft.com/office/2007/relationships/hdphoto" Target="../media/hdphoto5.wdp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55.png"/><Relationship Id="rId4" Type="http://schemas.microsoft.com/office/2007/relationships/hdphoto" Target="../media/hdphoto6.wdp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microsoft.com/office/2007/relationships/hdphoto" Target="../media/hdphoto9.wdp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0.wdp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microsoft.com/office/2007/relationships/hdphoto" Target="../media/hdphoto9.wdp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jpeg"/><Relationship Id="rId5" Type="http://schemas.microsoft.com/office/2007/relationships/hdphoto" Target="../media/hdphoto13.wdp"/><Relationship Id="rId10" Type="http://schemas.openxmlformats.org/officeDocument/2006/relationships/image" Target="../media/image14.png"/><Relationship Id="rId4" Type="http://schemas.openxmlformats.org/officeDocument/2006/relationships/image" Target="../media/image87.jpeg"/><Relationship Id="rId9" Type="http://schemas.microsoft.com/office/2007/relationships/hdphoto" Target="../media/hdphoto15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9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gianrail.be/fr/service-clientele/voyageurs-a-mobilite-reduite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5.jpeg"/><Relationship Id="rId4" Type="http://schemas.openxmlformats.org/officeDocument/2006/relationships/image" Target="../media/image11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ncb.be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843558"/>
            <a:ext cx="6494921" cy="8445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FFC000"/>
                </a:solidFill>
              </a:rPr>
              <a:t>I dare to take the train</a:t>
            </a:r>
            <a:r>
              <a:rPr sz="3600" b="1" dirty="0">
                <a:solidFill>
                  <a:srgbClr val="FFC000"/>
                </a:solidFill>
              </a:rPr>
              <a:t/>
            </a:r>
            <a:br>
              <a:rPr sz="3600" b="1" dirty="0">
                <a:solidFill>
                  <a:srgbClr val="FFC000"/>
                </a:solidFill>
              </a:rPr>
            </a:br>
            <a:r>
              <a:rPr sz="3600" b="1" dirty="0">
                <a:solidFill>
                  <a:srgbClr val="FFC000"/>
                </a:solidFill>
              </a:rPr>
              <a:t/>
            </a:r>
            <a:br>
              <a:rPr sz="3600" b="1" dirty="0">
                <a:solidFill>
                  <a:srgbClr val="FFC000"/>
                </a:solidFill>
              </a:rPr>
            </a:br>
            <a:endParaRPr lang="en-GB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122" y="3507854"/>
            <a:ext cx="462597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FFC000"/>
                </a:solidFill>
              </a:rPr>
              <a:t>First name</a:t>
            </a:r>
            <a:r>
              <a:rPr lang="en-GB" smtClean="0"/>
              <a:t> </a:t>
            </a:r>
          </a:p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write your first name)</a:t>
            </a:r>
          </a:p>
        </p:txBody>
      </p:sp>
      <p:pic>
        <p:nvPicPr>
          <p:cNvPr id="10" name="Picture 9" descr="Trai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71414"/>
            <a:ext cx="8689280" cy="16944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812361" y="3551763"/>
            <a:ext cx="879814" cy="904292"/>
            <a:chOff x="395536" y="3370378"/>
            <a:chExt cx="1145588" cy="1145588"/>
          </a:xfrm>
        </p:grpSpPr>
        <p:sp>
          <p:nvSpPr>
            <p:cNvPr id="11" name="Oval 2"/>
            <p:cNvSpPr/>
            <p:nvPr/>
          </p:nvSpPr>
          <p:spPr>
            <a:xfrm>
              <a:off x="395536" y="3370378"/>
              <a:ext cx="1145588" cy="1145588"/>
            </a:xfrm>
            <a:prstGeom prst="rect">
              <a:avLst/>
            </a:prstGeom>
            <a:solidFill>
              <a:srgbClr val="0A13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Z:\BMo5023\06 PMR\HANDICAP INTELLECTUEL\2017 HANDICAP MENTAL\PROJET AMEN. RAISONNABLES\KIT PEDAGOGIQUE\Logo Inclusion europe\ET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2" y="3568694"/>
              <a:ext cx="754415" cy="74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480082" y="2759674"/>
            <a:ext cx="541782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smtClean="0"/>
              <a:t>My learning guide for travelling alone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47" y="4818564"/>
            <a:ext cx="850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© European Easy-to-Read Logo: Inclusion Europe. More information at www.easy-to-read.eu”.</a:t>
            </a:r>
          </a:p>
        </p:txBody>
      </p:sp>
    </p:spTree>
    <p:extLst>
      <p:ext uri="{BB962C8B-B14F-4D97-AF65-F5344CB8AC3E}">
        <p14:creationId xmlns:p14="http://schemas.microsoft.com/office/powerpoint/2010/main" val="77380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8131" y="1347614"/>
            <a:ext cx="4038600" cy="3394472"/>
          </a:xfrm>
        </p:spPr>
        <p:txBody>
          <a:bodyPr/>
          <a:lstStyle/>
          <a:p>
            <a:r>
              <a:rPr lang="en-GB" sz="1400" dirty="0"/>
              <a:t>At the station, on the yellow posters.</a:t>
            </a:r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1636" y="195486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accent5"/>
                </a:solidFill>
              </a:rPr>
              <a:t>Find information about the itinerary, timetable</a:t>
            </a:r>
            <a:r>
              <a:rPr lang="en-GB" smtClean="0"/>
              <a:t> </a:t>
            </a:r>
          </a:p>
          <a:p>
            <a:r>
              <a:rPr lang="en-GB" sz="2400" dirty="0">
                <a:solidFill>
                  <a:schemeClr val="accent5"/>
                </a:solidFill>
              </a:rPr>
              <a:t>and platform number. </a:t>
            </a:r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6" name="Picture 2" descr="departures_v6b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5073"/>
            <a:ext cx="2592288" cy="367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84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I’m going to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4798" y="4002618"/>
            <a:ext cx="44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Write down the direction of the train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531" y="1195534"/>
            <a:ext cx="8147248" cy="709587"/>
          </a:xfrm>
        </p:spPr>
        <p:txBody>
          <a:bodyPr/>
          <a:lstStyle/>
          <a:p>
            <a:r>
              <a:rPr lang="en-GB" smtClean="0"/>
              <a:t>Outbound journey</a:t>
            </a:r>
            <a:r>
              <a:t/>
            </a:r>
            <a:br/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Direction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74798" y="2114651"/>
            <a:ext cx="4014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Write down the destination station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2128" y="276226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2128" y="338244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Platform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4798" y="2743973"/>
            <a:ext cx="3501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Write down the departure time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1128" y="3373295"/>
            <a:ext cx="4797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Write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down the expected platform number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211960" y="1275606"/>
            <a:ext cx="648072" cy="3600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6A"/>
              </a:solidFill>
            </a:endParaRP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323528" y="195486"/>
            <a:ext cx="8496944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accent5"/>
                </a:solidFill>
              </a:rPr>
              <a:t>Write down useful information about your journey.</a:t>
            </a:r>
            <a:endParaRPr lang="en-GB" dirty="0">
              <a:solidFill>
                <a:srgbClr val="CC006A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5652120" y="1159606"/>
            <a:ext cx="1307733" cy="5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Visu 1 blan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1026" name="Imag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2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I’m going to</a:t>
            </a:r>
            <a:endParaRPr lang="en-GB" i="1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4798" y="4002618"/>
            <a:ext cx="44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Write down the direction of the train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510" y="1116535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chemeClr val="accent5"/>
                </a:solidFill>
              </a:rPr>
              <a:t>Return</a:t>
            </a:r>
            <a:r>
              <a:t/>
            </a:r>
            <a:br/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Direction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74798" y="2114651"/>
            <a:ext cx="4014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Write down the destination station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2128" y="276226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Time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52128" y="338244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Platform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4798" y="2743973"/>
            <a:ext cx="3501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Write down the departure time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4798" y="3373295"/>
            <a:ext cx="4797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Write down the expected platform number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1948732" y="1108711"/>
            <a:ext cx="1578474" cy="5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urved Left Arrow 34"/>
          <p:cNvSpPr/>
          <p:nvPr/>
        </p:nvSpPr>
        <p:spPr>
          <a:xfrm>
            <a:off x="4027201" y="1108711"/>
            <a:ext cx="680680" cy="634551"/>
          </a:xfrm>
          <a:prstGeom prst="curved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152669" y="154263"/>
            <a:ext cx="8496944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accent5"/>
                </a:solidFill>
              </a:rPr>
              <a:t>Write down useful information about your journey.</a:t>
            </a:r>
          </a:p>
        </p:txBody>
      </p:sp>
      <p:sp>
        <p:nvSpPr>
          <p:cNvPr id="21" name="Oval 20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Visu 1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25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7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6" y="3395432"/>
            <a:ext cx="367180" cy="303250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591395" y="4084433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2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6368" y="209953"/>
            <a:ext cx="8147248" cy="709587"/>
          </a:xfrm>
        </p:spPr>
        <p:txBody>
          <a:bodyPr/>
          <a:lstStyle/>
          <a:p>
            <a:r>
              <a:rPr lang="en-GB" smtClean="0"/>
              <a:t>Forgotten anything?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408" y="1487536"/>
            <a:ext cx="249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discount card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en-GB" dirty="0" smtClean="0"/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have one.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61" y="1245756"/>
            <a:ext cx="1098820" cy="7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2020" y="729643"/>
            <a:ext cx="704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Before leaving, I check I haven’t forgotten anything.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3438" y="2388262"/>
            <a:ext cx="244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train ticket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if I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bought it in advance.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3438" y="3278721"/>
            <a:ext cx="3216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mobile telephone</a:t>
            </a:r>
            <a:r>
              <a:rPr lang="en-GB" dirty="0" smtClean="0"/>
              <a:t>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with the SNCB assistance number 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02.555.25.25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already saved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80170" y="2174297"/>
            <a:ext cx="264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money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or bank card.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3344" y="1569303"/>
            <a:ext cx="219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identity card or passport.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1168" y="2582635"/>
            <a:ext cx="266546" cy="266546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99992" y="1487536"/>
            <a:ext cx="0" cy="303783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10847" y="3090491"/>
            <a:ext cx="175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guide.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46593" y="3321836"/>
            <a:ext cx="626444" cy="1036042"/>
            <a:chOff x="5076056" y="1275606"/>
            <a:chExt cx="2102679" cy="3477507"/>
          </a:xfrm>
        </p:grpSpPr>
        <p:pic>
          <p:nvPicPr>
            <p:cNvPr id="46" name="Picture 45" descr="IMG_064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631501"/>
              <a:ext cx="1426547" cy="2537351"/>
            </a:xfrm>
            <a:prstGeom prst="rect">
              <a:avLst/>
            </a:prstGeom>
            <a:noFill/>
            <a:ln>
              <a:solidFill>
                <a:srgbClr val="005294"/>
              </a:solidFill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275606"/>
              <a:ext cx="2102679" cy="3477507"/>
            </a:xfrm>
            <a:prstGeom prst="rect">
              <a:avLst/>
            </a:prstGeom>
          </p:spPr>
        </p:pic>
      </p:grpSp>
      <p:sp>
        <p:nvSpPr>
          <p:cNvPr id="48" name="Oval 47"/>
          <p:cNvSpPr/>
          <p:nvPr/>
        </p:nvSpPr>
        <p:spPr>
          <a:xfrm>
            <a:off x="3742000" y="2452028"/>
            <a:ext cx="619248" cy="594508"/>
          </a:xfrm>
          <a:prstGeom prst="ellipse">
            <a:avLst/>
          </a:prstGeom>
          <a:solidFill>
            <a:srgbClr val="004899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0" y="2437055"/>
            <a:ext cx="653436" cy="653436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Visu 1 blan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450" y="3000424"/>
            <a:ext cx="1140643" cy="64282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716016" y="1604049"/>
            <a:ext cx="266546" cy="266546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21168" y="3499045"/>
            <a:ext cx="266546" cy="266546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3742000" y="1507061"/>
            <a:ext cx="589852" cy="8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221168" y="1628256"/>
            <a:ext cx="266546" cy="266546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716016" y="3851714"/>
            <a:ext cx="266546" cy="266546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4716016" y="2336235"/>
            <a:ext cx="266546" cy="266546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716016" y="3111107"/>
            <a:ext cx="266546" cy="266546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5310847" y="3834691"/>
            <a:ext cx="175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assistance card.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Image 77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7608574" y="2010757"/>
            <a:ext cx="585254" cy="8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77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41451" r="75139" b="26685"/>
          <a:stretch/>
        </p:blipFill>
        <p:spPr bwMode="auto">
          <a:xfrm>
            <a:off x="8254123" y="2111382"/>
            <a:ext cx="390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2" t="27066" r="14423" b="20229"/>
          <a:stretch>
            <a:fillRect/>
          </a:stretch>
        </p:blipFill>
        <p:spPr bwMode="auto">
          <a:xfrm>
            <a:off x="7623979" y="3834691"/>
            <a:ext cx="1153584" cy="64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86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1561" y="2499741"/>
            <a:ext cx="6120679" cy="20162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GB" sz="3100" b="1" dirty="0" smtClean="0">
                <a:solidFill>
                  <a:srgbClr val="FFFFFF"/>
                </a:solidFill>
              </a:rPr>
              <a:t>I locate </a:t>
            </a:r>
            <a:r>
              <a:rPr lang="en-GB" sz="3100" b="1" dirty="0">
                <a:solidFill>
                  <a:srgbClr val="FFFFFF"/>
                </a:solidFill>
              </a:rPr>
              <a:t>the entrance</a:t>
            </a:r>
            <a:r>
              <a:rPr lang="en-GB" sz="3100" dirty="0" smtClean="0"/>
              <a:t> </a:t>
            </a:r>
            <a:r>
              <a:rPr lang="en-GB" sz="3100" b="1" dirty="0" smtClean="0">
                <a:solidFill>
                  <a:schemeClr val="bg1"/>
                </a:solidFill>
              </a:rPr>
              <a:t>of </a:t>
            </a:r>
            <a:r>
              <a:rPr lang="en-GB" sz="3100" b="1" dirty="0">
                <a:solidFill>
                  <a:schemeClr val="bg1"/>
                </a:solidFill>
              </a:rPr>
              <a:t>the departure station</a:t>
            </a:r>
            <a:r>
              <a:rPr lang="en-GB" sz="3100" dirty="0" smtClean="0"/>
              <a:t> </a:t>
            </a:r>
            <a:r>
              <a:rPr sz="3100" dirty="0"/>
              <a:t/>
            </a:r>
            <a:br>
              <a:rPr sz="3100"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GB" sz="2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7694"/>
            <a:ext cx="1745758" cy="17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28184" y="20518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Write down the name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your departure station.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locate the entrance to the station.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131590"/>
            <a:ext cx="453650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2867" y="1694124"/>
            <a:ext cx="4306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Add a photo of the departure station here 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by looking online 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 the SNCB library 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 by adding a photo you’ve taken yourself.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20028" y="2166133"/>
            <a:ext cx="356175" cy="356175"/>
            <a:chOff x="3493625" y="3292702"/>
            <a:chExt cx="646327" cy="646327"/>
          </a:xfrm>
        </p:grpSpPr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91" y="19548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23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599" y="169503"/>
            <a:ext cx="8147248" cy="709587"/>
          </a:xfrm>
        </p:spPr>
        <p:txBody>
          <a:bodyPr/>
          <a:lstStyle/>
          <a:p>
            <a:r>
              <a:rPr lang="en-GB" dirty="0" smtClean="0"/>
              <a:t>I find my way looking to the pictograms.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971600" y="2197462"/>
            <a:ext cx="2436410" cy="125985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Path to follow</a:t>
            </a:r>
          </a:p>
        </p:txBody>
      </p:sp>
      <p:pic>
        <p:nvPicPr>
          <p:cNvPr id="7" name="Picture 6" descr="Picto flè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11" y="1525993"/>
            <a:ext cx="649790" cy="648000"/>
          </a:xfrm>
          <a:prstGeom prst="rect">
            <a:avLst/>
          </a:prstGeom>
        </p:spPr>
      </p:pic>
      <p:pic>
        <p:nvPicPr>
          <p:cNvPr id="8" name="Picture 7" descr="Picto bille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25421"/>
            <a:ext cx="648000" cy="6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8054" y="2196254"/>
            <a:ext cx="137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Ticket counters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2197462"/>
            <a:ext cx="216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Ticket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machines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12064" y="1511492"/>
            <a:ext cx="648000" cy="648000"/>
            <a:chOff x="4499992" y="1275606"/>
            <a:chExt cx="614768" cy="614768"/>
          </a:xfrm>
        </p:grpSpPr>
        <p:sp>
          <p:nvSpPr>
            <p:cNvPr id="5" name="Rectangle 4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45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940" y="1355345"/>
              <a:ext cx="252872" cy="465849"/>
            </a:xfrm>
            <a:prstGeom prst="rect">
              <a:avLst/>
            </a:prstGeom>
            <a:noFill/>
            <a:ln w="3175">
              <a:solidFill>
                <a:srgbClr val="00457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57417" y="886811"/>
            <a:ext cx="8274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learn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to recognise pictograms to find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way around. </a:t>
            </a:r>
          </a:p>
        </p:txBody>
      </p:sp>
      <p:pic>
        <p:nvPicPr>
          <p:cNvPr id="1029" name="Picture 5" descr="IMG_68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40" y="2572040"/>
            <a:ext cx="269491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23" y="2572040"/>
            <a:ext cx="269000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91" y="19548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7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71329" y="2427734"/>
            <a:ext cx="7092950" cy="14938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 </a:t>
            </a:r>
            <a:r>
              <a:rPr lang="en-GB" sz="3100" b="1" dirty="0" smtClean="0">
                <a:solidFill>
                  <a:srgbClr val="FFFFFF"/>
                </a:solidFill>
              </a:rPr>
              <a:t>I buy my </a:t>
            </a:r>
            <a:r>
              <a:rPr lang="en-GB" sz="3100" b="1" dirty="0">
                <a:solidFill>
                  <a:schemeClr val="bg1"/>
                </a:solidFill>
              </a:rPr>
              <a:t>train ticket </a:t>
            </a:r>
            <a:r>
              <a:rPr sz="3100" dirty="0"/>
              <a:t/>
            </a:r>
            <a:br>
              <a:rPr sz="3100" dirty="0"/>
            </a:br>
            <a:r>
              <a:rPr lang="en-US" dirty="0" smtClean="0"/>
              <a:t>			</a:t>
            </a:r>
            <a:r>
              <a:rPr dirty="0"/>
              <a:t/>
            </a:r>
            <a:br>
              <a:rPr dirty="0"/>
            </a:b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41267"/>
            <a:ext cx="1720062" cy="17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23478"/>
            <a:ext cx="8147248" cy="709587"/>
          </a:xfrm>
        </p:spPr>
        <p:txBody>
          <a:bodyPr/>
          <a:lstStyle/>
          <a:p>
            <a:r>
              <a:rPr lang="en-GB" dirty="0" smtClean="0"/>
              <a:t>My train ticket on my identity card.</a:t>
            </a:r>
            <a:r>
              <a:rPr dirty="0"/>
              <a:t/>
            </a:r>
            <a:br>
              <a:rPr dirty="0"/>
            </a:br>
            <a:r>
              <a:rPr lang="en-GB" dirty="0" smtClean="0"/>
              <a:t> </a:t>
            </a:r>
            <a:r>
              <a:rPr dirty="0"/>
              <a:t/>
            </a:r>
            <a:br>
              <a:rPr dirty="0"/>
            </a:br>
            <a:endParaRPr lang="en-GB" dirty="0">
              <a:solidFill>
                <a:srgbClr val="E2A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09053" y="967576"/>
            <a:ext cx="5194920" cy="3394472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Watch the video </a:t>
            </a:r>
          </a:p>
          <a:p>
            <a:pPr defTabSz="271463"/>
            <a:r>
              <a:rPr lang="en-US" sz="1400" dirty="0"/>
              <a:t>	</a:t>
            </a:r>
            <a:r>
              <a:rPr lang="en-GB" sz="1400" dirty="0"/>
              <a:t>to see how to load your ticket </a:t>
            </a:r>
          </a:p>
          <a:p>
            <a:pPr defTabSz="271463"/>
            <a:r>
              <a:rPr lang="en-US" sz="1400" dirty="0"/>
              <a:t>	</a:t>
            </a:r>
            <a:r>
              <a:rPr lang="en-GB" sz="1400" dirty="0"/>
              <a:t>onto your identity card.</a:t>
            </a:r>
          </a:p>
          <a:p>
            <a:endParaRPr lang="en-GB" sz="1400" dirty="0">
              <a:solidFill>
                <a:schemeClr val="accent2"/>
              </a:solidFill>
            </a:endParaRPr>
          </a:p>
          <a:p>
            <a:pPr marL="271463"/>
            <a:r>
              <a:rPr lang="en-GB" sz="1400" dirty="0">
                <a:solidFill>
                  <a:srgbClr val="C00000"/>
                </a:solidFill>
                <a:hlinkClick r:id="rId2"/>
              </a:rPr>
              <a:t>https://www.belgiantrain.be/fr/travel-info/prepare-for-your-journey/travel-with-your-identity-card</a:t>
            </a:r>
            <a:endParaRPr lang="en-GB" sz="1400" dirty="0" smtClean="0">
              <a:solidFill>
                <a:srgbClr val="C00000"/>
              </a:solidFill>
            </a:endParaRPr>
          </a:p>
          <a:p>
            <a:pPr marL="271463"/>
            <a:endParaRPr lang="en-GB" sz="1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Go to the </a:t>
            </a:r>
            <a:r>
              <a:rPr lang="en-GB" sz="1400" dirty="0">
                <a:hlinkClick r:id="rId3"/>
              </a:rPr>
              <a:t>www.sncb.be</a:t>
            </a:r>
            <a:r>
              <a:rPr lang="en-GB" dirty="0" smtClean="0"/>
              <a:t> </a:t>
            </a:r>
            <a:r>
              <a:rPr lang="en-GB" sz="1400" dirty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Buy your train ticket </a:t>
            </a:r>
          </a:p>
          <a:p>
            <a:r>
              <a:rPr lang="en-GB" sz="1400" dirty="0" smtClean="0"/>
              <a:t>     with your support person.</a:t>
            </a:r>
          </a:p>
          <a:p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28" y="3435846"/>
            <a:ext cx="1618310" cy="11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1560" y="1245823"/>
            <a:ext cx="2113018" cy="1907728"/>
            <a:chOff x="3851920" y="339502"/>
            <a:chExt cx="4824749" cy="4356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5" y="527298"/>
              <a:ext cx="4576763" cy="2476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" b="81188"/>
            <a:stretch/>
          </p:blipFill>
          <p:spPr>
            <a:xfrm>
              <a:off x="4027685" y="699542"/>
              <a:ext cx="4504755" cy="288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03"/>
            <a:stretch/>
          </p:blipFill>
          <p:spPr>
            <a:xfrm>
              <a:off x="3851920" y="339502"/>
              <a:ext cx="4824749" cy="4356000"/>
            </a:xfrm>
            <a:prstGeom prst="rect">
              <a:avLst/>
            </a:prstGeom>
          </p:spPr>
        </p:pic>
      </p:grpSp>
      <p:sp>
        <p:nvSpPr>
          <p:cNvPr id="18" name="Right Arrow 17"/>
          <p:cNvSpPr/>
          <p:nvPr/>
        </p:nvSpPr>
        <p:spPr>
          <a:xfrm rot="5400000">
            <a:off x="2219519" y="2899464"/>
            <a:ext cx="516498" cy="360040"/>
          </a:xfrm>
          <a:prstGeom prst="rightArrow">
            <a:avLst/>
          </a:prstGeom>
          <a:solidFill>
            <a:srgbClr val="004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" y="2891677"/>
            <a:ext cx="653436" cy="6534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71315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My </a:t>
            </a:r>
            <a:r>
              <a:rPr lang="en-GB" sz="2400" dirty="0">
                <a:solidFill>
                  <a:schemeClr val="accent5"/>
                </a:solidFill>
              </a:rPr>
              <a:t>train ticket on </a:t>
            </a:r>
            <a:r>
              <a:rPr lang="en-GB" sz="2400" dirty="0" smtClean="0">
                <a:solidFill>
                  <a:schemeClr val="accent5"/>
                </a:solidFill>
              </a:rPr>
              <a:t>my </a:t>
            </a:r>
            <a:r>
              <a:rPr lang="en-GB" sz="2400" dirty="0">
                <a:solidFill>
                  <a:schemeClr val="accent5"/>
                </a:solidFill>
              </a:rPr>
              <a:t>mobile phone.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07904" y="1200151"/>
            <a:ext cx="4978896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go </a:t>
            </a:r>
            <a:r>
              <a:rPr lang="en-GB" sz="1400" dirty="0"/>
              <a:t>to the SNCB 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buy my </a:t>
            </a:r>
            <a:r>
              <a:rPr lang="en-GB" sz="1400" dirty="0"/>
              <a:t>train ticket </a:t>
            </a:r>
          </a:p>
          <a:p>
            <a:r>
              <a:rPr lang="en-GB" sz="1400" dirty="0" smtClean="0"/>
              <a:t>      with your support person.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save my </a:t>
            </a:r>
            <a:r>
              <a:rPr lang="en-GB" sz="1400" dirty="0"/>
              <a:t>train ticket to </a:t>
            </a:r>
            <a:r>
              <a:rPr lang="en-GB" sz="1400" dirty="0" smtClean="0"/>
              <a:t>my </a:t>
            </a:r>
            <a:r>
              <a:rPr lang="en-GB" sz="1400" dirty="0"/>
              <a:t>mobile telephone.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48000" cy="64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57487"/>
            <a:ext cx="653436" cy="6534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3598"/>
            <a:ext cx="2637481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6275940" y="2083899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140532" y="1293664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971602"/>
            <a:ext cx="84162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b="1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55778" y="97160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74960" y="957552"/>
            <a:ext cx="79531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dirty="0">
              <a:solidFill>
                <a:schemeClr val="accent5"/>
              </a:solidFill>
            </a:endParaRPr>
          </a:p>
          <a:p>
            <a:r>
              <a:rPr lang="en-GB" b="1" dirty="0">
                <a:solidFill>
                  <a:schemeClr val="accent5"/>
                </a:solidFill>
                <a:latin typeface="+mj-lt"/>
              </a:rPr>
              <a:t>The 8 steps of the journey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………………………………………….page 3</a:t>
            </a:r>
          </a:p>
          <a:p>
            <a:endParaRPr lang="en-GB" dirty="0">
              <a:solidFill>
                <a:schemeClr val="accent5"/>
              </a:solidFill>
              <a:latin typeface="+mj-lt"/>
            </a:endParaRPr>
          </a:p>
          <a:p>
            <a:endParaRPr lang="en-GB" dirty="0">
              <a:solidFill>
                <a:srgbClr val="CC006A"/>
              </a:solidFill>
              <a:latin typeface="+mj-lt"/>
            </a:endParaRPr>
          </a:p>
          <a:p>
            <a:r>
              <a:rPr lang="en-GB" b="1" dirty="0">
                <a:solidFill>
                  <a:schemeClr val="accent3"/>
                </a:solidFill>
                <a:latin typeface="+mj-lt"/>
              </a:rPr>
              <a:t>The assistance card 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……………………………………………….page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69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b="1" dirty="0">
                <a:solidFill>
                  <a:srgbClr val="CC006A"/>
                </a:solidFill>
                <a:latin typeface="+mj-lt"/>
              </a:rPr>
              <a:t>In case of any unexpected issues, problems or safety concerns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……….….………………………………………………….page 73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dirty="0">
                <a:solidFill>
                  <a:srgbClr val="CC006A"/>
                </a:solidFill>
                <a:latin typeface="+mj-lt"/>
              </a:rPr>
              <a:t>SNCB staff are here to help 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Table of contents</a:t>
            </a:r>
            <a:endParaRPr lang="en-GB" sz="2400" dirty="0">
              <a:solidFill>
                <a:schemeClr val="accent5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437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1547664" y="915566"/>
            <a:ext cx="6264696" cy="5040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900" dirty="0"/>
          </a:p>
          <a:p>
            <a:pPr marL="0" indent="0" algn="ctr">
              <a:buNone/>
            </a:pPr>
            <a:endParaRPr lang="en-GB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6232314" y="2787774"/>
            <a:ext cx="1171074" cy="1591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51520" y="242887"/>
            <a:ext cx="8147248" cy="709587"/>
          </a:xfrm>
        </p:spPr>
        <p:txBody>
          <a:bodyPr/>
          <a:lstStyle/>
          <a:p>
            <a:r>
              <a:rPr lang="en-GB" dirty="0" smtClean="0"/>
              <a:t>My train ticket at the counter.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421" y="1167594"/>
            <a:ext cx="4038600" cy="33483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tell  </a:t>
            </a:r>
            <a:r>
              <a:rPr lang="en-GB" sz="1400" dirty="0"/>
              <a:t>where </a:t>
            </a:r>
            <a:r>
              <a:rPr lang="en-GB" sz="1400" dirty="0" smtClean="0"/>
              <a:t>I </a:t>
            </a:r>
            <a:r>
              <a:rPr lang="en-GB" sz="1400" dirty="0"/>
              <a:t>want to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show my </a:t>
            </a:r>
            <a:r>
              <a:rPr lang="en-GB" sz="1400" dirty="0"/>
              <a:t>railcard</a:t>
            </a:r>
            <a:r>
              <a:rPr lang="en-GB" dirty="0" smtClean="0"/>
              <a:t>, </a:t>
            </a:r>
            <a:r>
              <a:rPr dirty="0"/>
              <a:t/>
            </a:r>
            <a:br>
              <a:rPr dirty="0"/>
            </a:br>
            <a:r>
              <a:rPr lang="en-GB" sz="1400" dirty="0"/>
              <a:t>if</a:t>
            </a:r>
            <a:r>
              <a:rPr lang="en-GB" dirty="0" smtClean="0"/>
              <a:t> </a:t>
            </a:r>
            <a:r>
              <a:rPr lang="en-GB" sz="1400" dirty="0"/>
              <a:t>I</a:t>
            </a:r>
            <a:r>
              <a:rPr lang="en-GB" sz="1400" dirty="0" smtClean="0"/>
              <a:t> </a:t>
            </a:r>
            <a:r>
              <a:rPr lang="en-GB" sz="1400" dirty="0"/>
              <a:t>have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257487"/>
            <a:ext cx="653436" cy="653436"/>
          </a:xfrm>
          <a:prstGeom prst="rect">
            <a:avLst/>
          </a:prstGeom>
        </p:spPr>
      </p:pic>
      <p:pic>
        <p:nvPicPr>
          <p:cNvPr id="3075" name="Picture 3" descr="C:\Users\AVL7401\Pictures\Sélection\Pictur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6" y="1059582"/>
            <a:ext cx="432168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7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831" y="273097"/>
            <a:ext cx="8424936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My </a:t>
            </a:r>
            <a:r>
              <a:rPr lang="en-GB" sz="2400" dirty="0">
                <a:solidFill>
                  <a:schemeClr val="accent5"/>
                </a:solidFill>
              </a:rPr>
              <a:t>train ticket at the </a:t>
            </a:r>
            <a:r>
              <a:rPr lang="en-GB" sz="2400" dirty="0" smtClean="0">
                <a:solidFill>
                  <a:schemeClr val="accent5"/>
                </a:solidFill>
              </a:rPr>
              <a:t>ticket machine</a:t>
            </a:r>
            <a:r>
              <a:rPr lang="en-GB" sz="2400" dirty="0">
                <a:solidFill>
                  <a:schemeClr val="accent5"/>
                </a:solidFill>
              </a:rPr>
              <a:t>. </a:t>
            </a:r>
            <a:r>
              <a:rPr dirty="0"/>
              <a:t/>
            </a:r>
            <a:br>
              <a:rPr dirty="0"/>
            </a:br>
            <a:endParaRPr lang="en-GB" sz="2400" strike="sngStrike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568287" y="1729412"/>
            <a:ext cx="1402567" cy="1402567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286454"/>
            <a:ext cx="653436" cy="65343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8373" y="872084"/>
            <a:ext cx="755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can buy train tickets from the ticket machine, also known as a Ticket Vending Machine (TVM), i.e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a vending machine that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produces tickets. </a:t>
            </a:r>
          </a:p>
        </p:txBody>
      </p:sp>
      <p:pic>
        <p:nvPicPr>
          <p:cNvPr id="2052" name="Picture 4" descr="IMG_68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6460"/>
            <a:ext cx="3959960" cy="26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71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851670"/>
            <a:ext cx="8147248" cy="1440160"/>
          </a:xfrm>
        </p:spPr>
        <p:txBody>
          <a:bodyPr/>
          <a:lstStyle/>
          <a:p>
            <a:r>
              <a:rPr lang="en-GB" dirty="0" smtClean="0"/>
              <a:t>What if I have trouble</a:t>
            </a:r>
            <a:r>
              <a:rPr dirty="0"/>
              <a:t/>
            </a:r>
            <a:br>
              <a:rPr dirty="0"/>
            </a:br>
            <a:r>
              <a:rPr lang="en-GB" dirty="0" smtClean="0"/>
              <a:t>reading?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57487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005" y="242887"/>
            <a:ext cx="8147248" cy="709587"/>
          </a:xfrm>
          <a:ln>
            <a:noFill/>
          </a:ln>
        </p:spPr>
        <p:txBody>
          <a:bodyPr/>
          <a:lstStyle/>
          <a:p>
            <a:r>
              <a:rPr lang="en-GB" sz="2400" dirty="0">
                <a:solidFill>
                  <a:schemeClr val="accent5"/>
                </a:solidFill>
              </a:rPr>
              <a:t>If </a:t>
            </a:r>
            <a:r>
              <a:rPr lang="en-GB" sz="2400" dirty="0" smtClean="0">
                <a:solidFill>
                  <a:schemeClr val="accent5"/>
                </a:solidFill>
              </a:rPr>
              <a:t>I </a:t>
            </a:r>
            <a:r>
              <a:rPr lang="en-GB" sz="2400" dirty="0">
                <a:solidFill>
                  <a:schemeClr val="accent5"/>
                </a:solidFill>
              </a:rPr>
              <a:t>don’t have a bank card,</a:t>
            </a:r>
            <a:r>
              <a:rPr dirty="0"/>
              <a:t/>
            </a:r>
            <a:br>
              <a:rPr dirty="0"/>
            </a:br>
            <a:r>
              <a:rPr lang="en-GB" sz="2400" dirty="0" smtClean="0">
                <a:solidFill>
                  <a:schemeClr val="accent5"/>
                </a:solidFill>
              </a:rPr>
              <a:t>I go </a:t>
            </a:r>
            <a:r>
              <a:rPr lang="en-GB" sz="2400" dirty="0">
                <a:solidFill>
                  <a:schemeClr val="accent5"/>
                </a:solidFill>
              </a:rPr>
              <a:t>to a ticket </a:t>
            </a:r>
            <a:r>
              <a:rPr lang="en-GB" sz="2400" dirty="0" smtClean="0">
                <a:solidFill>
                  <a:schemeClr val="accent5"/>
                </a:solidFill>
              </a:rPr>
              <a:t>machine </a:t>
            </a:r>
            <a:r>
              <a:rPr lang="en-GB" sz="2400" dirty="0">
                <a:solidFill>
                  <a:schemeClr val="accent5"/>
                </a:solidFill>
              </a:rPr>
              <a:t>that takes cash.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292080" y="1637525"/>
            <a:ext cx="1402567" cy="1402567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73440"/>
            <a:ext cx="653436" cy="653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58834" y="1237364"/>
            <a:ext cx="829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can buy train tickets from the ticket machine,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also known as a Ticket Vending Machine (TVM), i.e. a vending machine that produces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tickets.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ZoneTexte 13"/>
          <p:cNvSpPr txBox="1"/>
          <p:nvPr/>
        </p:nvSpPr>
        <p:spPr>
          <a:xfrm>
            <a:off x="5898151" y="3860223"/>
            <a:ext cx="323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This is where I put the coins in.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4" descr="C:\Users\AVL7401\Pictures\Sélection\EH_180528_SNCBNMBS_Specials_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1808"/>
            <a:ext cx="4572000" cy="287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558172" y="3848235"/>
            <a:ext cx="417790" cy="36004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 flipV="1">
            <a:off x="2975962" y="4014112"/>
            <a:ext cx="2802005" cy="14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912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3893542" y="2642958"/>
            <a:ext cx="2046610" cy="614764"/>
          </a:xfrm>
          <a:prstGeom prst="rect">
            <a:avLst/>
          </a:prstGeom>
          <a:solidFill>
            <a:srgbClr val="F144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02.555.25.25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9014226" cy="78744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call SNCB staff  if </a:t>
            </a:r>
            <a:r>
              <a:rPr lang="en-GB" sz="2400" dirty="0">
                <a:solidFill>
                  <a:schemeClr val="accent5"/>
                </a:solidFill>
              </a:rPr>
              <a:t>I</a:t>
            </a:r>
            <a:r>
              <a:rPr lang="en-GB" sz="2400" b="1" dirty="0" smtClean="0">
                <a:solidFill>
                  <a:schemeClr val="accent5"/>
                </a:solidFill>
              </a:rPr>
              <a:t> need help </a:t>
            </a:r>
            <a:br>
              <a:rPr lang="en-GB" sz="2400" b="1" dirty="0" smtClean="0">
                <a:solidFill>
                  <a:schemeClr val="accent5"/>
                </a:solidFill>
              </a:rPr>
            </a:br>
            <a:r>
              <a:rPr lang="en-GB" sz="2400" b="1" dirty="0" smtClean="0">
                <a:solidFill>
                  <a:schemeClr val="accent5"/>
                </a:solidFill>
              </a:rPr>
              <a:t>buying </a:t>
            </a:r>
            <a:r>
              <a:rPr lang="en-GB" sz="2400" dirty="0" smtClean="0">
                <a:solidFill>
                  <a:schemeClr val="accent5"/>
                </a:solidFill>
              </a:rPr>
              <a:t>my</a:t>
            </a:r>
            <a:r>
              <a:rPr lang="en-GB" sz="2400" b="1" dirty="0" smtClean="0">
                <a:solidFill>
                  <a:schemeClr val="accent5"/>
                </a:solidFill>
              </a:rPr>
              <a:t> train ticket from the ticket machine.</a:t>
            </a: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pic>
        <p:nvPicPr>
          <p:cNvPr id="2050" name="Picture 2" descr="DSC_47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7" y="2979725"/>
            <a:ext cx="2304000" cy="15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SC_47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86" y="1322362"/>
            <a:ext cx="2320081" cy="146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771800" y="2035798"/>
            <a:ext cx="1049734" cy="607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39752" y="3257722"/>
            <a:ext cx="1481782" cy="6455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743"/>
            <a:ext cx="2818179" cy="18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24" y="226388"/>
            <a:ext cx="653436" cy="653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07586" y="1572218"/>
            <a:ext cx="343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The SNCB staff can help me over the phone to buy my train ticket.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3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9014226" cy="70958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call SNCB staff if </a:t>
            </a:r>
            <a:r>
              <a:rPr lang="en-GB" sz="2400" dirty="0" smtClean="0">
                <a:solidFill>
                  <a:schemeClr val="accent5"/>
                </a:solidFill>
              </a:rPr>
              <a:t>I </a:t>
            </a:r>
            <a:r>
              <a:rPr lang="en-GB" sz="2400" b="1" dirty="0" smtClean="0">
                <a:solidFill>
                  <a:schemeClr val="accent5"/>
                </a:solidFill>
              </a:rPr>
              <a:t>need help</a:t>
            </a:r>
            <a:r>
              <a:rPr dirty="0"/>
              <a:t/>
            </a:r>
            <a:br>
              <a:rPr dirty="0"/>
            </a:br>
            <a:r>
              <a:rPr lang="en-GB" sz="2400" b="1" dirty="0" smtClean="0">
                <a:solidFill>
                  <a:schemeClr val="accent5"/>
                </a:solidFill>
              </a:rPr>
              <a:t>buying my train ticket from the ticket machine.</a:t>
            </a: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284440"/>
            <a:ext cx="653436" cy="653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6806" y="1813306"/>
            <a:ext cx="3629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If I use earphones, I put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So I will be able to hear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It’s easier to put the money into the machine when 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have to pay.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AdobeStock_90416634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5" y="1511854"/>
            <a:ext cx="3600400" cy="240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55341" y="2613525"/>
            <a:ext cx="15363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8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481" y="187683"/>
            <a:ext cx="8147248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</a:t>
            </a:r>
            <a:r>
              <a:rPr lang="en-GB" sz="2400" b="1" dirty="0" smtClean="0">
                <a:solidFill>
                  <a:schemeClr val="accent5"/>
                </a:solidFill>
              </a:rPr>
              <a:t> say </a:t>
            </a:r>
            <a:r>
              <a:rPr lang="en-GB" sz="2400" b="1" dirty="0">
                <a:solidFill>
                  <a:schemeClr val="accent5"/>
                </a:solidFill>
              </a:rPr>
              <a:t>on the telephone. </a:t>
            </a:r>
            <a:endParaRPr lang="en-GB" sz="2400" strike="sngStrike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75654" y="1145391"/>
            <a:ext cx="7422977" cy="3394472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tell </a:t>
            </a:r>
            <a:r>
              <a:rPr lang="en-GB" sz="1400" dirty="0"/>
              <a:t>which station </a:t>
            </a:r>
            <a:r>
              <a:rPr lang="en-GB" sz="1400" dirty="0" smtClean="0"/>
              <a:t>I am </a:t>
            </a:r>
            <a:r>
              <a:rPr lang="en-GB" sz="1400" dirty="0"/>
              <a:t>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30838" y="1233760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395536" y="3078204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DSC_49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" t="10469" r="12522" b="3241"/>
          <a:stretch/>
        </p:blipFill>
        <p:spPr bwMode="auto">
          <a:xfrm rot="21440870">
            <a:off x="5164927" y="1829635"/>
            <a:ext cx="2507618" cy="24971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660232" y="3795885"/>
            <a:ext cx="372742" cy="288032"/>
          </a:xfrm>
          <a:prstGeom prst="ellipse">
            <a:avLst/>
          </a:prstGeom>
          <a:noFill/>
          <a:ln w="28575"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83346" y="3079152"/>
            <a:ext cx="1303061" cy="7300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63914" y="2475716"/>
            <a:ext cx="720080" cy="720080"/>
          </a:xfrm>
          <a:prstGeom prst="ellipse">
            <a:avLst/>
          </a:prstGeom>
          <a:solidFill>
            <a:srgbClr val="F144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06</a:t>
            </a:r>
          </a:p>
        </p:txBody>
      </p:sp>
      <p:pic>
        <p:nvPicPr>
          <p:cNvPr id="20" name="Picture 19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439">
            <a:off x="6803842" y="3964870"/>
            <a:ext cx="786292" cy="7311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12648"/>
            <a:ext cx="646327" cy="64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5" y="3027684"/>
            <a:ext cx="3588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tell the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number of the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machine I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want to use.</a:t>
            </a:r>
          </a:p>
          <a:p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287" y="3219038"/>
            <a:ext cx="238497" cy="4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5811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40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01336"/>
            <a:ext cx="8147248" cy="70958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say </a:t>
            </a:r>
            <a:r>
              <a:rPr lang="en-GB" sz="2400" b="1" dirty="0">
                <a:solidFill>
                  <a:schemeClr val="accent5"/>
                </a:solidFill>
              </a:rPr>
              <a:t>on the telephone. </a:t>
            </a:r>
            <a:endParaRPr lang="en-GB" sz="2400" strike="sngStrike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19672" y="1233760"/>
            <a:ext cx="7278960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tell where I </a:t>
            </a:r>
            <a:r>
              <a:rPr lang="en-GB" sz="1400" dirty="0"/>
              <a:t>want to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tell if I have </a:t>
            </a:r>
            <a:r>
              <a:rPr lang="en-GB" sz="1400" dirty="0"/>
              <a:t>a </a:t>
            </a:r>
            <a:r>
              <a:rPr lang="en-GB" sz="1400" dirty="0" smtClean="0"/>
              <a:t>railcard or discount card.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30838" y="1233760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28638" y="2787774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623762" y="2909090"/>
            <a:ext cx="351269" cy="47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8638" y="1491590"/>
            <a:ext cx="720000" cy="720000"/>
            <a:chOff x="3507164" y="3318611"/>
            <a:chExt cx="619248" cy="594508"/>
          </a:xfrm>
        </p:grpSpPr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8" y="1701812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048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107" y="69287"/>
            <a:ext cx="8147248" cy="709587"/>
          </a:xfrm>
        </p:spPr>
        <p:txBody>
          <a:bodyPr/>
          <a:lstStyle/>
          <a:p>
            <a:r>
              <a:rPr lang="en-GB" sz="2400" b="1" dirty="0">
                <a:solidFill>
                  <a:schemeClr val="accent5"/>
                </a:solidFill>
              </a:rPr>
              <a:t>The person on the telephone</a:t>
            </a:r>
            <a:r>
              <a:rPr dirty="0"/>
              <a:t/>
            </a:r>
            <a:br>
              <a:rPr dirty="0"/>
            </a:br>
            <a:r>
              <a:rPr lang="en-GB" sz="2400" b="1" dirty="0">
                <a:solidFill>
                  <a:schemeClr val="accent5"/>
                </a:solidFill>
              </a:rPr>
              <a:t>has selected </a:t>
            </a:r>
            <a:r>
              <a:rPr lang="en-GB" sz="2400" b="1" dirty="0" smtClean="0">
                <a:solidFill>
                  <a:schemeClr val="accent5"/>
                </a:solidFill>
              </a:rPr>
              <a:t>my </a:t>
            </a:r>
            <a:r>
              <a:rPr lang="en-GB" sz="2400" b="1" dirty="0">
                <a:solidFill>
                  <a:schemeClr val="accent5"/>
                </a:solidFill>
              </a:rPr>
              <a:t>train ticket.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8" y="1628971"/>
            <a:ext cx="245745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699792" y="2453080"/>
            <a:ext cx="1497258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3075" name="Picture 3" descr="image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02" y="1151718"/>
            <a:ext cx="4554791" cy="33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87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360" y="182952"/>
            <a:ext cx="8147248" cy="70958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can </a:t>
            </a:r>
            <a:r>
              <a:rPr lang="en-GB" sz="2400" b="1" dirty="0">
                <a:solidFill>
                  <a:schemeClr val="accent5"/>
                </a:solidFill>
              </a:rPr>
              <a:t>see the price of </a:t>
            </a:r>
            <a:r>
              <a:rPr lang="en-GB" sz="2400" b="1" dirty="0" smtClean="0">
                <a:solidFill>
                  <a:schemeClr val="accent5"/>
                </a:solidFill>
              </a:rPr>
              <a:t>my </a:t>
            </a:r>
            <a:r>
              <a:rPr lang="en-GB" sz="2400" b="1" dirty="0">
                <a:solidFill>
                  <a:schemeClr val="accent5"/>
                </a:solidFill>
              </a:rPr>
              <a:t>train ticket </a:t>
            </a:r>
            <a:r>
              <a:rPr dirty="0"/>
              <a:t/>
            </a:r>
            <a:br>
              <a:rPr dirty="0"/>
            </a:br>
            <a:r>
              <a:rPr lang="en-GB" sz="2400" b="1" dirty="0">
                <a:solidFill>
                  <a:schemeClr val="accent5"/>
                </a:solidFill>
              </a:rPr>
              <a:t>on the screen.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4098" name="Picture 2" descr="image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9582"/>
            <a:ext cx="4750866" cy="349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652120" y="1764217"/>
            <a:ext cx="800473" cy="54257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588497" y="2320012"/>
            <a:ext cx="864096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88497" y="2572040"/>
            <a:ext cx="711695" cy="9721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85" y="2645620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3" y="2355727"/>
            <a:ext cx="7704855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bg1"/>
                </a:solidFill>
              </a:rPr>
              <a:t>The 8 steps of the journey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055716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46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/>
        </p:blipFill>
        <p:spPr>
          <a:xfrm>
            <a:off x="4572000" y="1257244"/>
            <a:ext cx="3598705" cy="2880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546" y="214812"/>
            <a:ext cx="8147248" cy="70958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pay </a:t>
            </a:r>
            <a:r>
              <a:rPr lang="en-GB" sz="2400" b="1" dirty="0">
                <a:solidFill>
                  <a:schemeClr val="accent5"/>
                </a:solidFill>
              </a:rPr>
              <a:t>for </a:t>
            </a:r>
            <a:r>
              <a:rPr lang="en-GB" sz="2400" dirty="0" smtClean="0">
                <a:solidFill>
                  <a:schemeClr val="accent5"/>
                </a:solidFill>
              </a:rPr>
              <a:t>my </a:t>
            </a:r>
            <a:r>
              <a:rPr lang="en-GB" sz="2400" b="1" dirty="0" smtClean="0">
                <a:solidFill>
                  <a:schemeClr val="accent5"/>
                </a:solidFill>
              </a:rPr>
              <a:t>train </a:t>
            </a:r>
            <a:r>
              <a:rPr lang="en-GB" sz="2400" b="1" dirty="0">
                <a:solidFill>
                  <a:schemeClr val="accent5"/>
                </a:solidFill>
              </a:rPr>
              <a:t>ticket at the ticket </a:t>
            </a:r>
            <a:r>
              <a:rPr lang="en-GB" sz="2400" b="1" dirty="0" smtClean="0">
                <a:solidFill>
                  <a:schemeClr val="accent5"/>
                </a:solidFill>
              </a:rPr>
              <a:t>machine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3" name="Image 7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1903108" y="1905195"/>
            <a:ext cx="1072853" cy="17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120210" y="2625656"/>
            <a:ext cx="2664296" cy="215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39304" y="2572040"/>
            <a:ext cx="86409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58">
            <a:off x="6252946" y="2787774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78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Payment complete!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dirty="0"/>
              <a:t/>
            </a:r>
            <a:br>
              <a:rPr dirty="0"/>
            </a:b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344" y="1200151"/>
            <a:ext cx="3547152" cy="3171799"/>
          </a:xfrm>
        </p:spPr>
        <p:txBody>
          <a:bodyPr>
            <a:normAutofit/>
          </a:bodyPr>
          <a:lstStyle/>
          <a:p>
            <a:r>
              <a:rPr lang="en-GB" sz="1400" dirty="0"/>
              <a:t>A receipt will be printed</a:t>
            </a:r>
            <a:r>
              <a:rPr lang="en-GB" dirty="0" smtClean="0"/>
              <a:t> </a:t>
            </a:r>
            <a:endParaRPr lang="en-GB" sz="1400" dirty="0" smtClean="0"/>
          </a:p>
          <a:p>
            <a:r>
              <a:rPr lang="en-GB" sz="1400" dirty="0" smtClean="0"/>
              <a:t>along with my train ticket.</a:t>
            </a:r>
          </a:p>
        </p:txBody>
      </p: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9467" r="18344" b="14728"/>
          <a:stretch>
            <a:fillRect/>
          </a:stretch>
        </p:blipFill>
        <p:spPr bwMode="auto">
          <a:xfrm>
            <a:off x="395536" y="1088565"/>
            <a:ext cx="4765942" cy="322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55576" y="2545052"/>
            <a:ext cx="648072" cy="39653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915816" y="2099159"/>
            <a:ext cx="1641093" cy="6662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58">
            <a:off x="1095831" y="2597365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99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913" y="123478"/>
            <a:ext cx="8147248" cy="70958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take my train </a:t>
            </a:r>
            <a:r>
              <a:rPr lang="en-GB" sz="2400" b="1" dirty="0">
                <a:solidFill>
                  <a:schemeClr val="accent5"/>
                </a:solidFill>
              </a:rPr>
              <a:t>ticket </a:t>
            </a:r>
            <a:r>
              <a:rPr lang="en-GB" sz="2400" b="1" dirty="0" smtClean="0">
                <a:solidFill>
                  <a:schemeClr val="accent5"/>
                </a:solidFill>
              </a:rPr>
              <a:t>and my </a:t>
            </a:r>
            <a:r>
              <a:rPr lang="en-GB" sz="2400" b="1" dirty="0">
                <a:solidFill>
                  <a:schemeClr val="accent5"/>
                </a:solidFill>
              </a:rPr>
              <a:t>receipt</a:t>
            </a:r>
            <a:r>
              <a:rPr lang="en-GB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n-GB" sz="2400" b="1" dirty="0">
                <a:solidFill>
                  <a:schemeClr val="accent5"/>
                </a:solidFill>
              </a:rPr>
              <a:t>from the machine.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2163538" y="3827749"/>
            <a:ext cx="79208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DSC_464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8" y="1672944"/>
            <a:ext cx="3960000" cy="2622857"/>
          </a:xfrm>
          <a:prstGeom prst="rect">
            <a:avLst/>
          </a:prstGeom>
        </p:spPr>
      </p:pic>
      <p:pic>
        <p:nvPicPr>
          <p:cNvPr id="17" name="Picture 16" descr="DSC_463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71" y="1701109"/>
            <a:ext cx="3960000" cy="262285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619673" y="2283718"/>
            <a:ext cx="1224136" cy="12241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076056" y="1707654"/>
            <a:ext cx="1408392" cy="445178"/>
          </a:xfrm>
          <a:prstGeom prst="rect">
            <a:avLst/>
          </a:prstGeom>
          <a:solidFill>
            <a:schemeClr val="bg1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Ticket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0232" y="1707654"/>
            <a:ext cx="1944216" cy="445178"/>
          </a:xfrm>
          <a:prstGeom prst="rect">
            <a:avLst/>
          </a:prstGeom>
          <a:solidFill>
            <a:schemeClr val="bg1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Receipt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8144" y="2103988"/>
            <a:ext cx="0" cy="755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24328" y="2139992"/>
            <a:ext cx="0" cy="755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423">
            <a:off x="2123728" y="2999378"/>
            <a:ext cx="1304544" cy="121310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499742"/>
            <a:ext cx="8280920" cy="1393953"/>
          </a:xfrm>
        </p:spPr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</a:rPr>
              <a:t>I can </a:t>
            </a:r>
            <a:r>
              <a:rPr lang="en-GB" b="1" dirty="0">
                <a:solidFill>
                  <a:schemeClr val="accent5"/>
                </a:solidFill>
              </a:rPr>
              <a:t>read and write.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32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005" y="242887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004899"/>
                </a:solidFill>
              </a:rPr>
              <a:t>If </a:t>
            </a:r>
            <a:r>
              <a:rPr lang="en-GB" sz="2400" dirty="0" smtClean="0">
                <a:solidFill>
                  <a:srgbClr val="004899"/>
                </a:solidFill>
              </a:rPr>
              <a:t>I don’t </a:t>
            </a:r>
            <a:r>
              <a:rPr lang="en-GB" sz="2400" dirty="0">
                <a:solidFill>
                  <a:srgbClr val="004899"/>
                </a:solidFill>
              </a:rPr>
              <a:t>have a bank card,</a:t>
            </a:r>
            <a:r>
              <a:rPr dirty="0"/>
              <a:t/>
            </a:r>
            <a:br>
              <a:rPr dirty="0"/>
            </a:br>
            <a:r>
              <a:rPr lang="en-GB" sz="2400" dirty="0" smtClean="0">
                <a:solidFill>
                  <a:srgbClr val="004899"/>
                </a:solidFill>
              </a:rPr>
              <a:t>I go </a:t>
            </a:r>
            <a:r>
              <a:rPr lang="en-GB" sz="2400" dirty="0">
                <a:solidFill>
                  <a:srgbClr val="004899"/>
                </a:solidFill>
              </a:rPr>
              <a:t>to a ticket machine that takes cash.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364088" y="1626876"/>
            <a:ext cx="1402567" cy="1402567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73440"/>
            <a:ext cx="653436" cy="653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30639" y="1079496"/>
            <a:ext cx="796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can buy train tickets from the ticket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machine, also known as a Ticket Vending Machine (TVM), i.e. a vending machine that produces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tickets.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 descr="C:\Users\AVL7401\Pictures\Sélection\EH_180528_SNCBNMBS_Specials_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0" y="1729145"/>
            <a:ext cx="4320000" cy="279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SC_40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08" y="2769674"/>
            <a:ext cx="2238440" cy="16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6710648" y="3349700"/>
            <a:ext cx="633814" cy="5074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0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61697"/>
            <a:ext cx="8147248" cy="70958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select </a:t>
            </a:r>
            <a:r>
              <a:rPr lang="en-GB" sz="2400" b="1" dirty="0">
                <a:solidFill>
                  <a:schemeClr val="accent5"/>
                </a:solidFill>
              </a:rPr>
              <a:t>English by </a:t>
            </a:r>
            <a:r>
              <a:rPr lang="en-GB" sz="2400" dirty="0">
                <a:solidFill>
                  <a:schemeClr val="accent5"/>
                </a:solidFill>
              </a:rPr>
              <a:t>pressing EN.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pic>
        <p:nvPicPr>
          <p:cNvPr id="5126" name="I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/>
          <a:stretch/>
        </p:blipFill>
        <p:spPr bwMode="auto">
          <a:xfrm>
            <a:off x="1907704" y="871284"/>
            <a:ext cx="5076000" cy="361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919943" y="3147813"/>
            <a:ext cx="738490" cy="772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Mai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5896672" y="3676030"/>
            <a:ext cx="785032" cy="7300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61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621" y="214115"/>
            <a:ext cx="8147248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press </a:t>
            </a:r>
            <a:r>
              <a:rPr lang="en-GB" sz="2400" dirty="0">
                <a:solidFill>
                  <a:schemeClr val="accent5"/>
                </a:solidFill>
              </a:rPr>
              <a:t>on “All tickets”.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5122" name="Picture 2" descr="image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03598"/>
            <a:ext cx="4205376" cy="315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245683" y="3497497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61">
            <a:off x="3094095" y="3685681"/>
            <a:ext cx="785032" cy="7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5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051" y="0"/>
            <a:ext cx="8640960" cy="709587"/>
          </a:xfrm>
        </p:spPr>
        <p:txBody>
          <a:bodyPr/>
          <a:lstStyle/>
          <a:p>
            <a:r>
              <a:rPr lang="en-GB" sz="2400" dirty="0">
                <a:solidFill>
                  <a:schemeClr val="accent5"/>
                </a:solidFill>
              </a:rPr>
              <a:t>If I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>
                <a:solidFill>
                  <a:schemeClr val="accent5"/>
                </a:solidFill>
              </a:rPr>
              <a:t>have a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“Preferential Reimbursement” (“Intervention Majorée”) discount card, select “Preferential Reimbursement Ticket”.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6146" name="Picture 2" descr="imag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423400"/>
            <a:ext cx="4221813" cy="3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435310" y="2856209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61">
            <a:off x="5410212" y="2996018"/>
            <a:ext cx="785032" cy="7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02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47248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p</a:t>
            </a:r>
            <a:r>
              <a:rPr lang="en-GB" sz="2400" b="1" dirty="0" smtClean="0">
                <a:solidFill>
                  <a:schemeClr val="accent5"/>
                </a:solidFill>
              </a:rPr>
              <a:t>ress </a:t>
            </a:r>
            <a:r>
              <a:rPr lang="en-GB" sz="2400" b="1" dirty="0">
                <a:solidFill>
                  <a:schemeClr val="accent5"/>
                </a:solidFill>
              </a:rPr>
              <a:t>on the pre-selected departure </a:t>
            </a:r>
            <a:r>
              <a:rPr lang="en-GB" sz="2400" b="1" dirty="0" smtClean="0">
                <a:solidFill>
                  <a:schemeClr val="accent5"/>
                </a:solidFill>
              </a:rPr>
              <a:t>station or I change the pre-selected departure station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7170" name="Picture 2" descr="image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6" y="1164023"/>
            <a:ext cx="4008643" cy="300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22221" y="1852559"/>
            <a:ext cx="3888432" cy="4311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2961444" y="2175993"/>
            <a:ext cx="918554" cy="854169"/>
          </a:xfrm>
          <a:prstGeom prst="rect">
            <a:avLst/>
          </a:prstGeom>
        </p:spPr>
      </p:pic>
      <p:pic>
        <p:nvPicPr>
          <p:cNvPr id="12" name="Picture 2" descr="image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59" y="1168502"/>
            <a:ext cx="4008643" cy="300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092280" y="1852559"/>
            <a:ext cx="1339522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7569955" y="2175992"/>
            <a:ext cx="918554" cy="8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32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368" y="123478"/>
            <a:ext cx="8147248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write </a:t>
            </a:r>
            <a:r>
              <a:rPr lang="en-GB" sz="2400" dirty="0">
                <a:solidFill>
                  <a:schemeClr val="accent5"/>
                </a:solidFill>
              </a:rPr>
              <a:t>the name of </a:t>
            </a:r>
            <a:r>
              <a:rPr lang="en-GB" sz="2400" dirty="0" smtClean="0">
                <a:solidFill>
                  <a:schemeClr val="accent5"/>
                </a:solidFill>
              </a:rPr>
              <a:t>my </a:t>
            </a:r>
            <a:r>
              <a:rPr lang="en-GB" sz="2400" dirty="0">
                <a:solidFill>
                  <a:schemeClr val="accent5"/>
                </a:solidFill>
              </a:rPr>
              <a:t>destination station</a:t>
            </a:r>
            <a:r>
              <a:rPr dirty="0"/>
              <a:t/>
            </a:r>
            <a:br>
              <a:rPr dirty="0"/>
            </a:br>
            <a:r>
              <a:rPr lang="en-GB" sz="2400" dirty="0">
                <a:solidFill>
                  <a:schemeClr val="accent5"/>
                </a:solidFill>
              </a:rPr>
              <a:t>and press next.</a:t>
            </a:r>
          </a:p>
        </p:txBody>
      </p:sp>
      <p:pic>
        <p:nvPicPr>
          <p:cNvPr id="11" name="Picture 10" descr="Mai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7912634" y="4009523"/>
            <a:ext cx="782983" cy="7281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8194" name="Picture 2" descr="image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1890"/>
            <a:ext cx="4065662" cy="304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39552" y="2414596"/>
            <a:ext cx="3271428" cy="58920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Mai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2656050" y="2939257"/>
            <a:ext cx="782983" cy="728101"/>
          </a:xfrm>
          <a:prstGeom prst="rect">
            <a:avLst/>
          </a:prstGeom>
        </p:spPr>
      </p:pic>
      <p:pic>
        <p:nvPicPr>
          <p:cNvPr id="8195" name="Picture 3" descr="image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52" y="1198066"/>
            <a:ext cx="4031830" cy="29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004048" y="2787774"/>
            <a:ext cx="252028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903889" y="3765810"/>
            <a:ext cx="800472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666709" y="1232230"/>
            <a:ext cx="7329093" cy="59450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I prepare my </a:t>
            </a:r>
            <a:r>
              <a:rPr lang="en-GB" sz="1800" dirty="0">
                <a:solidFill>
                  <a:schemeClr val="accent5"/>
                </a:solidFill>
              </a:rPr>
              <a:t>journey with </a:t>
            </a:r>
            <a:r>
              <a:rPr lang="en-GB" sz="1800" dirty="0" smtClean="0">
                <a:solidFill>
                  <a:schemeClr val="accent5"/>
                </a:solidFill>
              </a:rPr>
              <a:t>my support </a:t>
            </a:r>
            <a:r>
              <a:rPr lang="en-GB" sz="1800" dirty="0">
                <a:solidFill>
                  <a:schemeClr val="accent5"/>
                </a:solidFill>
              </a:rPr>
              <a:t>person.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666709" y="2076686"/>
            <a:ext cx="7104685" cy="59450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I locate </a:t>
            </a:r>
            <a:r>
              <a:rPr lang="en-GB" sz="1800" dirty="0">
                <a:solidFill>
                  <a:schemeClr val="accent5"/>
                </a:solidFill>
              </a:rPr>
              <a:t>the entrance to the departure station.</a:t>
            </a:r>
          </a:p>
          <a:p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666709" y="3075806"/>
            <a:ext cx="7329093" cy="594508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I buy my </a:t>
            </a:r>
            <a:r>
              <a:rPr lang="en-GB" sz="1800" dirty="0">
                <a:solidFill>
                  <a:schemeClr val="accent5"/>
                </a:solidFill>
              </a:rPr>
              <a:t>train ticket.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666709" y="3836173"/>
            <a:ext cx="6341859" cy="5945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I go </a:t>
            </a:r>
            <a:r>
              <a:rPr lang="en-GB" sz="1800" dirty="0">
                <a:solidFill>
                  <a:schemeClr val="accent5"/>
                </a:solidFill>
              </a:rPr>
              <a:t>to the platform.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5"/>
                </a:solidFill>
              </a:rPr>
              <a:t>The 8 steps</a:t>
            </a:r>
          </a:p>
        </p:txBody>
      </p:sp>
      <p:sp>
        <p:nvSpPr>
          <p:cNvPr id="25" name="Oval 24"/>
          <p:cNvSpPr/>
          <p:nvPr/>
        </p:nvSpPr>
        <p:spPr>
          <a:xfrm>
            <a:off x="764548" y="123223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8" y="1340649"/>
            <a:ext cx="334252" cy="36700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64548" y="3765596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9" y="3837033"/>
            <a:ext cx="244626" cy="42289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64548" y="292114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EFB1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" y="2891677"/>
            <a:ext cx="653436" cy="6534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4547" y="2050775"/>
            <a:ext cx="646327" cy="646327"/>
            <a:chOff x="735597" y="2048550"/>
            <a:chExt cx="646327" cy="646327"/>
          </a:xfrm>
        </p:grpSpPr>
        <p:sp>
          <p:nvSpPr>
            <p:cNvPr id="29" name="Oval 28"/>
            <p:cNvSpPr/>
            <p:nvPr/>
          </p:nvSpPr>
          <p:spPr>
            <a:xfrm>
              <a:off x="749137" y="2076685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97" y="2048550"/>
              <a:ext cx="646327" cy="646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403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07" y="1802878"/>
            <a:ext cx="3802151" cy="28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image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02878"/>
            <a:ext cx="3765262" cy="282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106" y="150839"/>
            <a:ext cx="8147248" cy="70958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select</a:t>
            </a:r>
            <a:r>
              <a:rPr lang="en-GB" dirty="0" smtClean="0"/>
              <a:t> </a:t>
            </a:r>
            <a:r>
              <a:rPr dirty="0"/>
              <a:t/>
            </a:r>
            <a:br>
              <a:rPr dirty="0"/>
            </a:br>
            <a:endParaRPr lang="en-GB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04328" y="2320339"/>
            <a:ext cx="1368152" cy="3808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09">
            <a:off x="1759606" y="3220931"/>
            <a:ext cx="845906" cy="78661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957662" y="2998933"/>
            <a:ext cx="648072" cy="6778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09">
            <a:off x="6105794" y="3324396"/>
            <a:ext cx="845906" cy="7866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462481" y="2936381"/>
            <a:ext cx="648072" cy="6778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498984" y="2366735"/>
            <a:ext cx="136815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571091" y="3257975"/>
            <a:ext cx="136815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4328" y="597681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 single or return journey;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the date;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the number of travellers;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the class of ticket.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5344" y="3192275"/>
            <a:ext cx="3842318" cy="21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90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07" y="1160868"/>
            <a:ext cx="3926386" cy="29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740352" y="3651870"/>
            <a:ext cx="841479" cy="5365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image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" y="1160868"/>
            <a:ext cx="3899614" cy="29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424" y="201336"/>
            <a:ext cx="8147248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p</a:t>
            </a:r>
            <a:r>
              <a:rPr lang="en-GB" sz="2400" b="1" dirty="0" smtClean="0">
                <a:solidFill>
                  <a:schemeClr val="accent5"/>
                </a:solidFill>
              </a:rPr>
              <a:t>ress </a:t>
            </a:r>
            <a:r>
              <a:rPr lang="en-GB" sz="2400" b="1" dirty="0">
                <a:solidFill>
                  <a:schemeClr val="accent5"/>
                </a:solidFill>
              </a:rPr>
              <a:t>“</a:t>
            </a:r>
            <a:r>
              <a:rPr lang="en-GB" sz="2400" b="1" dirty="0" smtClean="0">
                <a:solidFill>
                  <a:schemeClr val="accent5"/>
                </a:solidFill>
              </a:rPr>
              <a:t>Next” </a:t>
            </a:r>
            <a:r>
              <a:rPr dirty="0"/>
              <a:t/>
            </a:r>
            <a:br>
              <a:rPr dirty="0"/>
            </a:br>
            <a:r>
              <a:rPr lang="en-GB" sz="2400" b="1" dirty="0">
                <a:solidFill>
                  <a:schemeClr val="accent5"/>
                </a:solidFill>
              </a:rPr>
              <a:t>then press “Pay”.</a:t>
            </a:r>
            <a:r>
              <a:rPr dirty="0"/>
              <a:t/>
            </a:r>
            <a:br>
              <a:rPr dirty="0"/>
            </a:br>
            <a:endParaRPr lang="en-GB" sz="2800" dirty="0">
              <a:solidFill>
                <a:srgbClr val="E2AC0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563889" y="3651870"/>
            <a:ext cx="792088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111">
            <a:off x="7967728" y="3900773"/>
            <a:ext cx="918554" cy="854169"/>
          </a:xfrm>
          <a:prstGeom prst="rect">
            <a:avLst/>
          </a:prstGeom>
        </p:spPr>
      </p:pic>
      <p:pic>
        <p:nvPicPr>
          <p:cNvPr id="13" name="Picture 12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569">
            <a:off x="3770815" y="3874866"/>
            <a:ext cx="918554" cy="85416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21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352" y="195486"/>
            <a:ext cx="8147248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see </a:t>
            </a:r>
            <a:r>
              <a:rPr lang="en-GB" sz="2400" dirty="0">
                <a:solidFill>
                  <a:schemeClr val="accent5"/>
                </a:solidFill>
              </a:rPr>
              <a:t>the price of </a:t>
            </a:r>
            <a:r>
              <a:rPr lang="en-GB" sz="2400" dirty="0" smtClean="0">
                <a:solidFill>
                  <a:schemeClr val="accent5"/>
                </a:solidFill>
              </a:rPr>
              <a:t>my </a:t>
            </a:r>
            <a:r>
              <a:rPr lang="en-GB" sz="2400" dirty="0">
                <a:solidFill>
                  <a:schemeClr val="accent5"/>
                </a:solidFill>
              </a:rPr>
              <a:t>train ticket on the screen.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1266" name="Picture 2" descr="image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48" y="1347614"/>
            <a:ext cx="43030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004048" y="2103988"/>
            <a:ext cx="8640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788024" y="2787774"/>
            <a:ext cx="86409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24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46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/>
        </p:blipFill>
        <p:spPr>
          <a:xfrm>
            <a:off x="4572000" y="1257244"/>
            <a:ext cx="3598705" cy="2880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546" y="214812"/>
            <a:ext cx="8147248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p</a:t>
            </a:r>
            <a:r>
              <a:rPr lang="en-GB" sz="2400" b="1" dirty="0" smtClean="0">
                <a:solidFill>
                  <a:schemeClr val="accent5"/>
                </a:solidFill>
              </a:rPr>
              <a:t>ay </a:t>
            </a:r>
            <a:r>
              <a:rPr lang="en-GB" sz="2400" b="1" dirty="0">
                <a:solidFill>
                  <a:schemeClr val="accent5"/>
                </a:solidFill>
              </a:rPr>
              <a:t>for </a:t>
            </a:r>
            <a:r>
              <a:rPr lang="en-GB" sz="2400" b="1" dirty="0" smtClean="0">
                <a:solidFill>
                  <a:schemeClr val="accent5"/>
                </a:solidFill>
              </a:rPr>
              <a:t>my </a:t>
            </a:r>
            <a:r>
              <a:rPr lang="en-GB" sz="2400" b="1" dirty="0">
                <a:solidFill>
                  <a:schemeClr val="accent5"/>
                </a:solidFill>
              </a:rPr>
              <a:t>train ticket at the ticket machine.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3" name="Image 7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1903108" y="1905195"/>
            <a:ext cx="1072853" cy="17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120210" y="2625656"/>
            <a:ext cx="2664296" cy="215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39304" y="2572040"/>
            <a:ext cx="86409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58">
            <a:off x="6252946" y="2787774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4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Payment complete!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dirty="0"/>
              <a:t/>
            </a:r>
            <a:br>
              <a:rPr dirty="0"/>
            </a:b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344" y="1200151"/>
            <a:ext cx="3547152" cy="3171799"/>
          </a:xfrm>
        </p:spPr>
        <p:txBody>
          <a:bodyPr>
            <a:normAutofit/>
          </a:bodyPr>
          <a:lstStyle/>
          <a:p>
            <a:r>
              <a:rPr lang="en-GB" sz="1400" dirty="0"/>
              <a:t>A receipt will be printed</a:t>
            </a:r>
            <a:r>
              <a:rPr lang="en-GB" dirty="0" smtClean="0"/>
              <a:t> </a:t>
            </a:r>
            <a:endParaRPr lang="en-GB" sz="1400" dirty="0" smtClean="0"/>
          </a:p>
          <a:p>
            <a:r>
              <a:rPr lang="en-GB" sz="1400" dirty="0" smtClean="0"/>
              <a:t>along with your train ticket.</a:t>
            </a:r>
          </a:p>
        </p:txBody>
      </p: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9467" r="18344" b="14728"/>
          <a:stretch>
            <a:fillRect/>
          </a:stretch>
        </p:blipFill>
        <p:spPr bwMode="auto">
          <a:xfrm>
            <a:off x="166098" y="1132112"/>
            <a:ext cx="4765942" cy="322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55576" y="2545052"/>
            <a:ext cx="648072" cy="39653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699792" y="2094608"/>
            <a:ext cx="1641093" cy="6662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58">
            <a:off x="1095831" y="2597365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9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913" y="123478"/>
            <a:ext cx="8147248" cy="709587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t</a:t>
            </a:r>
            <a:r>
              <a:rPr lang="en-GB" sz="2400" b="1" dirty="0" smtClean="0">
                <a:solidFill>
                  <a:schemeClr val="accent5"/>
                </a:solidFill>
              </a:rPr>
              <a:t>ake </a:t>
            </a:r>
            <a:r>
              <a:rPr lang="en-GB" sz="2400" dirty="0" smtClean="0">
                <a:solidFill>
                  <a:schemeClr val="accent5"/>
                </a:solidFill>
              </a:rPr>
              <a:t>my </a:t>
            </a:r>
            <a:r>
              <a:rPr lang="en-GB" sz="2400" b="1" dirty="0" smtClean="0">
                <a:solidFill>
                  <a:schemeClr val="accent5"/>
                </a:solidFill>
              </a:rPr>
              <a:t>train </a:t>
            </a:r>
            <a:r>
              <a:rPr lang="en-GB" sz="2400" b="1" dirty="0">
                <a:solidFill>
                  <a:schemeClr val="accent5"/>
                </a:solidFill>
              </a:rPr>
              <a:t>ticket </a:t>
            </a:r>
            <a:r>
              <a:rPr dirty="0"/>
              <a:t/>
            </a:r>
            <a:br>
              <a:rPr dirty="0"/>
            </a:br>
            <a:r>
              <a:rPr lang="en-GB" sz="2400" b="1" dirty="0">
                <a:solidFill>
                  <a:schemeClr val="accent5"/>
                </a:solidFill>
              </a:rPr>
              <a:t>and </a:t>
            </a:r>
            <a:r>
              <a:rPr lang="en-GB" sz="2400" dirty="0" smtClean="0">
                <a:solidFill>
                  <a:schemeClr val="accent5"/>
                </a:solidFill>
              </a:rPr>
              <a:t>my </a:t>
            </a:r>
            <a:r>
              <a:rPr lang="en-GB" sz="2400" b="1" dirty="0" smtClean="0">
                <a:solidFill>
                  <a:schemeClr val="accent5"/>
                </a:solidFill>
              </a:rPr>
              <a:t>receipt</a:t>
            </a:r>
            <a:r>
              <a:rPr lang="en-GB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n-GB" sz="2400" b="1" dirty="0">
                <a:solidFill>
                  <a:schemeClr val="accent5"/>
                </a:solidFill>
              </a:rPr>
              <a:t>from the machine.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2163538" y="3827749"/>
            <a:ext cx="79208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DSC_464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8" y="1672944"/>
            <a:ext cx="3960000" cy="2622857"/>
          </a:xfrm>
          <a:prstGeom prst="rect">
            <a:avLst/>
          </a:prstGeom>
        </p:spPr>
      </p:pic>
      <p:pic>
        <p:nvPicPr>
          <p:cNvPr id="17" name="Picture 16" descr="DSC_463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71" y="1701109"/>
            <a:ext cx="3960000" cy="262285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619673" y="2283718"/>
            <a:ext cx="1224136" cy="12241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076056" y="1707654"/>
            <a:ext cx="1408392" cy="445178"/>
          </a:xfrm>
          <a:prstGeom prst="rect">
            <a:avLst/>
          </a:prstGeom>
          <a:solidFill>
            <a:schemeClr val="bg1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Ticket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0232" y="1707654"/>
            <a:ext cx="1944216" cy="445178"/>
          </a:xfrm>
          <a:prstGeom prst="rect">
            <a:avLst/>
          </a:prstGeom>
          <a:solidFill>
            <a:schemeClr val="bg1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Receipt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8144" y="2103988"/>
            <a:ext cx="0" cy="755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24328" y="2139992"/>
            <a:ext cx="0" cy="755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423">
            <a:off x="2123728" y="2999378"/>
            <a:ext cx="1304544" cy="121310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28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21585" y="2067694"/>
            <a:ext cx="8135937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dirty="0" smtClean="0"/>
              <a:t> </a:t>
            </a:r>
            <a:r>
              <a:rPr lang="en-GB" sz="2800" b="1" dirty="0" smtClean="0">
                <a:solidFill>
                  <a:srgbClr val="FFFFFF"/>
                </a:solidFill>
              </a:rPr>
              <a:t> I go to </a:t>
            </a:r>
            <a:r>
              <a:rPr lang="en-GB" sz="2800" b="1" dirty="0">
                <a:solidFill>
                  <a:srgbClr val="FFFFFF"/>
                </a:solidFill>
              </a:rPr>
              <a:t>the platform</a:t>
            </a:r>
            <a:r>
              <a:rPr sz="2800" dirty="0"/>
              <a:t/>
            </a:r>
            <a:br>
              <a:rPr sz="2800" dirty="0"/>
            </a:br>
            <a:endParaRPr lang="en-GB" sz="2800" b="0" dirty="0"/>
          </a:p>
        </p:txBody>
      </p:sp>
      <p:pic>
        <p:nvPicPr>
          <p:cNvPr id="3" name="Picture 2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52" y="2211710"/>
            <a:ext cx="656514" cy="11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56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l</a:t>
            </a:r>
            <a:r>
              <a:rPr lang="en-GB" sz="2400" b="1" dirty="0" smtClean="0">
                <a:solidFill>
                  <a:schemeClr val="accent5"/>
                </a:solidFill>
              </a:rPr>
              <a:t>ook </a:t>
            </a:r>
            <a:r>
              <a:rPr lang="en-GB" sz="2400" b="1" dirty="0">
                <a:solidFill>
                  <a:schemeClr val="accent5"/>
                </a:solidFill>
              </a:rPr>
              <a:t>at the train display panel.</a:t>
            </a:r>
            <a:r>
              <a:rPr dirty="0"/>
              <a:t/>
            </a:r>
            <a:br>
              <a:rPr dirty="0"/>
            </a:br>
            <a:r>
              <a:rPr lang="en-GB" dirty="0" smtClean="0"/>
              <a:t>   </a:t>
            </a:r>
            <a:endParaRPr lang="en-GB" sz="1400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Train display panel</a:t>
            </a:r>
          </a:p>
          <a:p>
            <a:endParaRPr lang="en-GB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trike="sngStrike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70191" y="3147814"/>
            <a:ext cx="213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Direction of the train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778509" y="1759030"/>
            <a:ext cx="3293115" cy="767678"/>
            <a:chOff x="3207203" y="3469796"/>
            <a:chExt cx="3293115" cy="767678"/>
          </a:xfrm>
        </p:grpSpPr>
        <p:sp>
          <p:nvSpPr>
            <p:cNvPr id="7" name="Rectangle 6"/>
            <p:cNvSpPr/>
            <p:nvPr/>
          </p:nvSpPr>
          <p:spPr>
            <a:xfrm>
              <a:off x="3231958" y="3483610"/>
              <a:ext cx="3141954" cy="643629"/>
            </a:xfrm>
            <a:prstGeom prst="rect">
              <a:avLst/>
            </a:prstGeom>
            <a:solidFill>
              <a:srgbClr val="00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mtClean="0"/>
                <a:t>12:02</a:t>
              </a:r>
              <a:r>
                <a:rPr lang="en-US" smtClean="0"/>
                <a:t>		</a:t>
              </a:r>
              <a:r>
                <a:rPr lang="en-GB" smtClean="0"/>
                <a:t>        </a:t>
              </a:r>
              <a:r>
                <a:rPr lang="en-GB" sz="1600" dirty="0"/>
                <a:t>S    21</a:t>
              </a:r>
            </a:p>
            <a:p>
              <a:r>
                <a:rPr lang="en-GB" smtClean="0"/>
                <a:t>Hal Braine-Le-Ct </a:t>
              </a:r>
            </a:p>
          </p:txBody>
        </p:sp>
        <p:sp>
          <p:nvSpPr>
            <p:cNvPr id="8" name="Pentagon 7"/>
            <p:cNvSpPr/>
            <p:nvPr/>
          </p:nvSpPr>
          <p:spPr>
            <a:xfrm>
              <a:off x="3993021" y="3515462"/>
              <a:ext cx="1570977" cy="28996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solidFill>
                    <a:schemeClr val="accent5"/>
                  </a:solidFill>
                </a:rPr>
                <a:t>approaching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780941" y="36989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207203" y="3805425"/>
              <a:ext cx="2168950" cy="432049"/>
            </a:xfrm>
            <a:prstGeom prst="ellipse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931956" y="3469796"/>
              <a:ext cx="568362" cy="432049"/>
            </a:xfrm>
            <a:prstGeom prst="ellipse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13134" y="314781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Platform number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13234" y="2191079"/>
            <a:ext cx="17254" cy="852054"/>
          </a:xfrm>
          <a:prstGeom prst="straightConnector1">
            <a:avLst/>
          </a:prstGeom>
          <a:ln>
            <a:solidFill>
              <a:srgbClr val="78B832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45820" y="2537462"/>
            <a:ext cx="1" cy="505671"/>
          </a:xfrm>
          <a:prstGeom prst="straightConnector1">
            <a:avLst/>
          </a:prstGeom>
          <a:ln>
            <a:solidFill>
              <a:srgbClr val="78B832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DSC_405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6749" b="19567"/>
          <a:stretch/>
        </p:blipFill>
        <p:spPr>
          <a:xfrm>
            <a:off x="532358" y="1216770"/>
            <a:ext cx="4047456" cy="2003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2770" y="1162948"/>
            <a:ext cx="297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For example:</a:t>
            </a:r>
          </a:p>
        </p:txBody>
      </p:sp>
      <p:sp>
        <p:nvSpPr>
          <p:cNvPr id="18" name="Oval 17"/>
          <p:cNvSpPr/>
          <p:nvPr/>
        </p:nvSpPr>
        <p:spPr>
          <a:xfrm>
            <a:off x="8094086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97" y="338931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18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listen to the speaker announcements.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419872" y="178410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 </a:t>
            </a:r>
          </a:p>
        </p:txBody>
      </p:sp>
      <p:pic>
        <p:nvPicPr>
          <p:cNvPr id="5" name="Picture 4" descr="DSC_432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51" y="2355725"/>
            <a:ext cx="2939853" cy="1947175"/>
          </a:xfrm>
          <a:prstGeom prst="rect">
            <a:avLst/>
          </a:prstGeom>
        </p:spPr>
      </p:pic>
      <p:pic>
        <p:nvPicPr>
          <p:cNvPr id="6" name="Picture 5" descr="oreil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94" y="2499742"/>
            <a:ext cx="913545" cy="13006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609751" y="1127218"/>
            <a:ext cx="2939853" cy="1348314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The train to Brussels-Midi </a:t>
            </a:r>
          </a:p>
          <a:p>
            <a:r>
              <a:rPr lang="en-GB" dirty="0" smtClean="0"/>
              <a:t>is arriving on track 21.</a:t>
            </a:r>
          </a:p>
        </p:txBody>
      </p:sp>
      <p:sp>
        <p:nvSpPr>
          <p:cNvPr id="10" name="Oval 9"/>
          <p:cNvSpPr/>
          <p:nvPr/>
        </p:nvSpPr>
        <p:spPr>
          <a:xfrm>
            <a:off x="8244408" y="33950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Visu 4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19" y="410939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7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g</a:t>
            </a:r>
            <a:r>
              <a:rPr lang="en-GB" sz="2400" b="1" dirty="0" smtClean="0">
                <a:solidFill>
                  <a:schemeClr val="accent5"/>
                </a:solidFill>
              </a:rPr>
              <a:t>o to the platform.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001217" y="178410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60592" y="1196511"/>
            <a:ext cx="484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go to the platform before the train arrives.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DSC_48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84105"/>
            <a:ext cx="4031773" cy="26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_48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81" y="1784105"/>
            <a:ext cx="4030679" cy="26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366270" y="187483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74" y="266923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1"/>
          <p:cNvSpPr txBox="1">
            <a:spLocks/>
          </p:cNvSpPr>
          <p:nvPr/>
        </p:nvSpPr>
        <p:spPr>
          <a:xfrm>
            <a:off x="1907704" y="1226086"/>
            <a:ext cx="5291252" cy="60065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I board </a:t>
            </a:r>
            <a:r>
              <a:rPr lang="en-GB" sz="1800" dirty="0">
                <a:solidFill>
                  <a:schemeClr val="accent5"/>
                </a:solidFill>
              </a:rPr>
              <a:t>the train. </a:t>
            </a: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1907703" y="2079592"/>
            <a:ext cx="6655471" cy="59450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I sit in </a:t>
            </a:r>
            <a:r>
              <a:rPr lang="en-GB" sz="1800" dirty="0">
                <a:solidFill>
                  <a:schemeClr val="accent5"/>
                </a:solidFill>
              </a:rPr>
              <a:t>the train </a:t>
            </a:r>
            <a:r>
              <a:rPr lang="en-GB" sz="1800" dirty="0" smtClean="0">
                <a:solidFill>
                  <a:schemeClr val="accent5"/>
                </a:solidFill>
              </a:rPr>
              <a:t>and I </a:t>
            </a:r>
            <a:r>
              <a:rPr lang="en-GB" sz="1800" dirty="0">
                <a:solidFill>
                  <a:schemeClr val="accent5"/>
                </a:solidFill>
              </a:rPr>
              <a:t>pay attention to the stops.</a:t>
            </a:r>
          </a:p>
          <a:p>
            <a:pPr marL="0" indent="0">
              <a:buNone/>
            </a:pPr>
            <a:endParaRPr lang="en-GB" sz="1800" dirty="0">
              <a:solidFill>
                <a:srgbClr val="F305E8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47" name="Content Placeholder 1"/>
          <p:cNvSpPr txBox="1">
            <a:spLocks/>
          </p:cNvSpPr>
          <p:nvPr/>
        </p:nvSpPr>
        <p:spPr>
          <a:xfrm>
            <a:off x="1916469" y="2989107"/>
            <a:ext cx="6255931" cy="59450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I arrive at my destination and get off the train.</a:t>
            </a: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1907704" y="3838925"/>
            <a:ext cx="6655472" cy="59450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accent5"/>
                </a:solidFill>
              </a:rPr>
              <a:t>I exit </a:t>
            </a:r>
            <a:r>
              <a:rPr lang="en-GB" sz="1800" dirty="0">
                <a:solidFill>
                  <a:schemeClr val="accent5"/>
                </a:solidFill>
              </a:rPr>
              <a:t>the station. </a:t>
            </a: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0" y="3833137"/>
            <a:ext cx="461283" cy="79744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64548" y="123223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The 8 steps</a:t>
            </a:r>
          </a:p>
        </p:txBody>
      </p:sp>
      <p:sp>
        <p:nvSpPr>
          <p:cNvPr id="23" name="Oval 22"/>
          <p:cNvSpPr/>
          <p:nvPr/>
        </p:nvSpPr>
        <p:spPr>
          <a:xfrm>
            <a:off x="772549" y="207959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930172" y="2158487"/>
            <a:ext cx="288000" cy="47198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96713" y="3773743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4547" y="2934822"/>
            <a:ext cx="619248" cy="594508"/>
            <a:chOff x="3507164" y="3318611"/>
            <a:chExt cx="619248" cy="594508"/>
          </a:xfrm>
        </p:grpSpPr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" y="1232231"/>
            <a:ext cx="594846" cy="594846"/>
          </a:xfrm>
          <a:prstGeom prst="rect">
            <a:avLst/>
          </a:prstGeom>
        </p:spPr>
      </p:pic>
      <p:pic>
        <p:nvPicPr>
          <p:cNvPr id="18" name="Picture 17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891080" y="3939901"/>
            <a:ext cx="430513" cy="245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3" y="3056448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962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" y="263588"/>
            <a:ext cx="8147248" cy="709587"/>
          </a:xfrm>
        </p:spPr>
        <p:txBody>
          <a:bodyPr/>
          <a:lstStyle/>
          <a:p>
            <a:r>
              <a:rPr lang="en-GB" sz="2400" b="1" dirty="0">
                <a:solidFill>
                  <a:schemeClr val="accent5"/>
                </a:solidFill>
              </a:rPr>
              <a:t>The train is </a:t>
            </a:r>
            <a:r>
              <a:rPr lang="en-GB" sz="2400" b="1" dirty="0" smtClean="0">
                <a:solidFill>
                  <a:schemeClr val="accent5"/>
                </a:solidFill>
              </a:rPr>
              <a:t>on </a:t>
            </a:r>
            <a:r>
              <a:rPr lang="en-GB" sz="2400" b="1" dirty="0">
                <a:solidFill>
                  <a:schemeClr val="accent5"/>
                </a:solidFill>
              </a:rPr>
              <a:t>platform.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</a:t>
            </a:r>
            <a:r>
              <a:rPr lang="en-GB" sz="1400" dirty="0"/>
              <a:t>can board the train.</a:t>
            </a:r>
          </a:p>
          <a:p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001217" y="1804963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82362" y="3219822"/>
            <a:ext cx="3141954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12:02</a:t>
            </a:r>
            <a:r>
              <a:rPr lang="en-US" smtClean="0"/>
              <a:t>		</a:t>
            </a:r>
            <a:r>
              <a:rPr lang="en-GB" smtClean="0"/>
              <a:t>        </a:t>
            </a:r>
            <a:r>
              <a:rPr lang="en-GB" sz="1600" dirty="0"/>
              <a:t>S    17</a:t>
            </a:r>
          </a:p>
          <a:p>
            <a:r>
              <a:rPr lang="en-GB" smtClean="0"/>
              <a:t>Hal Braine-Le-Ct </a:t>
            </a:r>
          </a:p>
        </p:txBody>
      </p:sp>
      <p:sp>
        <p:nvSpPr>
          <p:cNvPr id="21" name="Oval 20"/>
          <p:cNvSpPr/>
          <p:nvPr/>
        </p:nvSpPr>
        <p:spPr>
          <a:xfrm>
            <a:off x="7302642" y="3418479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3" name="Pentagon 22"/>
          <p:cNvSpPr/>
          <p:nvPr/>
        </p:nvSpPr>
        <p:spPr>
          <a:xfrm>
            <a:off x="5510133" y="3251674"/>
            <a:ext cx="1570977" cy="28996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5"/>
                </a:solidFill>
              </a:rPr>
              <a:t>on </a:t>
            </a:r>
            <a:r>
              <a:rPr lang="en-GB" sz="1600" b="1" dirty="0">
                <a:solidFill>
                  <a:schemeClr val="accent5"/>
                </a:solidFill>
              </a:rPr>
              <a:t>platform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06109"/>
            <a:ext cx="4032449" cy="27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10133" y="3040092"/>
            <a:ext cx="1570977" cy="61177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45129" y="124049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95486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20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5294"/>
                </a:solidFill>
              </a:rPr>
              <a:t>When the train has stopped,</a:t>
            </a:r>
            <a:r>
              <a:rPr dirty="0"/>
              <a:t/>
            </a:r>
            <a:br>
              <a:rPr dirty="0"/>
            </a:br>
            <a:r>
              <a:rPr lang="en-GB" dirty="0" smtClean="0"/>
              <a:t>I </a:t>
            </a:r>
            <a:r>
              <a:rPr lang="en-GB" sz="2400" dirty="0" smtClean="0">
                <a:solidFill>
                  <a:srgbClr val="005294"/>
                </a:solidFill>
              </a:rPr>
              <a:t>press the button to open the doors</a:t>
            </a:r>
            <a:r>
              <a:rPr dirty="0"/>
              <a:t/>
            </a:r>
            <a:br>
              <a:rPr dirty="0"/>
            </a:br>
            <a:r>
              <a:rPr lang="en-GB" sz="2400" dirty="0" smtClean="0">
                <a:solidFill>
                  <a:srgbClr val="005294"/>
                </a:solidFill>
              </a:rPr>
              <a:t>and board the train.</a:t>
            </a:r>
            <a:endParaRPr lang="en-GB" sz="2400" dirty="0">
              <a:solidFill>
                <a:srgbClr val="005294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45129" y="124049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95486"/>
            <a:ext cx="244626" cy="422896"/>
          </a:xfrm>
          <a:prstGeom prst="rect">
            <a:avLst/>
          </a:prstGeom>
        </p:spPr>
      </p:pic>
      <p:pic>
        <p:nvPicPr>
          <p:cNvPr id="2050" name="Picture 2" descr="DSC_44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1358"/>
            <a:ext cx="3960440" cy="261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259632" y="3300213"/>
            <a:ext cx="504056" cy="77433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051" name="Picture 3" descr="DSC_41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48" y="1751501"/>
            <a:ext cx="3999005" cy="261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5364088" y="3443569"/>
            <a:ext cx="504056" cy="77433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9" name="Picture 8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51" y="3296881"/>
            <a:ext cx="1304544" cy="1213104"/>
          </a:xfrm>
          <a:prstGeom prst="rect">
            <a:avLst/>
          </a:prstGeom>
        </p:spPr>
      </p:pic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3158113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5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62186" y="1103952"/>
            <a:ext cx="7344816" cy="3823073"/>
          </a:xfrm>
        </p:spPr>
        <p:txBody>
          <a:bodyPr/>
          <a:lstStyle/>
          <a:p>
            <a:r>
              <a:rPr lang="en-GB" sz="1400" dirty="0" smtClean="0"/>
              <a:t>My train is arriving 5 minutes late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495" y="123478"/>
            <a:ext cx="8698651" cy="709587"/>
          </a:xfrm>
        </p:spPr>
        <p:txBody>
          <a:bodyPr/>
          <a:lstStyle/>
          <a:p>
            <a:r>
              <a:rPr lang="en-GB" sz="2400" b="1" dirty="0">
                <a:solidFill>
                  <a:schemeClr val="accent5"/>
                </a:solidFill>
              </a:rPr>
              <a:t>Timetable changes are displayed in orange.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42704" y="2079385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977713" y="1644011"/>
            <a:ext cx="3141954" cy="643629"/>
            <a:chOff x="967688" y="1479560"/>
            <a:chExt cx="3141954" cy="643629"/>
          </a:xfrm>
        </p:grpSpPr>
        <p:sp>
          <p:nvSpPr>
            <p:cNvPr id="16" name="Rectangle 15"/>
            <p:cNvSpPr/>
            <p:nvPr/>
          </p:nvSpPr>
          <p:spPr>
            <a:xfrm>
              <a:off x="967688" y="1479560"/>
              <a:ext cx="3141954" cy="643629"/>
            </a:xfrm>
            <a:prstGeom prst="rect">
              <a:avLst/>
            </a:prstGeom>
            <a:solidFill>
              <a:srgbClr val="00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mtClean="0"/>
                <a:t>12:02</a:t>
              </a:r>
              <a:r>
                <a:rPr lang="en-US" smtClean="0"/>
                <a:t>		</a:t>
              </a:r>
              <a:r>
                <a:rPr lang="en-GB" smtClean="0"/>
                <a:t>        </a:t>
              </a:r>
              <a:r>
                <a:rPr lang="en-GB" sz="1600" dirty="0"/>
                <a:t>S    17</a:t>
              </a:r>
            </a:p>
            <a:p>
              <a:r>
                <a:rPr lang="en-GB" smtClean="0"/>
                <a:t>Hal Braine-Le-Ct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14628" y="1511413"/>
              <a:ext cx="845204" cy="289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600" b="1" dirty="0">
                  <a:solidFill>
                    <a:srgbClr val="004899"/>
                  </a:solidFill>
                </a:rPr>
                <a:t>12:07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24383" y="1511413"/>
              <a:ext cx="668644" cy="281653"/>
            </a:xfrm>
            <a:prstGeom prst="homePlate">
              <a:avLst/>
            </a:prstGeom>
            <a:solidFill>
              <a:srgbClr val="F25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+05’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34998" y="3164352"/>
            <a:ext cx="727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00000"/>
                </a:solidFill>
                <a:latin typeface="Arial Black"/>
              </a:rPr>
              <a:t>12:02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0106" y="3142723"/>
            <a:ext cx="727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00000"/>
                </a:solidFill>
                <a:latin typeface="Arial Black"/>
              </a:rPr>
              <a:t>12:07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34594" y="3164349"/>
            <a:ext cx="422602" cy="276997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00571" y="1456650"/>
            <a:ext cx="814282" cy="720080"/>
          </a:xfrm>
          <a:prstGeom prst="ellipse">
            <a:avLst/>
          </a:prstGeom>
          <a:noFill/>
          <a:ln>
            <a:solidFill>
              <a:srgbClr val="F25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476012" y="1887864"/>
            <a:ext cx="147351" cy="1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222705" y="18271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16" y="254147"/>
            <a:ext cx="244626" cy="4228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83742" y="2948800"/>
            <a:ext cx="753740" cy="708389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998258" y="2948654"/>
            <a:ext cx="753740" cy="708389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53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495" y="123478"/>
            <a:ext cx="8698651" cy="709587"/>
          </a:xfrm>
        </p:spPr>
        <p:txBody>
          <a:bodyPr/>
          <a:lstStyle/>
          <a:p>
            <a:r>
              <a:rPr lang="en-GB" sz="2400" b="1" dirty="0">
                <a:solidFill>
                  <a:schemeClr val="accent5"/>
                </a:solidFill>
              </a:rPr>
              <a:t>Train changes are displayed in orange.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225" y="1080694"/>
            <a:ext cx="7715200" cy="3751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My train has been cancelled.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listen </a:t>
            </a:r>
            <a:r>
              <a:rPr lang="en-GB" sz="1400" dirty="0"/>
              <a:t>to the announcement that tells </a:t>
            </a:r>
            <a:r>
              <a:rPr lang="en-GB" sz="1400" dirty="0" smtClean="0"/>
              <a:t>me </a:t>
            </a:r>
            <a:r>
              <a:rPr lang="en-GB" sz="1400" dirty="0"/>
              <a:t>which train to take instead.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42704" y="2079385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2775126" y="2154239"/>
            <a:ext cx="3156208" cy="960349"/>
            <a:chOff x="2775126" y="1642279"/>
            <a:chExt cx="3156208" cy="960349"/>
          </a:xfrm>
        </p:grpSpPr>
        <p:sp>
          <p:nvSpPr>
            <p:cNvPr id="22" name="Rectangle 21"/>
            <p:cNvSpPr/>
            <p:nvPr/>
          </p:nvSpPr>
          <p:spPr>
            <a:xfrm>
              <a:off x="2775126" y="1642279"/>
              <a:ext cx="3141954" cy="643629"/>
            </a:xfrm>
            <a:prstGeom prst="rect">
              <a:avLst/>
            </a:prstGeom>
            <a:solidFill>
              <a:srgbClr val="00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mtClean="0"/>
                <a:t>12:02</a:t>
              </a:r>
              <a:r>
                <a:rPr lang="en-US" smtClean="0"/>
                <a:t>		</a:t>
              </a:r>
              <a:r>
                <a:rPr lang="en-GB" smtClean="0"/>
                <a:t>        </a:t>
              </a:r>
              <a:r>
                <a:rPr lang="en-GB" sz="1600" dirty="0"/>
                <a:t>S    17</a:t>
              </a:r>
            </a:p>
            <a:p>
              <a:r>
                <a:rPr lang="en-GB" smtClean="0"/>
                <a:t>Hal Braine-Le-Ct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9380" y="2285907"/>
              <a:ext cx="3141954" cy="316721"/>
            </a:xfrm>
            <a:prstGeom prst="rect">
              <a:avLst/>
            </a:prstGeom>
            <a:solidFill>
              <a:srgbClr val="F25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mtClean="0"/>
                <a:t>Cancelled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23142" y="3398190"/>
            <a:ext cx="1132383" cy="1132383"/>
            <a:chOff x="4500996" y="3426844"/>
            <a:chExt cx="893851" cy="893851"/>
          </a:xfrm>
        </p:grpSpPr>
        <p:sp>
          <p:nvSpPr>
            <p:cNvPr id="10" name="Oval 9"/>
            <p:cNvSpPr/>
            <p:nvPr/>
          </p:nvSpPr>
          <p:spPr>
            <a:xfrm>
              <a:off x="4500996" y="3426844"/>
              <a:ext cx="893851" cy="89385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747" y="3501595"/>
              <a:ext cx="744348" cy="744348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 flipH="1">
            <a:off x="3794165" y="3383444"/>
            <a:ext cx="1132383" cy="1132383"/>
          </a:xfrm>
          <a:prstGeom prst="line">
            <a:avLst/>
          </a:prstGeom>
          <a:ln w="101600">
            <a:solidFill>
              <a:srgbClr val="F25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23142" y="3398190"/>
            <a:ext cx="1132383" cy="1132383"/>
          </a:xfrm>
          <a:prstGeom prst="line">
            <a:avLst/>
          </a:prstGeom>
          <a:ln w="101600">
            <a:solidFill>
              <a:srgbClr val="F25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781412" y="2678110"/>
            <a:ext cx="1146245" cy="720080"/>
          </a:xfrm>
          <a:prstGeom prst="ellipse">
            <a:avLst/>
          </a:prstGeom>
          <a:noFill/>
          <a:ln>
            <a:solidFill>
              <a:srgbClr val="F25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298366" y="2393307"/>
            <a:ext cx="147351" cy="1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8201113" y="340073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11510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91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725" y="293001"/>
            <a:ext cx="8698651" cy="709587"/>
          </a:xfrm>
        </p:spPr>
        <p:txBody>
          <a:bodyPr/>
          <a:lstStyle/>
          <a:p>
            <a:r>
              <a:rPr lang="en-GB" sz="2400" b="1" dirty="0">
                <a:solidFill>
                  <a:schemeClr val="accent5"/>
                </a:solidFill>
              </a:rPr>
              <a:t>Platform changes are displayed against a white background.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225" y="1080694"/>
            <a:ext cx="7715200" cy="3751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platform at which </a:t>
            </a:r>
            <a:r>
              <a:rPr lang="en-GB" sz="1400" dirty="0" smtClean="0"/>
              <a:t>my </a:t>
            </a:r>
            <a:r>
              <a:rPr lang="en-GB" sz="1400" dirty="0"/>
              <a:t>train is arriving has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listen </a:t>
            </a:r>
            <a:r>
              <a:rPr lang="en-GB" sz="1400" dirty="0"/>
              <a:t>to the announcement that gives </a:t>
            </a:r>
            <a:r>
              <a:rPr lang="en-GB" sz="1400" dirty="0" smtClean="0"/>
              <a:t>me </a:t>
            </a:r>
            <a:r>
              <a:rPr lang="en-GB" sz="1400" dirty="0"/>
              <a:t>the new platform number.</a:t>
            </a:r>
            <a:endParaRPr lang="en-GB" sz="1400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42704" y="2079385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843808" y="2718277"/>
            <a:ext cx="3141954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12:02</a:t>
            </a:r>
            <a:r>
              <a:rPr lang="en-US" smtClean="0"/>
              <a:t>		</a:t>
            </a:r>
            <a:r>
              <a:rPr lang="en-GB" smtClean="0"/>
              <a:t>        </a:t>
            </a:r>
            <a:r>
              <a:rPr lang="en-GB" sz="1600" dirty="0"/>
              <a:t>S    </a:t>
            </a:r>
            <a:r>
              <a:rPr lang="en-GB" smtClean="0"/>
              <a:t>Hal Braine-Le-Ct 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4012" y="2752060"/>
            <a:ext cx="418757" cy="2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/>
                </a:solidFill>
              </a:rPr>
              <a:t>15</a:t>
            </a:r>
          </a:p>
        </p:txBody>
      </p:sp>
      <p:sp>
        <p:nvSpPr>
          <p:cNvPr id="20" name="Pentagon 19"/>
          <p:cNvSpPr/>
          <p:nvPr/>
        </p:nvSpPr>
        <p:spPr>
          <a:xfrm>
            <a:off x="3563888" y="2752060"/>
            <a:ext cx="1570977" cy="28996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5"/>
                </a:solidFill>
              </a:rPr>
              <a:t>on </a:t>
            </a:r>
            <a:r>
              <a:rPr lang="en-GB" sz="1600" b="1" dirty="0">
                <a:solidFill>
                  <a:schemeClr val="accent5"/>
                </a:solidFill>
              </a:rPr>
              <a:t>platform</a:t>
            </a:r>
          </a:p>
        </p:txBody>
      </p:sp>
      <p:sp>
        <p:nvSpPr>
          <p:cNvPr id="23" name="Oval 22"/>
          <p:cNvSpPr/>
          <p:nvPr/>
        </p:nvSpPr>
        <p:spPr>
          <a:xfrm>
            <a:off x="5377716" y="2970015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5449725" y="2547437"/>
            <a:ext cx="634444" cy="61177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84169" y="2970015"/>
            <a:ext cx="396043" cy="195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0550" y="3049247"/>
            <a:ext cx="215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Platform change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45128" y="19605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267494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83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2571750"/>
            <a:ext cx="5991225" cy="18177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3100" b="1" dirty="0" smtClean="0">
                <a:solidFill>
                  <a:srgbClr val="FFFFFF"/>
                </a:solidFill>
              </a:rPr>
              <a:t>I board </a:t>
            </a:r>
            <a:r>
              <a:rPr lang="en-GB" sz="3100" b="1" dirty="0">
                <a:solidFill>
                  <a:srgbClr val="FFFFFF"/>
                </a:solidFill>
              </a:rPr>
              <a:t>the train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GB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13" y="2096327"/>
            <a:ext cx="1555543" cy="15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25" y="61981"/>
            <a:ext cx="8147248" cy="70958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I board </a:t>
            </a:r>
            <a:r>
              <a:rPr lang="en-GB" sz="2400" b="1" dirty="0">
                <a:solidFill>
                  <a:schemeClr val="accent5"/>
                </a:solidFill>
              </a:rPr>
              <a:t>the train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644009" y="3882989"/>
            <a:ext cx="2603612" cy="51915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second class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78207" y="3841172"/>
            <a:ext cx="2352122" cy="459683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first class </a:t>
            </a:r>
          </a:p>
        </p:txBody>
      </p:sp>
      <p:pic>
        <p:nvPicPr>
          <p:cNvPr id="2" name="Picture 1" descr="DSC_417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7" y="1663281"/>
            <a:ext cx="3261539" cy="2160240"/>
          </a:xfrm>
          <a:prstGeom prst="rect">
            <a:avLst/>
          </a:prstGeom>
          <a:ln>
            <a:solidFill>
              <a:srgbClr val="E2AC00"/>
            </a:solidFill>
          </a:ln>
        </p:spPr>
      </p:pic>
      <p:pic>
        <p:nvPicPr>
          <p:cNvPr id="5" name="Picture 4" descr="DSC_427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70388"/>
            <a:ext cx="2088232" cy="1383115"/>
          </a:xfrm>
          <a:prstGeom prst="rect">
            <a:avLst/>
          </a:prstGeom>
        </p:spPr>
      </p:pic>
      <p:pic>
        <p:nvPicPr>
          <p:cNvPr id="8" name="Picture 7" descr="P1030284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5" y="1722749"/>
            <a:ext cx="2880320" cy="2160240"/>
          </a:xfrm>
          <a:prstGeom prst="rect">
            <a:avLst/>
          </a:prstGeom>
        </p:spPr>
      </p:pic>
      <p:pic>
        <p:nvPicPr>
          <p:cNvPr id="6" name="Picture 5" descr="DSC_4124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147814"/>
            <a:ext cx="1896355" cy="13514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51718" y="2608044"/>
            <a:ext cx="792088" cy="43204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300192" y="2121031"/>
            <a:ext cx="792088" cy="43204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095303" y="3529567"/>
            <a:ext cx="79208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83768" y="3529567"/>
            <a:ext cx="792088" cy="43204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2734" y="627534"/>
            <a:ext cx="8271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look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at the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coach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numbers written on the train.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board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 2nd class if you have a 2nd class ticket.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board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 1st class if you have a 1st class ticket.</a:t>
            </a:r>
          </a:p>
        </p:txBody>
      </p:sp>
      <p:sp>
        <p:nvSpPr>
          <p:cNvPr id="4" name="Oval 3"/>
          <p:cNvSpPr/>
          <p:nvPr/>
        </p:nvSpPr>
        <p:spPr>
          <a:xfrm>
            <a:off x="8172400" y="339502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77" y="392656"/>
            <a:ext cx="594846" cy="5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9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62013" y="2427288"/>
            <a:ext cx="8281987" cy="17287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chemeClr val="bg1"/>
                </a:solidFill>
              </a:rPr>
              <a:t>I sit in the </a:t>
            </a:r>
            <a:r>
              <a:rPr lang="en-GB" sz="2800" b="1" dirty="0">
                <a:solidFill>
                  <a:schemeClr val="bg1"/>
                </a:solidFill>
              </a:rPr>
              <a:t>train </a:t>
            </a:r>
            <a:r>
              <a:rPr sz="2800" dirty="0"/>
              <a:t/>
            </a:r>
            <a:br>
              <a:rPr sz="2800" dirty="0"/>
            </a:br>
            <a:r>
              <a:rPr lang="en-GB" sz="2800" b="1" dirty="0">
                <a:solidFill>
                  <a:schemeClr val="bg1"/>
                </a:solidFill>
              </a:rPr>
              <a:t>and pay attention to the </a:t>
            </a:r>
            <a:r>
              <a:rPr lang="en-GB" sz="2800" b="1" dirty="0" smtClean="0">
                <a:solidFill>
                  <a:schemeClr val="bg1"/>
                </a:solidFill>
              </a:rPr>
              <a:t>stops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Visu 6 blan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7236296" y="2140852"/>
            <a:ext cx="797828" cy="13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947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68646" y="5144"/>
            <a:ext cx="8973576" cy="709587"/>
          </a:xfrm>
        </p:spPr>
        <p:txBody>
          <a:bodyPr/>
          <a:lstStyle/>
          <a:p>
            <a:r>
              <a:rPr lang="en-GB" sz="2400" dirty="0" smtClean="0">
                <a:solidFill>
                  <a:srgbClr val="004899"/>
                </a:solidFill>
              </a:rPr>
              <a:t>I p</a:t>
            </a:r>
            <a:r>
              <a:rPr lang="en-GB" sz="2400" b="1" dirty="0" smtClean="0">
                <a:solidFill>
                  <a:srgbClr val="004899"/>
                </a:solidFill>
              </a:rPr>
              <a:t>ay </a:t>
            </a:r>
            <a:r>
              <a:rPr lang="en-GB" sz="2400" b="1" dirty="0">
                <a:solidFill>
                  <a:srgbClr val="004899"/>
                </a:solidFill>
              </a:rPr>
              <a:t>attention to the stops and </a:t>
            </a:r>
            <a:r>
              <a:rPr dirty="0"/>
              <a:t/>
            </a:r>
            <a:br>
              <a:rPr dirty="0"/>
            </a:br>
            <a:r>
              <a:rPr lang="en-GB" sz="2400" b="1" dirty="0" smtClean="0">
                <a:solidFill>
                  <a:schemeClr val="accent5"/>
                </a:solidFill>
              </a:rPr>
              <a:t>listen to the announcements in the train. </a:t>
            </a:r>
            <a:r>
              <a:rPr dirty="0"/>
              <a:t/>
            </a:r>
            <a:br>
              <a:rPr dirty="0"/>
            </a:br>
            <a:endParaRPr lang="en-GB" sz="20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AVL7401\Pictures\Shooting 05.04.2018 Kit pédagogique\DSC_4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18128"/>
            <a:ext cx="2650337" cy="17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SC_49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5606"/>
            <a:ext cx="2451878" cy="178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SC_4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25" y="1118128"/>
            <a:ext cx="2540447" cy="17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3219822"/>
            <a:ext cx="245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watch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the display screen.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59833" y="3232395"/>
            <a:ext cx="2952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track my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journey</a:t>
            </a:r>
            <a:r>
              <a:rPr lang="en-GB" dirty="0" smtClean="0"/>
              <a:t> 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mobile phone app</a:t>
            </a:r>
            <a:r>
              <a:rPr lang="en-GB" dirty="0" smtClean="0"/>
              <a:t> 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or on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guide.</a:t>
            </a:r>
            <a:endParaRPr lang="en-GB" sz="1400" strike="sngStrik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2159" y="3256774"/>
            <a:ext cx="2959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look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at the stops</a:t>
            </a:r>
            <a:r>
              <a:rPr lang="en-GB" dirty="0" smtClean="0"/>
              <a:t>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guide. 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All this is explained</a:t>
            </a:r>
            <a:r>
              <a:rPr lang="en-GB" dirty="0" smtClean="0"/>
              <a:t>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on the next page.</a:t>
            </a:r>
          </a:p>
        </p:txBody>
      </p:sp>
      <p:sp>
        <p:nvSpPr>
          <p:cNvPr id="9" name="Oval 8"/>
          <p:cNvSpPr/>
          <p:nvPr/>
        </p:nvSpPr>
        <p:spPr>
          <a:xfrm>
            <a:off x="8352873" y="195486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Visu 6 blanc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510496" y="274382"/>
            <a:ext cx="288000" cy="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62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1253" y="-24730"/>
            <a:ext cx="8712968" cy="709587"/>
          </a:xfrm>
        </p:spPr>
        <p:txBody>
          <a:bodyPr/>
          <a:lstStyle/>
          <a:p>
            <a:r>
              <a:rPr lang="en-GB" sz="2400" dirty="0">
                <a:solidFill>
                  <a:schemeClr val="accent5"/>
                </a:solidFill>
              </a:rPr>
              <a:t>How can </a:t>
            </a:r>
            <a:r>
              <a:rPr lang="en-GB" sz="2400" dirty="0" smtClean="0">
                <a:solidFill>
                  <a:schemeClr val="accent5"/>
                </a:solidFill>
              </a:rPr>
              <a:t>I follow </a:t>
            </a:r>
            <a:r>
              <a:rPr lang="en-GB" sz="2400" dirty="0">
                <a:solidFill>
                  <a:schemeClr val="accent5"/>
                </a:solidFill>
              </a:rPr>
              <a:t>the stops on </a:t>
            </a:r>
            <a:r>
              <a:rPr lang="en-GB" sz="2400" dirty="0" smtClean="0">
                <a:solidFill>
                  <a:schemeClr val="accent5"/>
                </a:solidFill>
              </a:rPr>
              <a:t>my journey</a:t>
            </a:r>
            <a:r>
              <a:rPr lang="en-GB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n-GB" sz="2400" dirty="0">
                <a:solidFill>
                  <a:schemeClr val="accent5"/>
                </a:solidFill>
              </a:rPr>
              <a:t>if </a:t>
            </a:r>
            <a:r>
              <a:rPr lang="en-GB" sz="2400" dirty="0" smtClean="0">
                <a:solidFill>
                  <a:schemeClr val="accent5"/>
                </a:solidFill>
              </a:rPr>
              <a:t>I </a:t>
            </a:r>
            <a:r>
              <a:rPr lang="en-GB" sz="2400" dirty="0">
                <a:solidFill>
                  <a:schemeClr val="accent5"/>
                </a:solidFill>
              </a:rPr>
              <a:t>have difficulty reading?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5551" y="1747091"/>
            <a:ext cx="54726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On the following page,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can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add the same number of circles </a:t>
            </a:r>
          </a:p>
          <a:p>
            <a:r>
              <a:rPr lang="en-GB" dirty="0" smtClean="0"/>
              <a:t>    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as the number of stops.</a:t>
            </a:r>
            <a:r>
              <a:rPr lang="en-GB" dirty="0" smtClean="0"/>
              <a:t>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/>
              <a:t>    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Each circle is one stop.  </a:t>
            </a:r>
          </a:p>
          <a:p>
            <a:r>
              <a:rPr lang="en-GB" dirty="0" smtClean="0"/>
              <a:t>    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can use these circles to see how many stops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have 	travelled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If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can read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 little, 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can also write down the names of the stops.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If I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need to change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trains in a connecting station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    I can do the same thing for the next part of my journey.</a:t>
            </a:r>
          </a:p>
        </p:txBody>
      </p:sp>
      <p:pic>
        <p:nvPicPr>
          <p:cNvPr id="4" name="Picture 2" descr="C:\Users\AVL7401\Pictures\Shooting 05.04.2018 Kit pédagogique\DSC_4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3420"/>
            <a:ext cx="3193927" cy="21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319" y="1169769"/>
            <a:ext cx="6120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When learning to travel, 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there is an easy way </a:t>
            </a: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to follow the stops and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know where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 need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to get off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11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3" y="2355727"/>
            <a:ext cx="7704855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>
                <a:solidFill>
                  <a:schemeClr val="bg1"/>
                </a:solidFill>
              </a:rPr>
              <a:t>I prepare my </a:t>
            </a:r>
            <a:r>
              <a:rPr lang="en-GB" sz="2800" b="1" dirty="0">
                <a:solidFill>
                  <a:schemeClr val="bg1"/>
                </a:solidFill>
              </a:rPr>
              <a:t>journey 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with </a:t>
            </a:r>
            <a:r>
              <a:rPr lang="en-GB" sz="2800" b="1" dirty="0" smtClean="0">
                <a:solidFill>
                  <a:schemeClr val="bg1"/>
                </a:solidFill>
              </a:rPr>
              <a:t>my </a:t>
            </a:r>
            <a:r>
              <a:rPr lang="en-GB" sz="2800" b="1" dirty="0">
                <a:solidFill>
                  <a:schemeClr val="bg1"/>
                </a:solidFill>
              </a:rPr>
              <a:t>support person</a:t>
            </a:r>
            <a:endParaRPr lang="en-GB" sz="2200" b="1" dirty="0"/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355727"/>
            <a:ext cx="831313" cy="9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7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>
          <a:xfrm rot="5400000">
            <a:off x="6092884" y="1603670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6056667" y="1623345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963" y="267494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004899"/>
                </a:solidFill>
              </a:rPr>
              <a:t>Stops for </a:t>
            </a:r>
            <a:r>
              <a:rPr lang="en-GB" sz="2400" dirty="0" smtClean="0">
                <a:solidFill>
                  <a:srgbClr val="004899"/>
                </a:solidFill>
              </a:rPr>
              <a:t>my </a:t>
            </a:r>
            <a:r>
              <a:rPr lang="en-GB" sz="2400" dirty="0">
                <a:solidFill>
                  <a:srgbClr val="004899"/>
                </a:solidFill>
              </a:rPr>
              <a:t>OUTBOUND journey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966646" y="2192204"/>
            <a:ext cx="40181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965FF39-C175-435D-B6C7-447FED529079}"/>
              </a:ext>
            </a:extLst>
          </p:cNvPr>
          <p:cNvSpPr/>
          <p:nvPr/>
        </p:nvSpPr>
        <p:spPr>
          <a:xfrm>
            <a:off x="2339752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AD5985D-5B31-487B-8F2C-B9D0624276CD}"/>
              </a:ext>
            </a:extLst>
          </p:cNvPr>
          <p:cNvSpPr/>
          <p:nvPr/>
        </p:nvSpPr>
        <p:spPr>
          <a:xfrm>
            <a:off x="3080429" y="2135010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53F7255-8A57-4C4B-B78A-C5EF4BEA650D}"/>
              </a:ext>
            </a:extLst>
          </p:cNvPr>
          <p:cNvSpPr/>
          <p:nvPr/>
        </p:nvSpPr>
        <p:spPr>
          <a:xfrm>
            <a:off x="4519264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097D9AD-ECEE-4625-9F13-1E9981926BB6}"/>
              </a:ext>
            </a:extLst>
          </p:cNvPr>
          <p:cNvSpPr/>
          <p:nvPr/>
        </p:nvSpPr>
        <p:spPr>
          <a:xfrm>
            <a:off x="5984752" y="2132028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9E1B6BF-540F-411C-8DF3-50789D79BFFC}"/>
              </a:ext>
            </a:extLst>
          </p:cNvPr>
          <p:cNvSpPr/>
          <p:nvPr/>
        </p:nvSpPr>
        <p:spPr>
          <a:xfrm>
            <a:off x="3833307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193E5C8-0436-4174-9B22-8E879BE14F7E}"/>
              </a:ext>
            </a:extLst>
          </p:cNvPr>
          <p:cNvSpPr/>
          <p:nvPr/>
        </p:nvSpPr>
        <p:spPr>
          <a:xfrm>
            <a:off x="5223145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5876534" y="193185"/>
            <a:ext cx="1571691" cy="5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7390383" y="339022"/>
            <a:ext cx="748505" cy="365423"/>
          </a:xfrm>
          <a:prstGeom prst="righ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113266" y="2370125"/>
            <a:ext cx="339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departure station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2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6406270" y="2205323"/>
            <a:ext cx="1968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destination station: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1405686" y="4011910"/>
            <a:ext cx="583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The number of grey circles is the same as the number of stops. 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34816" y="1623345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1         2         3        4          5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965FF39-C175-435D-B6C7-447FED529079}"/>
              </a:ext>
            </a:extLst>
          </p:cNvPr>
          <p:cNvSpPr/>
          <p:nvPr/>
        </p:nvSpPr>
        <p:spPr>
          <a:xfrm>
            <a:off x="1812926" y="2132028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16001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249" y="285415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004899"/>
                </a:solidFill>
              </a:rPr>
              <a:t>Stops for </a:t>
            </a:r>
            <a:r>
              <a:rPr lang="en-GB" sz="2400" dirty="0" smtClean="0">
                <a:solidFill>
                  <a:srgbClr val="004899"/>
                </a:solidFill>
              </a:rPr>
              <a:t>my </a:t>
            </a:r>
            <a:r>
              <a:rPr lang="en-GB" sz="2400" dirty="0">
                <a:solidFill>
                  <a:srgbClr val="004899"/>
                </a:solidFill>
              </a:rPr>
              <a:t>RETURN journey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5295060" y="118495"/>
            <a:ext cx="1650005" cy="6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urved Left Arrow 31"/>
          <p:cNvSpPr/>
          <p:nvPr/>
        </p:nvSpPr>
        <p:spPr>
          <a:xfrm>
            <a:off x="7213827" y="176033"/>
            <a:ext cx="541422" cy="503792"/>
          </a:xfrm>
          <a:prstGeom prst="curvedLef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131823" y="2259415"/>
            <a:ext cx="234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departure station: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mtClean="0"/>
              <a:t> </a:t>
            </a:r>
          </a:p>
        </p:txBody>
      </p:sp>
      <p:sp>
        <p:nvSpPr>
          <p:cNvPr id="26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6009297" y="2294793"/>
            <a:ext cx="206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destination station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966646" y="2192204"/>
            <a:ext cx="39735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965FF39-C175-435D-B6C7-447FED529079}"/>
              </a:ext>
            </a:extLst>
          </p:cNvPr>
          <p:cNvSpPr/>
          <p:nvPr/>
        </p:nvSpPr>
        <p:spPr>
          <a:xfrm>
            <a:off x="2339752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Organigramme : Connecteur 4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AD5985D-5B31-487B-8F2C-B9D0624276CD}"/>
              </a:ext>
            </a:extLst>
          </p:cNvPr>
          <p:cNvSpPr/>
          <p:nvPr/>
        </p:nvSpPr>
        <p:spPr>
          <a:xfrm>
            <a:off x="3080429" y="2135010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Organigramme : Connecteur 44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53F7255-8A57-4C4B-B78A-C5EF4BEA650D}"/>
              </a:ext>
            </a:extLst>
          </p:cNvPr>
          <p:cNvSpPr/>
          <p:nvPr/>
        </p:nvSpPr>
        <p:spPr>
          <a:xfrm>
            <a:off x="4519264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Organigramme : Connecteur 47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9E1B6BF-540F-411C-8DF3-50789D79BFFC}"/>
              </a:ext>
            </a:extLst>
          </p:cNvPr>
          <p:cNvSpPr/>
          <p:nvPr/>
        </p:nvSpPr>
        <p:spPr>
          <a:xfrm>
            <a:off x="3833307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Organigramme : Connecteur 48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193E5C8-0436-4174-9B22-8E879BE14F7E}"/>
              </a:ext>
            </a:extLst>
          </p:cNvPr>
          <p:cNvSpPr/>
          <p:nvPr/>
        </p:nvSpPr>
        <p:spPr>
          <a:xfrm>
            <a:off x="5223145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ZoneTexte 49"/>
          <p:cNvSpPr txBox="1"/>
          <p:nvPr/>
        </p:nvSpPr>
        <p:spPr>
          <a:xfrm>
            <a:off x="2239190" y="1567039"/>
            <a:ext cx="456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1         2         3        4          5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1" name="Organigramme : Connecteur 50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965FF39-C175-435D-B6C7-447FED529079}"/>
              </a:ext>
            </a:extLst>
          </p:cNvPr>
          <p:cNvSpPr/>
          <p:nvPr/>
        </p:nvSpPr>
        <p:spPr>
          <a:xfrm>
            <a:off x="1812926" y="2132028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5969768" y="1660864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50093" y="1680539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Connecteur 14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097D9AD-ECEE-4625-9F13-1E9981926BB6}"/>
              </a:ext>
            </a:extLst>
          </p:cNvPr>
          <p:cNvSpPr/>
          <p:nvPr/>
        </p:nvSpPr>
        <p:spPr>
          <a:xfrm>
            <a:off x="5878178" y="2132028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1405686" y="4011910"/>
            <a:ext cx="583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The number of grey circles is the same as the number of stops. 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82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317" y="195486"/>
            <a:ext cx="4301667" cy="709587"/>
          </a:xfrm>
        </p:spPr>
        <p:txBody>
          <a:bodyPr/>
          <a:lstStyle/>
          <a:p>
            <a:r>
              <a:rPr lang="en-GB" sz="2400" dirty="0" smtClean="0">
                <a:solidFill>
                  <a:srgbClr val="004899"/>
                </a:solidFill>
              </a:rPr>
              <a:t>My </a:t>
            </a:r>
            <a:r>
              <a:rPr lang="en-GB" sz="2400" dirty="0">
                <a:solidFill>
                  <a:srgbClr val="004899"/>
                </a:solidFill>
              </a:rPr>
              <a:t>journey’s stops</a:t>
            </a:r>
            <a:r>
              <a:rPr dirty="0"/>
              <a:t/>
            </a:r>
            <a:br>
              <a:rPr dirty="0"/>
            </a:br>
            <a:r>
              <a:rPr lang="en-GB" sz="2400" dirty="0" smtClean="0">
                <a:solidFill>
                  <a:srgbClr val="004899"/>
                </a:solidFill>
              </a:rPr>
              <a:t>if I have to change trains</a:t>
            </a:r>
            <a:endParaRPr lang="en-GB" sz="2400" dirty="0">
              <a:solidFill>
                <a:srgbClr val="004899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4324833" y="161134"/>
            <a:ext cx="1343118" cy="5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1325398" y="2771831"/>
            <a:ext cx="2600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onnecting station at which you change: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7072594" y="3548832"/>
            <a:ext cx="229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destination station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5735972" y="413017"/>
            <a:ext cx="884785" cy="560781"/>
          </a:xfrm>
          <a:prstGeom prst="bentConnector3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46145" y="17604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511769" y="248470"/>
            <a:ext cx="288000" cy="471988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612262" y="2571750"/>
            <a:ext cx="269644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965FF39-C175-435D-B6C7-447FED529079}"/>
              </a:ext>
            </a:extLst>
          </p:cNvPr>
          <p:cNvSpPr/>
          <p:nvPr/>
        </p:nvSpPr>
        <p:spPr>
          <a:xfrm>
            <a:off x="1978215" y="252910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AD5985D-5B31-487B-8F2C-B9D0624276CD}"/>
              </a:ext>
            </a:extLst>
          </p:cNvPr>
          <p:cNvSpPr/>
          <p:nvPr/>
        </p:nvSpPr>
        <p:spPr>
          <a:xfrm>
            <a:off x="2625654" y="2504539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E2362D6-1482-41BC-B9BA-78032A2025D2}"/>
              </a:ext>
            </a:extLst>
          </p:cNvPr>
          <p:cNvSpPr/>
          <p:nvPr/>
        </p:nvSpPr>
        <p:spPr>
          <a:xfrm>
            <a:off x="4821355" y="334440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53F7255-8A57-4C4B-B78A-C5EF4BEA650D}"/>
              </a:ext>
            </a:extLst>
          </p:cNvPr>
          <p:cNvSpPr/>
          <p:nvPr/>
        </p:nvSpPr>
        <p:spPr>
          <a:xfrm>
            <a:off x="4164880" y="2522835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Organigramme : Connecteur 28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06289AE-E8D3-42BE-BCA2-FFD023159751}"/>
              </a:ext>
            </a:extLst>
          </p:cNvPr>
          <p:cNvSpPr/>
          <p:nvPr/>
        </p:nvSpPr>
        <p:spPr>
          <a:xfrm>
            <a:off x="5535786" y="334440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Organigramme : Connecteur 29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097D9AD-ECEE-4625-9F13-1E9981926BB6}"/>
              </a:ext>
            </a:extLst>
          </p:cNvPr>
          <p:cNvSpPr/>
          <p:nvPr/>
        </p:nvSpPr>
        <p:spPr>
          <a:xfrm>
            <a:off x="6315630" y="334183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9E1B6BF-540F-411C-8DF3-50789D79BFFC}"/>
              </a:ext>
            </a:extLst>
          </p:cNvPr>
          <p:cNvSpPr/>
          <p:nvPr/>
        </p:nvSpPr>
        <p:spPr>
          <a:xfrm>
            <a:off x="3373695" y="2504539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193E5C8-0436-4174-9B22-8E879BE14F7E}"/>
              </a:ext>
            </a:extLst>
          </p:cNvPr>
          <p:cNvSpPr/>
          <p:nvPr/>
        </p:nvSpPr>
        <p:spPr>
          <a:xfrm>
            <a:off x="4164880" y="3341832"/>
            <a:ext cx="143830" cy="134422"/>
          </a:xfrm>
          <a:prstGeom prst="flowChartConnector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ZoneTexte 35"/>
          <p:cNvSpPr txBox="1"/>
          <p:nvPr/>
        </p:nvSpPr>
        <p:spPr>
          <a:xfrm>
            <a:off x="1859258" y="1895084"/>
            <a:ext cx="175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1         2         3  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965FF39-C175-435D-B6C7-447FED529079}"/>
              </a:ext>
            </a:extLst>
          </p:cNvPr>
          <p:cNvSpPr/>
          <p:nvPr/>
        </p:nvSpPr>
        <p:spPr>
          <a:xfrm>
            <a:off x="1456958" y="2504539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86585" y="1949739"/>
            <a:ext cx="2502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departure station: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 flipV="1">
            <a:off x="4231072" y="2643124"/>
            <a:ext cx="5723" cy="68757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 flipV="1">
            <a:off x="4296164" y="3409043"/>
            <a:ext cx="2879616" cy="26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785431" y="3568198"/>
            <a:ext cx="278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1         2         3            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41" name="Picture 40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96" y="2911589"/>
            <a:ext cx="244626" cy="422896"/>
          </a:xfrm>
          <a:prstGeom prst="rect">
            <a:avLst/>
          </a:prstGeom>
        </p:spPr>
      </p:pic>
      <p:sp>
        <p:nvSpPr>
          <p:cNvPr id="46" name="Isosceles Triangle 45"/>
          <p:cNvSpPr/>
          <p:nvPr/>
        </p:nvSpPr>
        <p:spPr>
          <a:xfrm rot="5400000">
            <a:off x="7187581" y="2847529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7144509" y="2867204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rganigramme : Connecteur 14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097D9AD-ECEE-4625-9F13-1E9981926BB6}"/>
              </a:ext>
            </a:extLst>
          </p:cNvPr>
          <p:cNvSpPr/>
          <p:nvPr/>
        </p:nvSpPr>
        <p:spPr>
          <a:xfrm>
            <a:off x="7072594" y="3330695"/>
            <a:ext cx="143830" cy="127066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6699695" y="802688"/>
            <a:ext cx="1343118" cy="5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77" y="3429946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4" y="3876732"/>
            <a:ext cx="367180" cy="303250"/>
          </a:xfrm>
          <a:prstGeom prst="rect">
            <a:avLst/>
          </a:prstGeom>
        </p:spPr>
      </p:pic>
      <p:sp>
        <p:nvSpPr>
          <p:cNvPr id="56" name="ZoneTexte 3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1495D6E-66DA-476A-BB75-E119908E3BB4}"/>
              </a:ext>
            </a:extLst>
          </p:cNvPr>
          <p:cNvSpPr txBox="1"/>
          <p:nvPr/>
        </p:nvSpPr>
        <p:spPr>
          <a:xfrm>
            <a:off x="1894785" y="3426217"/>
            <a:ext cx="21442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Time: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Platform: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Direction: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5977" y="273618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88" y="2807624"/>
            <a:ext cx="244626" cy="422896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1395633" y="4351625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9215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33413" y="2355850"/>
            <a:ext cx="8510587" cy="1223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FFFFFF"/>
                </a:solidFill>
              </a:rPr>
              <a:t>I arrive </a:t>
            </a:r>
            <a:r>
              <a:rPr lang="en-GB" sz="2800" b="1" dirty="0">
                <a:solidFill>
                  <a:srgbClr val="FFFFFF"/>
                </a:solidFill>
              </a:rPr>
              <a:t>at </a:t>
            </a:r>
            <a:r>
              <a:rPr lang="en-GB" sz="2800" b="1" dirty="0" smtClean="0">
                <a:solidFill>
                  <a:srgbClr val="FFFFFF"/>
                </a:solidFill>
              </a:rPr>
              <a:t>my destination </a:t>
            </a:r>
            <a:r>
              <a:rPr dirty="0"/>
              <a:t/>
            </a:r>
            <a:br>
              <a:rPr dirty="0"/>
            </a:br>
            <a:r>
              <a:rPr lang="en-GB" sz="2800" b="1" dirty="0">
                <a:solidFill>
                  <a:srgbClr val="FFFFFF"/>
                </a:solidFill>
              </a:rPr>
              <a:t>and get off the train</a:t>
            </a:r>
            <a:endParaRPr lang="en-GB" sz="2800" b="0" dirty="0"/>
          </a:p>
        </p:txBody>
      </p:sp>
      <p:pic>
        <p:nvPicPr>
          <p:cNvPr id="3074" name="Picture 2" descr="C:\My document\HI\V8\arriv+�e g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9252"/>
            <a:ext cx="1986972" cy="11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795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131590"/>
            <a:ext cx="453650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arrived at my destination.</a:t>
            </a:r>
            <a:endParaRPr lang="en-GB" sz="2400" dirty="0">
              <a:solidFill>
                <a:srgbClr val="0052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528" y="177896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Add a photo of the station of arrival here</a:t>
            </a:r>
            <a:r>
              <a:rPr lang="en-GB" dirty="0" smtClean="0"/>
              <a:t>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GB" sz="1400" dirty="0" smtClean="0">
                <a:solidFill>
                  <a:prstClr val="white">
                    <a:lumMod val="50000"/>
                  </a:prstClr>
                </a:solidFill>
              </a:rPr>
              <a:t>by looking</a:t>
            </a:r>
            <a:r>
              <a:rPr lang="en-GB" dirty="0" smtClean="0"/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 the SNCB library </a:t>
            </a:r>
          </a:p>
          <a:p>
            <a:pPr lvl="0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 by adding a photo you’ve taken yourself.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115941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Write down the name</a:t>
            </a:r>
          </a:p>
          <a:p>
            <a:r>
              <a:rPr lang="en-GB" dirty="0" smtClean="0"/>
              <a:t>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of your destination station.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43010" y="267494"/>
            <a:ext cx="619248" cy="594508"/>
            <a:chOff x="3507164" y="3318611"/>
            <a:chExt cx="619248" cy="594508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94" y="422125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360944" y="1205403"/>
            <a:ext cx="619248" cy="594508"/>
            <a:chOff x="3507164" y="3318611"/>
            <a:chExt cx="619248" cy="594508"/>
          </a:xfrm>
        </p:grpSpPr>
        <p:sp>
          <p:nvSpPr>
            <p:cNvPr id="21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28" y="1360034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15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Once the train has stopped,</a:t>
            </a:r>
            <a:r>
              <a:rPr dirty="0"/>
              <a:t/>
            </a:r>
            <a:br>
              <a:rPr dirty="0"/>
            </a:br>
            <a:r>
              <a:rPr lang="en-GB" dirty="0" smtClean="0"/>
              <a:t>I press the button to open the doors and</a:t>
            </a:r>
            <a:r>
              <a:rPr dirty="0"/>
              <a:t/>
            </a:r>
            <a:br>
              <a:rPr dirty="0"/>
            </a:br>
            <a:r>
              <a:rPr lang="en-GB" dirty="0" smtClean="0"/>
              <a:t>get off the train.</a:t>
            </a:r>
            <a:endParaRPr lang="en-GB" sz="2400" dirty="0">
              <a:solidFill>
                <a:srgbClr val="005294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43010" y="267494"/>
            <a:ext cx="619248" cy="594508"/>
            <a:chOff x="3507164" y="3318611"/>
            <a:chExt cx="619248" cy="594508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94" y="422125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SC_42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3947"/>
            <a:ext cx="327217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_45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5" y="1663947"/>
            <a:ext cx="326063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80112" y="194306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227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2715766"/>
            <a:ext cx="7416800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</a:rPr>
              <a:t>I exit </a:t>
            </a:r>
            <a:r>
              <a:rPr lang="en-GB" sz="2800" b="1" dirty="0">
                <a:solidFill>
                  <a:srgbClr val="FFFFFF"/>
                </a:solidFill>
              </a:rPr>
              <a:t>the station</a:t>
            </a:r>
            <a:endParaRPr lang="en-GB" sz="2800" b="0" dirty="0"/>
          </a:p>
        </p:txBody>
      </p:sp>
      <p:pic>
        <p:nvPicPr>
          <p:cNvPr id="3" name="Picture 2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6802713" y="2199859"/>
            <a:ext cx="1656184" cy="93436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886292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5"/>
                </a:solidFill>
              </a:rPr>
              <a:t>I e</a:t>
            </a:r>
            <a:r>
              <a:rPr lang="en-GB" sz="2400" b="1" dirty="0" smtClean="0">
                <a:solidFill>
                  <a:schemeClr val="accent5"/>
                </a:solidFill>
              </a:rPr>
              <a:t>xit </a:t>
            </a:r>
            <a:r>
              <a:rPr lang="en-GB" sz="2400" b="1" dirty="0">
                <a:solidFill>
                  <a:schemeClr val="accent5"/>
                </a:solidFill>
              </a:rPr>
              <a:t>the station by following the arrows.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5" name="Picture 4" descr="Picto sort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4" y="1347614"/>
            <a:ext cx="2254489" cy="2232248"/>
          </a:xfrm>
          <a:prstGeom prst="rect">
            <a:avLst/>
          </a:prstGeom>
        </p:spPr>
      </p:pic>
      <p:pic>
        <p:nvPicPr>
          <p:cNvPr id="6" name="Picture 5" descr="Picto flèch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7614"/>
            <a:ext cx="2238414" cy="2232248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738257" y="3723878"/>
            <a:ext cx="2232248" cy="5760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Exit</a:t>
            </a:r>
          </a:p>
        </p:txBody>
      </p:sp>
      <p:sp>
        <p:nvSpPr>
          <p:cNvPr id="7" name="Oval 6"/>
          <p:cNvSpPr/>
          <p:nvPr/>
        </p:nvSpPr>
        <p:spPr>
          <a:xfrm>
            <a:off x="8172400" y="33950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8266767" y="505660"/>
            <a:ext cx="430513" cy="24546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319133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43608" y="1059582"/>
            <a:ext cx="7848872" cy="2736081"/>
          </a:xfrm>
          <a:prstGeom prst="rect">
            <a:avLst/>
          </a:prstGeom>
        </p:spPr>
        <p:txBody>
          <a:bodyPr/>
          <a:lstStyle/>
          <a:p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GB" b="1" dirty="0" smtClean="0">
                <a:solidFill>
                  <a:schemeClr val="accent5"/>
                </a:solidFill>
              </a:rPr>
              <a:t>I am </a:t>
            </a:r>
            <a:r>
              <a:rPr lang="en-GB" b="1" dirty="0">
                <a:solidFill>
                  <a:schemeClr val="accent5"/>
                </a:solidFill>
              </a:rPr>
              <a:t>arrived!</a:t>
            </a:r>
            <a:r>
              <a:rPr dirty="0"/>
              <a:t/>
            </a:r>
            <a:br>
              <a:rPr dirty="0"/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483518"/>
            <a:ext cx="1497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GB" sz="1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807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319722"/>
            <a:ext cx="7992888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bg1"/>
                </a:solidFill>
                <a:latin typeface="+mj-lt"/>
              </a:rPr>
              <a:t>The assistance card</a:t>
            </a:r>
            <a:r>
              <a:rPr lang="en-GB" dirty="0" smtClean="0"/>
              <a:t> </a:t>
            </a:r>
            <a:r>
              <a:rPr dirty="0"/>
              <a:t/>
            </a:r>
            <a:br>
              <a:rPr dirty="0"/>
            </a:br>
            <a:endParaRPr lang="en-GB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8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74" y="114970"/>
            <a:ext cx="8147248" cy="709587"/>
          </a:xfrm>
        </p:spPr>
        <p:txBody>
          <a:bodyPr/>
          <a:lstStyle/>
          <a:p>
            <a:r>
              <a:rPr lang="en-GB" sz="2400" dirty="0"/>
              <a:t>I</a:t>
            </a:r>
            <a:r>
              <a:rPr lang="en-GB" sz="2400" dirty="0" smtClean="0"/>
              <a:t> can book assistance before starting my journey</a:t>
            </a:r>
            <a:r>
              <a:rPr lang="en-GB" dirty="0" smtClean="0"/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97703" y="1418376"/>
            <a:ext cx="4960503" cy="316629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is a free service, on reservation, </a:t>
            </a:r>
            <a:endParaRPr lang="en-GB" sz="2000" dirty="0" smtClean="0"/>
          </a:p>
          <a:p>
            <a:r>
              <a:rPr lang="en-GB" dirty="0" smtClean="0"/>
              <a:t>      </a:t>
            </a:r>
            <a:r>
              <a:rPr lang="en-GB" sz="2000" dirty="0" smtClean="0"/>
              <a:t>o</a:t>
            </a:r>
            <a:r>
              <a:rPr lang="en-GB" sz="2000" dirty="0"/>
              <a:t>pen every day from 7 a.m. until 9:30 p.m.</a:t>
            </a:r>
          </a:p>
          <a:p>
            <a:r>
              <a:rPr lang="en-GB" sz="2000" dirty="0" smtClean="0"/>
              <a:t>      and available in 132 train stations.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book</a:t>
            </a:r>
            <a:r>
              <a:rPr lang="en-GB" sz="2000" dirty="0" smtClean="0"/>
              <a:t>, </a:t>
            </a:r>
            <a:endParaRPr lang="en-GB" sz="2000" dirty="0"/>
          </a:p>
          <a:p>
            <a:r>
              <a:rPr lang="en-GB" sz="2000" dirty="0" smtClean="0"/>
              <a:t>      simply telephone </a:t>
            </a:r>
            <a:r>
              <a:rPr lang="en-GB" sz="2000" b="1" dirty="0" smtClean="0"/>
              <a:t>02.528.28.28,  </a:t>
            </a:r>
          </a:p>
          <a:p>
            <a:r>
              <a:rPr lang="en-GB" sz="2000" dirty="0" smtClean="0"/>
              <a:t>      - 24 hours in advance if it’s a small station, or</a:t>
            </a:r>
            <a:endParaRPr lang="en-GB" sz="2000" dirty="0"/>
          </a:p>
          <a:p>
            <a:r>
              <a:rPr lang="en-GB" sz="2000" dirty="0" smtClean="0"/>
              <a:t>      - 3 hours in advance if it’s a larger station.</a:t>
            </a:r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Find out more </a:t>
            </a:r>
            <a:endParaRPr lang="en-GB" sz="2000" dirty="0"/>
          </a:p>
          <a:p>
            <a:r>
              <a:rPr lang="en-GB" sz="2000" dirty="0" smtClean="0"/>
              <a:t>      about the assistance service: </a:t>
            </a:r>
          </a:p>
          <a:p>
            <a:r>
              <a:rPr lang="en-GB" sz="2000" dirty="0" smtClean="0"/>
              <a:t>      - at the train station by asking the guide</a:t>
            </a:r>
            <a:endParaRPr lang="en-GB" sz="2000" dirty="0"/>
          </a:p>
          <a:p>
            <a:r>
              <a:rPr lang="en-GB" sz="2000" dirty="0" smtClean="0"/>
              <a:t>      for persons with reduced mobility;</a:t>
            </a:r>
          </a:p>
          <a:p>
            <a:r>
              <a:rPr lang="en-GB" sz="2000" dirty="0" smtClean="0"/>
              <a:t>      - on the website: </a:t>
            </a:r>
            <a:r>
              <a:rPr lang="en-GB" sz="2000" dirty="0">
                <a:hlinkClick r:id="rId3"/>
              </a:rPr>
              <a:t>sncb.be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1630"/>
            <a:ext cx="3486143" cy="295232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99542"/>
            <a:ext cx="8081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If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 encounter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difficulties when travelling alone, 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can ask for help from the SNCB’s assistance teams.</a:t>
            </a:r>
          </a:p>
        </p:txBody>
      </p:sp>
      <p:sp>
        <p:nvSpPr>
          <p:cNvPr id="7" name="Oval 6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Visu 1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9" t="6268" r="35738" b="17949"/>
          <a:stretch>
            <a:fillRect/>
          </a:stretch>
        </p:blipFill>
        <p:spPr bwMode="auto">
          <a:xfrm>
            <a:off x="7896083" y="3363838"/>
            <a:ext cx="891063" cy="12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438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9552" y="33950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</a:rPr>
              <a:t>If </a:t>
            </a:r>
            <a:r>
              <a:rPr lang="en-GB" sz="2400" b="1" dirty="0" smtClean="0">
                <a:solidFill>
                  <a:schemeClr val="accent3"/>
                </a:solidFill>
              </a:rPr>
              <a:t>I </a:t>
            </a:r>
            <a:r>
              <a:rPr lang="en-GB" sz="2400" b="1" dirty="0">
                <a:solidFill>
                  <a:schemeClr val="accent3"/>
                </a:solidFill>
              </a:rPr>
              <a:t>find it difficult to ask for help, </a:t>
            </a:r>
          </a:p>
          <a:p>
            <a:r>
              <a:rPr lang="en-GB" sz="2400" b="1" dirty="0" smtClean="0">
                <a:solidFill>
                  <a:schemeClr val="accent3"/>
                </a:solidFill>
              </a:rPr>
              <a:t>I can </a:t>
            </a:r>
            <a:r>
              <a:rPr lang="en-GB" sz="2400" b="1" dirty="0">
                <a:solidFill>
                  <a:schemeClr val="accent3"/>
                </a:solidFill>
              </a:rPr>
              <a:t>use </a:t>
            </a:r>
            <a:r>
              <a:rPr lang="en-GB" sz="2400" b="1" dirty="0" smtClean="0">
                <a:solidFill>
                  <a:schemeClr val="accent3"/>
                </a:solidFill>
              </a:rPr>
              <a:t>my assistance card</a:t>
            </a:r>
            <a:r>
              <a:rPr lang="en-GB" sz="2400" b="1" dirty="0">
                <a:solidFill>
                  <a:schemeClr val="accent3"/>
                </a:solidFill>
              </a:rPr>
              <a:t>.</a:t>
            </a:r>
            <a:endParaRPr lang="en-GB" sz="2400" b="1" strike="sngStrike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563638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This card is recognised by the SNCB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can print it in any format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It makes it easier to ask for help.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If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show this card, someone will come and help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692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32577" y="4837840"/>
            <a:ext cx="8225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This is a tool to ask for help. It is not a valid ticket or a railcard/discount card.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128" y="2142086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I’m going to: ………………………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3511357" y="1377405"/>
            <a:ext cx="1546229" cy="5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413" y="1368635"/>
            <a:ext cx="8147248" cy="709587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Outbound journey</a:t>
            </a:r>
            <a:r>
              <a:rPr dirty="0" smtClean="0"/>
              <a:t/>
            </a:r>
            <a:br>
              <a:rPr dirty="0" smtClean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52128" y="399210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Direction:</a:t>
            </a:r>
            <a:r>
              <a:rPr lang="en-GB" dirty="0" smtClean="0"/>
              <a:t> …………………...….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52128" y="2762263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Time:………….………….……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2128" y="338244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Platform:</a:t>
            </a:r>
            <a:r>
              <a:rPr lang="en-GB" dirty="0" smtClean="0"/>
              <a:t> …………………..……….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21581" y="285853"/>
            <a:ext cx="2615247" cy="1433997"/>
            <a:chOff x="5629160" y="368198"/>
            <a:chExt cx="2615247" cy="1433997"/>
          </a:xfrm>
        </p:grpSpPr>
        <p:sp>
          <p:nvSpPr>
            <p:cNvPr id="33" name="Rectangle 32"/>
            <p:cNvSpPr/>
            <p:nvPr/>
          </p:nvSpPr>
          <p:spPr>
            <a:xfrm>
              <a:off x="5629160" y="368198"/>
              <a:ext cx="2615247" cy="143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8144" y="997037"/>
              <a:ext cx="510980" cy="603884"/>
              <a:chOff x="755576" y="1570184"/>
              <a:chExt cx="1944216" cy="22977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55576" y="1570184"/>
                <a:ext cx="1944216" cy="22977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976510" y="2895786"/>
                <a:ext cx="1502349" cy="97210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17885" y="1899442"/>
                <a:ext cx="819597" cy="8195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24128" y="499868"/>
              <a:ext cx="25202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accent3"/>
                  </a:solidFill>
                </a:rPr>
                <a:t>Support person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36182" y="961430"/>
              <a:ext cx="16082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>
                  <a:solidFill>
                    <a:schemeClr val="bg1">
                      <a:lumMod val="50000"/>
                    </a:schemeClr>
                  </a:solidFill>
                </a:rPr>
                <a:t>First name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36182" y="1266314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1">
                      <a:lumMod val="50000"/>
                    </a:schemeClr>
                  </a:solidFill>
                </a:rPr>
                <a:t>Telephone</a:t>
              </a: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5248934" y="1460791"/>
            <a:ext cx="648072" cy="36004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284472" y="2084025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(destination station)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46752" y="2748223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(departure time)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91466" y="332935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(expected platform)</a:t>
            </a:r>
          </a:p>
        </p:txBody>
      </p:sp>
      <p:sp>
        <p:nvSpPr>
          <p:cNvPr id="37" name="TextBox 31"/>
          <p:cNvSpPr txBox="1"/>
          <p:nvPr/>
        </p:nvSpPr>
        <p:spPr>
          <a:xfrm>
            <a:off x="4403163" y="3919433"/>
            <a:ext cx="44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(direction of the train)</a:t>
            </a:r>
          </a:p>
        </p:txBody>
      </p:sp>
      <p:pic>
        <p:nvPicPr>
          <p:cNvPr id="31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7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6" y="3395432"/>
            <a:ext cx="367180" cy="303250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591395" y="4084433"/>
            <a:ext cx="332399" cy="18466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38763" y="244849"/>
            <a:ext cx="3439304" cy="60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</a:rPr>
              <a:t>Can you help me? </a:t>
            </a:r>
            <a:endParaRPr lang="en-GB" sz="2400" b="1" i="1" strike="sngStri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376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128" y="2142086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I’m going to:………………………..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6245" y="3982066"/>
            <a:ext cx="44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(direction of the train)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276419"/>
            <a:ext cx="8147248" cy="709587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Return journey</a:t>
            </a:r>
            <a:r>
              <a:rPr dirty="0"/>
              <a:t/>
            </a:r>
            <a:br>
              <a:rPr dirty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52128" y="4002618"/>
            <a:ext cx="363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Direction:………………………..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284471" y="2154433"/>
            <a:ext cx="2644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(destination station)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2128" y="2762263"/>
            <a:ext cx="3328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Time: …………………….......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2128" y="338244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Platform: ………………..……….…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9965" y="2762263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(departure time)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24630" y="3344473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(expected platform number)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326609" y="159483"/>
            <a:ext cx="2615247" cy="1433997"/>
            <a:chOff x="5629160" y="368198"/>
            <a:chExt cx="2615247" cy="1433997"/>
          </a:xfrm>
        </p:grpSpPr>
        <p:sp>
          <p:nvSpPr>
            <p:cNvPr id="33" name="Rectangle 32"/>
            <p:cNvSpPr/>
            <p:nvPr/>
          </p:nvSpPr>
          <p:spPr>
            <a:xfrm>
              <a:off x="5629160" y="368198"/>
              <a:ext cx="2615247" cy="143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8144" y="997037"/>
              <a:ext cx="510980" cy="603884"/>
              <a:chOff x="755576" y="1570184"/>
              <a:chExt cx="1944216" cy="22977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55576" y="1570184"/>
                <a:ext cx="1944216" cy="22977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976510" y="2895786"/>
                <a:ext cx="1502349" cy="97210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17885" y="1899442"/>
                <a:ext cx="819597" cy="8195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24128" y="499868"/>
              <a:ext cx="25202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accent3"/>
                  </a:solidFill>
                </a:rPr>
                <a:t>Support person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36182" y="961430"/>
              <a:ext cx="16082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</a:rPr>
                <a:t>First name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36182" y="1266314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Telephone</a:t>
              </a: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3288830" y="1297504"/>
            <a:ext cx="1578474" cy="5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urved Left Arrow 34"/>
          <p:cNvSpPr/>
          <p:nvPr/>
        </p:nvSpPr>
        <p:spPr>
          <a:xfrm>
            <a:off x="5004523" y="1276249"/>
            <a:ext cx="680680" cy="634551"/>
          </a:xfrm>
          <a:prstGeom prst="curved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38763" y="244849"/>
            <a:ext cx="3439304" cy="605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</a:rPr>
              <a:t>Can you help me? </a:t>
            </a:r>
            <a:endParaRPr lang="en-GB" sz="2400" b="1" i="1" strike="sngStrike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7342" y="4837841"/>
            <a:ext cx="8225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This is an assistance card to ask for help. It is not a valid ticket or a railcard/discount card.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7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6" y="3395432"/>
            <a:ext cx="367180" cy="303250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591395" y="4084433"/>
            <a:ext cx="332399" cy="18466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752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283718"/>
            <a:ext cx="86409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prstClr val="white"/>
                </a:solidFill>
              </a:rPr>
              <a:t>In case of any unexpected issues, problems or safety concerns</a:t>
            </a:r>
          </a:p>
          <a:p>
            <a:endParaRPr lang="en-GB" sz="2000" b="1" dirty="0">
              <a:solidFill>
                <a:prstClr val="white"/>
              </a:solidFill>
            </a:endParaRPr>
          </a:p>
          <a:p>
            <a:r>
              <a:rPr lang="en-GB" sz="2000" b="1" dirty="0">
                <a:solidFill>
                  <a:prstClr val="white"/>
                </a:solidFill>
              </a:rPr>
              <a:t>SNCB staff are here to help </a:t>
            </a:r>
          </a:p>
          <a:p>
            <a:endParaRPr lang="en-GB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121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 noGrp="1"/>
          </p:cNvSpPr>
          <p:nvPr>
            <p:ph type="title"/>
          </p:nvPr>
        </p:nvSpPr>
        <p:spPr>
          <a:xfrm>
            <a:off x="613418" y="205979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rgbClr val="CC006A"/>
                </a:solidFill>
              </a:rPr>
              <a:t>At the station</a:t>
            </a:r>
            <a:endParaRPr lang="en-GB" sz="2400" dirty="0">
              <a:solidFill>
                <a:srgbClr val="CC006A"/>
              </a:solidFill>
              <a:ea typeface="+mn-ea"/>
            </a:endParaRPr>
          </a:p>
        </p:txBody>
      </p:sp>
      <p:pic>
        <p:nvPicPr>
          <p:cNvPr id="5" name="Picture 4" descr="Pendelaar_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0" y="1319324"/>
            <a:ext cx="2706716" cy="16103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 descr="DSC_458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16999"/>
          <a:stretch/>
        </p:blipFill>
        <p:spPr>
          <a:xfrm>
            <a:off x="5131094" y="1353947"/>
            <a:ext cx="2439275" cy="15411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DSC_40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r="7295" b="25742"/>
          <a:stretch>
            <a:fillRect/>
          </a:stretch>
        </p:blipFill>
        <p:spPr bwMode="auto">
          <a:xfrm>
            <a:off x="3583631" y="1319324"/>
            <a:ext cx="1355883" cy="16103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539552" y="739384"/>
            <a:ext cx="7880257" cy="748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The station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staff </a:t>
            </a:r>
            <a:r>
              <a:rPr lang="en-GB" sz="1400" dirty="0" smtClean="0">
                <a:solidFill>
                  <a:prstClr val="white">
                    <a:lumMod val="50000"/>
                  </a:prstClr>
                </a:solidFill>
              </a:rPr>
              <a:t>can provide information and guide me.</a:t>
            </a:r>
            <a:endParaRPr lang="en-GB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194" name="Picture 2" descr="C:\Users\AVL7401\Pictures\Sélection\EH_180528_SNCBNMBS_Specials_1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0" y="3000638"/>
            <a:ext cx="2706716" cy="15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VL7401\Pictures\Sélection\Pictur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94" y="3028174"/>
            <a:ext cx="2439275" cy="15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4030-03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14665"/>
          <a:stretch/>
        </p:blipFill>
        <p:spPr>
          <a:xfrm>
            <a:off x="3583631" y="3028174"/>
            <a:ext cx="1381500" cy="154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73318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CC006A"/>
                </a:solidFill>
              </a:rPr>
              <a:t>On the platform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23928" y="1131590"/>
            <a:ext cx="5164708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If there’s something I did not fully understand, </a:t>
            </a:r>
          </a:p>
          <a:p>
            <a:r>
              <a:rPr lang="en-GB" sz="1400" dirty="0" smtClean="0"/>
              <a:t>     I </a:t>
            </a:r>
            <a:r>
              <a:rPr lang="en-GB" sz="1400" dirty="0"/>
              <a:t>can ask the train </a:t>
            </a:r>
            <a:r>
              <a:rPr lang="en-GB" sz="1400" dirty="0" smtClean="0"/>
              <a:t>attendant.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 use my </a:t>
            </a:r>
            <a:r>
              <a:rPr lang="en-GB" sz="1400" dirty="0"/>
              <a:t>assistance card.</a:t>
            </a:r>
          </a:p>
        </p:txBody>
      </p:sp>
      <p:pic>
        <p:nvPicPr>
          <p:cNvPr id="5" name="Picture 2" descr="IMG_96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" y="1059582"/>
            <a:ext cx="2946862" cy="197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81" y="2571750"/>
            <a:ext cx="281759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81885"/>
            <a:ext cx="2799211" cy="15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005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44280" cy="3394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dirty="0" smtClean="0"/>
              <a:t>train attendant </a:t>
            </a:r>
            <a:r>
              <a:rPr lang="en-GB" sz="1400" dirty="0"/>
              <a:t>can help </a:t>
            </a:r>
            <a:r>
              <a:rPr lang="en-GB" sz="1400" dirty="0" smtClean="0"/>
              <a:t>me</a:t>
            </a:r>
          </a:p>
          <a:p>
            <a:r>
              <a:rPr lang="en-GB" dirty="0" smtClean="0"/>
              <a:t>      </a:t>
            </a:r>
            <a:r>
              <a:rPr lang="en-GB" sz="1400" dirty="0" smtClean="0"/>
              <a:t>if I don’t know which stop</a:t>
            </a:r>
          </a:p>
          <a:p>
            <a:r>
              <a:rPr lang="en-GB" sz="1400" dirty="0" smtClean="0"/>
              <a:t>        I need </a:t>
            </a:r>
            <a:r>
              <a:rPr lang="en-GB" sz="1400" dirty="0"/>
              <a:t>to get off 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If </a:t>
            </a:r>
            <a:r>
              <a:rPr lang="en-GB" sz="1400" dirty="0" smtClean="0"/>
              <a:t>I </a:t>
            </a:r>
            <a:r>
              <a:rPr lang="en-GB" sz="1400" dirty="0"/>
              <a:t>get on the wrong train</a:t>
            </a:r>
            <a:r>
              <a:rPr lang="en-GB" sz="1400" dirty="0" smtClean="0"/>
              <a:t>, </a:t>
            </a:r>
          </a:p>
          <a:p>
            <a:r>
              <a:rPr lang="en-GB" dirty="0" smtClean="0"/>
              <a:t>      </a:t>
            </a:r>
            <a:r>
              <a:rPr lang="en-GB" sz="1400" dirty="0"/>
              <a:t>they can tell </a:t>
            </a:r>
            <a:r>
              <a:rPr lang="en-GB" sz="1400" dirty="0" smtClean="0"/>
              <a:t>me </a:t>
            </a:r>
            <a:r>
              <a:rPr lang="en-GB" sz="1400" dirty="0"/>
              <a:t>what to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They can give me a form</a:t>
            </a:r>
            <a:r>
              <a:rPr lang="en-GB" dirty="0" smtClean="0"/>
              <a:t> </a:t>
            </a:r>
            <a:endParaRPr lang="en-GB" sz="1400" dirty="0" smtClean="0"/>
          </a:p>
          <a:p>
            <a:r>
              <a:rPr lang="en-GB" dirty="0" smtClean="0"/>
              <a:t> </a:t>
            </a:r>
            <a:r>
              <a:rPr lang="en-GB" sz="1400" dirty="0" smtClean="0"/>
              <a:t>     that </a:t>
            </a:r>
            <a:r>
              <a:rPr lang="en-GB" sz="1400" dirty="0"/>
              <a:t>I</a:t>
            </a:r>
            <a:r>
              <a:rPr lang="en-GB" sz="1400" dirty="0" smtClean="0"/>
              <a:t> should keep on</a:t>
            </a:r>
            <a:r>
              <a:rPr lang="en-GB" dirty="0" smtClean="0"/>
              <a:t> </a:t>
            </a:r>
            <a:endParaRPr lang="en-GB" sz="1400" dirty="0" smtClean="0"/>
          </a:p>
          <a:p>
            <a:r>
              <a:rPr lang="en-GB" sz="1400" dirty="0" smtClean="0"/>
              <a:t>      </a:t>
            </a:r>
            <a:r>
              <a:rPr lang="en-GB" sz="1400" dirty="0"/>
              <a:t>so </a:t>
            </a:r>
            <a:r>
              <a:rPr lang="en-GB" sz="1400" dirty="0" smtClean="0"/>
              <a:t>I can </a:t>
            </a:r>
            <a:r>
              <a:rPr lang="en-GB" sz="1400" dirty="0"/>
              <a:t>take the right train.</a:t>
            </a:r>
          </a:p>
          <a:p>
            <a:endParaRPr lang="en-GB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74961" y="1851670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1" y="1214686"/>
            <a:ext cx="4075701" cy="26306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721" y="123478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CC006A"/>
                </a:solidFill>
              </a:rPr>
              <a:t>Onboard the train</a:t>
            </a:r>
            <a:r>
              <a:t/>
            </a:r>
            <a:br/>
            <a:endParaRPr lang="en-GB" sz="2400" dirty="0">
              <a:solidFill>
                <a:srgbClr val="CC006A"/>
              </a:solidFill>
              <a:ea typeface="+mn-ea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5" y="2972428"/>
            <a:ext cx="281759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150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7494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CC006A"/>
                </a:solidFill>
              </a:rPr>
              <a:t>Wherever </a:t>
            </a:r>
            <a:r>
              <a:rPr lang="en-GB" sz="2400" dirty="0" smtClean="0">
                <a:solidFill>
                  <a:srgbClr val="CC006A"/>
                </a:solidFill>
              </a:rPr>
              <a:t>I </a:t>
            </a:r>
            <a:r>
              <a:rPr lang="en-GB" sz="2400" dirty="0">
                <a:solidFill>
                  <a:srgbClr val="CC006A"/>
                </a:solidFill>
              </a:rPr>
              <a:t>go, </a:t>
            </a:r>
            <a:r>
              <a:rPr dirty="0"/>
              <a:t/>
            </a:r>
            <a:br>
              <a:rPr dirty="0"/>
            </a:br>
            <a:r>
              <a:rPr lang="en-GB" sz="2400" dirty="0" smtClean="0">
                <a:solidFill>
                  <a:srgbClr val="CC006A"/>
                </a:solidFill>
              </a:rPr>
              <a:t>for my safety</a:t>
            </a:r>
            <a:r>
              <a:rPr lang="en-GB" dirty="0" smtClean="0"/>
              <a:t> </a:t>
            </a:r>
            <a:r>
              <a:rPr dirty="0"/>
              <a:t/>
            </a:r>
            <a:br>
              <a:rPr dirty="0"/>
            </a:br>
            <a:endParaRPr lang="en-GB" sz="2400" dirty="0">
              <a:solidFill>
                <a:srgbClr val="CC006A"/>
              </a:solidFill>
            </a:endParaRPr>
          </a:p>
        </p:txBody>
      </p:sp>
      <p:pic>
        <p:nvPicPr>
          <p:cNvPr id="6" name="Picture 5" descr="D4030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14665"/>
          <a:stretch/>
        </p:blipFill>
        <p:spPr>
          <a:xfrm>
            <a:off x="309092" y="1493420"/>
            <a:ext cx="1872604" cy="21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ET ORGANIS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50" y="1493420"/>
            <a:ext cx="3243164" cy="2159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754266" y="1493420"/>
            <a:ext cx="3389733" cy="2950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Securail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1400" dirty="0" smtClean="0">
                <a:solidFill>
                  <a:prstClr val="white">
                    <a:lumMod val="50000"/>
                  </a:prstClr>
                </a:solidFill>
              </a:rPr>
              <a:t>teams and the police </a:t>
            </a:r>
          </a:p>
          <a:p>
            <a:r>
              <a:rPr lang="en-GB" dirty="0" smtClean="0"/>
              <a:t>    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are here for my safety.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If</a:t>
            </a:r>
            <a:r>
              <a:rPr lang="en-GB" sz="1400" dirty="0" smtClean="0">
                <a:solidFill>
                  <a:prstClr val="white">
                    <a:lumMod val="50000"/>
                  </a:prstClr>
                </a:solidFill>
              </a:rPr>
              <a:t> I feel unsafe,</a:t>
            </a:r>
          </a:p>
          <a:p>
            <a:r>
              <a:rPr lang="en-GB" dirty="0" smtClean="0"/>
              <a:t>     </a:t>
            </a:r>
            <a:r>
              <a:rPr lang="en-GB" sz="1400" dirty="0" smtClean="0">
                <a:solidFill>
                  <a:prstClr val="white">
                    <a:lumMod val="50000"/>
                  </a:prstClr>
                </a:solidFill>
              </a:rPr>
              <a:t>they will help me.</a:t>
            </a:r>
          </a:p>
          <a:p>
            <a:endParaRPr lang="en-GB" sz="1600" dirty="0">
              <a:solidFill>
                <a:prstClr val="white">
                  <a:lumMod val="50000"/>
                </a:prstClr>
              </a:solidFill>
            </a:endParaRPr>
          </a:p>
          <a:p>
            <a:endParaRPr lang="en-GB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4268" y="3653419"/>
            <a:ext cx="3617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759303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0104" y="2331673"/>
            <a:ext cx="24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If I get lost,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and don’t know what to do.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652120" y="1262975"/>
            <a:ext cx="3305192" cy="88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 call the SNCB assistance service.</a:t>
            </a:r>
          </a:p>
          <a:p>
            <a:r>
              <a:rPr lang="en-GB" dirty="0" smtClean="0"/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They will help me over the phone.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pic>
        <p:nvPicPr>
          <p:cNvPr id="15" name="Picture 2" descr="DSC_47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61" y="2905699"/>
            <a:ext cx="1607608" cy="10640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3478" y="3981798"/>
            <a:ext cx="3529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white">
                    <a:lumMod val="50000"/>
                  </a:prstClr>
                </a:solidFill>
              </a:rPr>
              <a:t>If I am having difficulties</a:t>
            </a:r>
            <a:r>
              <a:rPr lang="en-GB" dirty="0" smtClean="0"/>
              <a:t> </a:t>
            </a:r>
          </a:p>
          <a:p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buying a ticket</a:t>
            </a:r>
          </a:p>
          <a:p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from the machine. </a:t>
            </a:r>
          </a:p>
          <a:p>
            <a:endParaRPr lang="en-GB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34779"/>
          <a:stretch/>
        </p:blipFill>
        <p:spPr bwMode="auto">
          <a:xfrm>
            <a:off x="1797361" y="1262909"/>
            <a:ext cx="1601962" cy="1044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5796136" y="3662344"/>
            <a:ext cx="2304001" cy="307383"/>
          </a:xfrm>
          <a:prstGeom prst="rect">
            <a:avLst/>
          </a:prstGeom>
          <a:solidFill>
            <a:srgbClr val="F25A0E"/>
          </a:solidFill>
          <a:ln>
            <a:noFill/>
          </a:ln>
          <a:effectLst/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en-GB" sz="2400" b="1" dirty="0">
                <a:solidFill>
                  <a:prstClr val="white"/>
                </a:solidFill>
              </a:rPr>
              <a:t>02.555.25.25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CC006A"/>
                </a:solidFill>
              </a:rPr>
              <a:t>By telephone</a:t>
            </a:r>
            <a:r>
              <a:rPr dirty="0"/>
              <a:t/>
            </a:r>
            <a:br>
              <a:rPr dirty="0"/>
            </a:br>
            <a:endParaRPr lang="en-GB" sz="1600" b="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778" y="555526"/>
            <a:ext cx="448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C006A"/>
                </a:solidFill>
              </a:rPr>
              <a:t>When there is nobody at the station </a:t>
            </a:r>
          </a:p>
          <a:p>
            <a:r>
              <a:rPr lang="en-GB" sz="1600" dirty="0" smtClean="0">
                <a:solidFill>
                  <a:srgbClr val="CC006A"/>
                </a:solidFill>
              </a:rPr>
              <a:t>to help me.</a:t>
            </a:r>
            <a:endParaRPr lang="en-GB" sz="1600" dirty="0">
              <a:solidFill>
                <a:srgbClr val="CC006A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2306909"/>
            <a:ext cx="2088232" cy="285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99892" y="3188545"/>
            <a:ext cx="2016224" cy="43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AdobeStock_90416634(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26236"/>
            <a:ext cx="2304001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2462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083" y="2067694"/>
            <a:ext cx="53285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prstClr val="white"/>
                </a:solidFill>
              </a:rPr>
              <a:t>Have a safe journey </a:t>
            </a:r>
            <a:endParaRPr lang="en-GB" sz="2000" b="1" dirty="0">
              <a:solidFill>
                <a:prstClr val="white"/>
              </a:solidFill>
            </a:endParaRPr>
          </a:p>
          <a:p>
            <a:endParaRPr lang="en-GB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7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419622"/>
            <a:ext cx="3241781" cy="1008112"/>
          </a:xfrm>
        </p:spPr>
        <p:txBody>
          <a:bodyPr>
            <a:normAutofit/>
          </a:bodyPr>
          <a:lstStyle/>
          <a:p>
            <a:r>
              <a:rPr lang="en-GB" sz="1400" dirty="0"/>
              <a:t>On the SNCB website</a:t>
            </a:r>
          </a:p>
          <a:p>
            <a:r>
              <a:rPr lang="en-GB" dirty="0" smtClean="0">
                <a:hlinkClick r:id="rId2"/>
              </a:rPr>
              <a:t>www.sncb.be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63148" y="175819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accent5"/>
                </a:solidFill>
              </a:rPr>
              <a:t>Find information about the itinerary, </a:t>
            </a:r>
          </a:p>
          <a:p>
            <a:r>
              <a:rPr lang="en-GB" sz="2400" dirty="0">
                <a:solidFill>
                  <a:schemeClr val="accent5"/>
                </a:solidFill>
              </a:rPr>
              <a:t>timetable and platform number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6268" r="73401" b="18127"/>
          <a:stretch/>
        </p:blipFill>
        <p:spPr bwMode="auto">
          <a:xfrm>
            <a:off x="5535834" y="885406"/>
            <a:ext cx="2298055" cy="369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33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8131" y="1347614"/>
            <a:ext cx="4038600" cy="3394472"/>
          </a:xfrm>
        </p:spPr>
        <p:txBody>
          <a:bodyPr/>
          <a:lstStyle/>
          <a:p>
            <a:r>
              <a:rPr lang="en-GB" sz="1400" dirty="0"/>
              <a:t>On the </a:t>
            </a:r>
            <a:r>
              <a:rPr lang="en-GB" sz="1400" dirty="0" smtClean="0"/>
              <a:t>free SNCB </a:t>
            </a:r>
            <a:r>
              <a:rPr lang="en-GB" sz="1400" dirty="0"/>
              <a:t>app.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23528" y="195486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accent5"/>
                </a:solidFill>
              </a:rPr>
              <a:t>Find information about the itinerary, timetable</a:t>
            </a:r>
            <a:r>
              <a:rPr lang="en-GB" smtClean="0"/>
              <a:t> </a:t>
            </a:r>
          </a:p>
          <a:p>
            <a:r>
              <a:rPr lang="en-GB" sz="2400" dirty="0">
                <a:solidFill>
                  <a:schemeClr val="accent5"/>
                </a:solidFill>
              </a:rPr>
              <a:t>and platform number</a:t>
            </a:r>
            <a:r>
              <a:rPr lang="en-GB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08104" y="1238800"/>
            <a:ext cx="2021396" cy="3313968"/>
            <a:chOff x="5076056" y="1275606"/>
            <a:chExt cx="2102679" cy="3477507"/>
          </a:xfrm>
        </p:grpSpPr>
        <p:pic>
          <p:nvPicPr>
            <p:cNvPr id="8" name="Picture 7" descr="IMG_064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631501"/>
              <a:ext cx="1426547" cy="2537351"/>
            </a:xfrm>
            <a:prstGeom prst="rect">
              <a:avLst/>
            </a:prstGeom>
            <a:noFill/>
            <a:ln>
              <a:solidFill>
                <a:srgbClr val="005294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275606"/>
              <a:ext cx="2102679" cy="3477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05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mply Positive">
      <a:dk1>
        <a:srgbClr val="000000"/>
      </a:dk1>
      <a:lt1>
        <a:sysClr val="window" lastClr="FFFFFF"/>
      </a:lt1>
      <a:dk2>
        <a:srgbClr val="00A8A9"/>
      </a:dk2>
      <a:lt2>
        <a:srgbClr val="8670B1"/>
      </a:lt2>
      <a:accent1>
        <a:srgbClr val="00A0DE"/>
      </a:accent1>
      <a:accent2>
        <a:srgbClr val="E40038"/>
      </a:accent2>
      <a:accent3>
        <a:srgbClr val="009E44"/>
      </a:accent3>
      <a:accent4>
        <a:srgbClr val="FFE600"/>
      </a:accent4>
      <a:accent5>
        <a:srgbClr val="004899"/>
      </a:accent5>
      <a:accent6>
        <a:srgbClr val="EA560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Microsoft Office PowerPoint</Application>
  <PresentationFormat>On-screen Show (16:9)</PresentationFormat>
  <Paragraphs>419</Paragraphs>
  <Slides>79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I dare to take the train  </vt:lpstr>
      <vt:lpstr>Table of contents</vt:lpstr>
      <vt:lpstr>PowerPoint Presentation</vt:lpstr>
      <vt:lpstr>The 8 steps</vt:lpstr>
      <vt:lpstr>The 8 steps</vt:lpstr>
      <vt:lpstr>PowerPoint Presentation</vt:lpstr>
      <vt:lpstr>I can book assistance before starting my journey.</vt:lpstr>
      <vt:lpstr>PowerPoint Presentation</vt:lpstr>
      <vt:lpstr>PowerPoint Presentation</vt:lpstr>
      <vt:lpstr>PowerPoint Presentation</vt:lpstr>
      <vt:lpstr>Outbound journey </vt:lpstr>
      <vt:lpstr>Return </vt:lpstr>
      <vt:lpstr>Forgotten anything?</vt:lpstr>
      <vt:lpstr>I locate the entrance of the departure station    </vt:lpstr>
      <vt:lpstr>I locate the entrance to the station.</vt:lpstr>
      <vt:lpstr>I find my way looking to the pictograms.</vt:lpstr>
      <vt:lpstr> I buy my train ticket      </vt:lpstr>
      <vt:lpstr>My train ticket on my identity card.   </vt:lpstr>
      <vt:lpstr>My train ticket on my mobile phone.</vt:lpstr>
      <vt:lpstr>My train ticket at the counter.</vt:lpstr>
      <vt:lpstr>My train ticket at the ticket machine.  </vt:lpstr>
      <vt:lpstr>What if I have trouble reading?</vt:lpstr>
      <vt:lpstr>If I don’t have a bank card, I go to a ticket machine that takes cash.</vt:lpstr>
      <vt:lpstr>I call SNCB staff  if I need help  buying my train ticket from the ticket machine.</vt:lpstr>
      <vt:lpstr>I call SNCB staff if I need help buying my train ticket from the ticket machine.</vt:lpstr>
      <vt:lpstr>I say on the telephone. </vt:lpstr>
      <vt:lpstr>I say on the telephone. </vt:lpstr>
      <vt:lpstr>The person on the telephone has selected my train ticket.</vt:lpstr>
      <vt:lpstr>I can see the price of my train ticket  on the screen.</vt:lpstr>
      <vt:lpstr>I pay for my train ticket at the ticket machine</vt:lpstr>
      <vt:lpstr>Payment complete!  </vt:lpstr>
      <vt:lpstr>I take my train ticket and my receipt  from the machine.</vt:lpstr>
      <vt:lpstr>I can read and write.</vt:lpstr>
      <vt:lpstr>If I don’t have a bank card, I go to a ticket machine that takes cash.</vt:lpstr>
      <vt:lpstr>I select English by pressing EN.</vt:lpstr>
      <vt:lpstr>I press on “All tickets”.</vt:lpstr>
      <vt:lpstr>If I have a “Preferential Reimbursement” (“Intervention Majorée”) discount card, select “Preferential Reimbursement Ticket”.</vt:lpstr>
      <vt:lpstr>I press on the pre-selected departure station or I change the pre-selected departure station</vt:lpstr>
      <vt:lpstr>I write the name of my destination station and press next.</vt:lpstr>
      <vt:lpstr>I select  </vt:lpstr>
      <vt:lpstr>I press “Next”  then press “Pay”. </vt:lpstr>
      <vt:lpstr>I see the price of my train ticket on the screen.</vt:lpstr>
      <vt:lpstr>I pay for my train ticket at the ticket machine.</vt:lpstr>
      <vt:lpstr>Payment complete!  </vt:lpstr>
      <vt:lpstr>I take my train ticket  and my receipt  from the machine.</vt:lpstr>
      <vt:lpstr>  I go to the platform </vt:lpstr>
      <vt:lpstr>I look at the train display panel.    </vt:lpstr>
      <vt:lpstr>I listen to the speaker announcements.</vt:lpstr>
      <vt:lpstr>I go to the platform.</vt:lpstr>
      <vt:lpstr>The train is on platform.</vt:lpstr>
      <vt:lpstr>When the train has stopped, I press the button to open the doors and board the train.</vt:lpstr>
      <vt:lpstr>Timetable changes are displayed in orange.</vt:lpstr>
      <vt:lpstr>Train changes are displayed in orange.</vt:lpstr>
      <vt:lpstr>Platform changes are displayed against a white background.</vt:lpstr>
      <vt:lpstr> I board the train    </vt:lpstr>
      <vt:lpstr>I board the train</vt:lpstr>
      <vt:lpstr>I sit in the train  and pay attention to the stops   </vt:lpstr>
      <vt:lpstr>I pay attention to the stops and  listen to the announcements in the train.  </vt:lpstr>
      <vt:lpstr>How can I follow the stops on my journey  if I have difficulty reading?</vt:lpstr>
      <vt:lpstr>Stops for my OUTBOUND journey</vt:lpstr>
      <vt:lpstr>Stops for my RETURN journey</vt:lpstr>
      <vt:lpstr>My journey’s stops if I have to change trains</vt:lpstr>
      <vt:lpstr>I arrive at my destination  and get off the train</vt:lpstr>
      <vt:lpstr>I am arrived at my destination.</vt:lpstr>
      <vt:lpstr>Once the train has stopped, I press the button to open the doors and get off the train.</vt:lpstr>
      <vt:lpstr> I exit the station</vt:lpstr>
      <vt:lpstr>I exit the station by following the arrows.</vt:lpstr>
      <vt:lpstr>  I am arrived! </vt:lpstr>
      <vt:lpstr>PowerPoint Presentation</vt:lpstr>
      <vt:lpstr>PowerPoint Presentation</vt:lpstr>
      <vt:lpstr>Outbound journey </vt:lpstr>
      <vt:lpstr>Return journey </vt:lpstr>
      <vt:lpstr>PowerPoint Presentation</vt:lpstr>
      <vt:lpstr>At the station</vt:lpstr>
      <vt:lpstr>On the platform</vt:lpstr>
      <vt:lpstr>Onboard the train </vt:lpstr>
      <vt:lpstr>Wherever I go,  for my safety  </vt:lpstr>
      <vt:lpstr>By telephone </vt:lpstr>
      <vt:lpstr>PowerPoint Presentation</vt:lpstr>
    </vt:vector>
  </TitlesOfParts>
  <Company>SNCB-Holding / NMBS-Holding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SNCB</dc:creator>
  <cp:lastModifiedBy>Baudewyns Isabelle</cp:lastModifiedBy>
  <cp:revision>764</cp:revision>
  <cp:lastPrinted>2018-07-24T08:29:33Z</cp:lastPrinted>
  <dcterms:created xsi:type="dcterms:W3CDTF">2016-10-13T09:00:26Z</dcterms:created>
  <dcterms:modified xsi:type="dcterms:W3CDTF">2018-12-03T09:42:58Z</dcterms:modified>
</cp:coreProperties>
</file>