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67" r:id="rId2"/>
    <p:sldId id="499" r:id="rId3"/>
    <p:sldId id="415" r:id="rId4"/>
    <p:sldId id="506" r:id="rId5"/>
    <p:sldId id="507" r:id="rId6"/>
    <p:sldId id="505" r:id="rId7"/>
    <p:sldId id="487" r:id="rId8"/>
    <p:sldId id="495" r:id="rId9"/>
    <p:sldId id="509" r:id="rId10"/>
    <p:sldId id="508" r:id="rId11"/>
    <p:sldId id="470" r:id="rId12"/>
    <p:sldId id="485" r:id="rId13"/>
    <p:sldId id="435" r:id="rId14"/>
    <p:sldId id="392" r:id="rId15"/>
    <p:sldId id="340" r:id="rId16"/>
    <p:sldId id="356" r:id="rId17"/>
    <p:sldId id="393" r:id="rId18"/>
    <p:sldId id="409" r:id="rId19"/>
    <p:sldId id="420" r:id="rId20"/>
    <p:sldId id="344" r:id="rId21"/>
    <p:sldId id="342" r:id="rId22"/>
    <p:sldId id="389" r:id="rId23"/>
    <p:sldId id="527" r:id="rId24"/>
    <p:sldId id="361" r:id="rId25"/>
    <p:sldId id="530" r:id="rId26"/>
    <p:sldId id="441" r:id="rId27"/>
    <p:sldId id="511" r:id="rId28"/>
    <p:sldId id="452" r:id="rId29"/>
    <p:sldId id="383" r:id="rId30"/>
    <p:sldId id="536" r:id="rId31"/>
    <p:sldId id="385" r:id="rId32"/>
    <p:sldId id="387" r:id="rId33"/>
    <p:sldId id="391" r:id="rId34"/>
    <p:sldId id="488" r:id="rId35"/>
    <p:sldId id="388" r:id="rId36"/>
    <p:sldId id="473" r:id="rId37"/>
    <p:sldId id="446" r:id="rId38"/>
    <p:sldId id="360" r:id="rId39"/>
    <p:sldId id="427" r:id="rId40"/>
    <p:sldId id="357" r:id="rId41"/>
    <p:sldId id="358" r:id="rId42"/>
    <p:sldId id="359" r:id="rId43"/>
    <p:sldId id="531" r:id="rId44"/>
    <p:sldId id="532" r:id="rId45"/>
    <p:sldId id="533" r:id="rId46"/>
    <p:sldId id="394" r:id="rId47"/>
    <p:sldId id="352" r:id="rId48"/>
    <p:sldId id="518" r:id="rId49"/>
    <p:sldId id="354" r:id="rId50"/>
    <p:sldId id="475" r:id="rId51"/>
    <p:sldId id="538" r:id="rId52"/>
    <p:sldId id="422" r:id="rId53"/>
    <p:sldId id="516" r:id="rId54"/>
    <p:sldId id="517" r:id="rId55"/>
    <p:sldId id="396" r:id="rId56"/>
    <p:sldId id="373" r:id="rId57"/>
    <p:sldId id="397" r:id="rId58"/>
    <p:sldId id="449" r:id="rId59"/>
    <p:sldId id="477" r:id="rId60"/>
    <p:sldId id="519" r:id="rId61"/>
    <p:sldId id="523" r:id="rId62"/>
    <p:sldId id="521" r:id="rId63"/>
    <p:sldId id="399" r:id="rId64"/>
    <p:sldId id="329" r:id="rId65"/>
    <p:sldId id="534" r:id="rId66"/>
    <p:sldId id="400" r:id="rId67"/>
    <p:sldId id="381" r:id="rId68"/>
    <p:sldId id="261" r:id="rId69"/>
    <p:sldId id="500" r:id="rId70"/>
    <p:sldId id="501" r:id="rId71"/>
    <p:sldId id="522" r:id="rId72"/>
    <p:sldId id="502" r:id="rId73"/>
    <p:sldId id="489" r:id="rId74"/>
    <p:sldId id="524" r:id="rId75"/>
    <p:sldId id="497" r:id="rId76"/>
    <p:sldId id="525" r:id="rId77"/>
    <p:sldId id="494" r:id="rId78"/>
    <p:sldId id="526" r:id="rId79"/>
    <p:sldId id="535" r:id="rId80"/>
  </p:sldIdLst>
  <p:sldSz cx="9144000" cy="5143500" type="screen16x9"/>
  <p:notesSz cx="6670675" cy="9777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5C3158-D92A-4926-B4FC-0A9CCBDB2D26}">
          <p14:sldIdLst>
            <p14:sldId id="267"/>
            <p14:sldId id="499"/>
            <p14:sldId id="415"/>
            <p14:sldId id="506"/>
            <p14:sldId id="507"/>
            <p14:sldId id="505"/>
            <p14:sldId id="487"/>
            <p14:sldId id="495"/>
            <p14:sldId id="509"/>
            <p14:sldId id="508"/>
            <p14:sldId id="470"/>
            <p14:sldId id="485"/>
            <p14:sldId id="435"/>
            <p14:sldId id="392"/>
            <p14:sldId id="340"/>
            <p14:sldId id="356"/>
            <p14:sldId id="393"/>
            <p14:sldId id="409"/>
            <p14:sldId id="420"/>
            <p14:sldId id="344"/>
            <p14:sldId id="342"/>
            <p14:sldId id="389"/>
            <p14:sldId id="527"/>
            <p14:sldId id="361"/>
            <p14:sldId id="530"/>
            <p14:sldId id="441"/>
            <p14:sldId id="511"/>
            <p14:sldId id="452"/>
            <p14:sldId id="383"/>
            <p14:sldId id="536"/>
            <p14:sldId id="385"/>
            <p14:sldId id="387"/>
            <p14:sldId id="391"/>
            <p14:sldId id="488"/>
            <p14:sldId id="388"/>
            <p14:sldId id="473"/>
            <p14:sldId id="446"/>
            <p14:sldId id="360"/>
            <p14:sldId id="427"/>
            <p14:sldId id="357"/>
            <p14:sldId id="358"/>
            <p14:sldId id="359"/>
            <p14:sldId id="531"/>
            <p14:sldId id="532"/>
            <p14:sldId id="533"/>
            <p14:sldId id="394"/>
            <p14:sldId id="352"/>
            <p14:sldId id="518"/>
            <p14:sldId id="354"/>
            <p14:sldId id="475"/>
            <p14:sldId id="538"/>
            <p14:sldId id="422"/>
            <p14:sldId id="516"/>
            <p14:sldId id="517"/>
            <p14:sldId id="396"/>
            <p14:sldId id="373"/>
            <p14:sldId id="397"/>
            <p14:sldId id="449"/>
            <p14:sldId id="477"/>
            <p14:sldId id="519"/>
            <p14:sldId id="523"/>
            <p14:sldId id="521"/>
            <p14:sldId id="399"/>
            <p14:sldId id="329"/>
            <p14:sldId id="534"/>
            <p14:sldId id="400"/>
            <p14:sldId id="381"/>
            <p14:sldId id="261"/>
            <p14:sldId id="500"/>
            <p14:sldId id="501"/>
            <p14:sldId id="522"/>
            <p14:sldId id="502"/>
            <p14:sldId id="489"/>
            <p14:sldId id="524"/>
            <p14:sldId id="497"/>
            <p14:sldId id="525"/>
            <p14:sldId id="494"/>
            <p14:sldId id="526"/>
            <p14:sldId id="53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8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LEBOURG" initials="JL" lastIdx="41" clrIdx="0">
    <p:extLst/>
  </p:cmAuthor>
  <p:cmAuthor id="2" name="Lionel Pons" initials="LP" lastIdx="29" clrIdx="1">
    <p:extLst/>
  </p:cmAuthor>
  <p:cmAuthor id="3" name="Thibault Appelmans" initials="TA" lastIdx="1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A"/>
    <a:srgbClr val="F305E8"/>
    <a:srgbClr val="00457E"/>
    <a:srgbClr val="004899"/>
    <a:srgbClr val="F25A0E"/>
    <a:srgbClr val="E2AC00"/>
    <a:srgbClr val="87CB3D"/>
    <a:srgbClr val="78B832"/>
    <a:srgbClr val="F14427"/>
    <a:srgbClr val="EFB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374" autoAdjust="0"/>
  </p:normalViewPr>
  <p:slideViewPr>
    <p:cSldViewPr>
      <p:cViewPr>
        <p:scale>
          <a:sx n="87" d="100"/>
          <a:sy n="87" d="100"/>
        </p:scale>
        <p:origin x="-1308" y="-4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notesViewPr>
    <p:cSldViewPr>
      <p:cViewPr varScale="1">
        <p:scale>
          <a:sx n="74" d="100"/>
          <a:sy n="74" d="100"/>
        </p:scale>
        <p:origin x="-2676" y="-90"/>
      </p:cViewPr>
      <p:guideLst>
        <p:guide orient="horz" pos="308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508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1723B4AB-2AA7-4A4A-8F62-426533FF55AD}" type="datetimeFigureOut">
              <a:rPr lang="en-GB" smtClean="0"/>
              <a:t>03/12/2018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508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EE1FE783-5DBB-4154-96BF-ABC3E7704D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8" y="0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3A9F1730-E2CC-44FE-86EB-445B853DFF73}" type="datetimeFigureOut">
              <a:rPr lang="en-GB" smtClean="0"/>
              <a:t>03/12/2018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49" tIns="44924" rIns="89849" bIns="449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644272"/>
            <a:ext cx="5336540" cy="4399836"/>
          </a:xfrm>
          <a:prstGeom prst="rect">
            <a:avLst/>
          </a:prstGeom>
        </p:spPr>
        <p:txBody>
          <a:bodyPr vert="horz" lIns="89849" tIns="44924" rIns="89849" bIns="449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8" y="9286846"/>
            <a:ext cx="2890626" cy="488871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FFCBF571-D1D3-4EA2-9A04-6EB378C567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7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Mettre</a:t>
            </a:r>
            <a:r>
              <a:rPr lang="en-GB" dirty="0"/>
              <a:t> un fond blanc pour </a:t>
            </a:r>
            <a:r>
              <a:rPr lang="en-GB" dirty="0" err="1"/>
              <a:t>faciliter</a:t>
            </a:r>
            <a:r>
              <a:rPr lang="en-GB" baseline="0" dirty="0"/>
              <a:t> l’ impression et la prise de notes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29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3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46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10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0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6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6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2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0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8" name="Picture 7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orange"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0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1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2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9" r:id="rId3"/>
    <p:sldLayoutId id="2147483663" r:id="rId4"/>
    <p:sldLayoutId id="2147483662" r:id="rId5"/>
    <p:sldLayoutId id="2147483660" r:id="rId6"/>
    <p:sldLayoutId id="2147483670" r:id="rId7"/>
    <p:sldLayoutId id="2147483661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71" r:id="rId14"/>
    <p:sldLayoutId id="2147483652" r:id="rId15"/>
    <p:sldLayoutId id="2147483653" r:id="rId16"/>
    <p:sldLayoutId id="2147483655" r:id="rId17"/>
    <p:sldLayoutId id="2147483656" r:id="rId18"/>
    <p:sldLayoutId id="2147483657" r:id="rId19"/>
    <p:sldLayoutId id="2147483664" r:id="rId20"/>
    <p:sldLayoutId id="2147483672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sncb.be/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://mieuxvoyager.be/trouvez-et-achetez-vos-billets-en-toute-simplicite/votre-billet-sur-votre-carte-didentite-cest-facil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50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microsoft.com/office/2007/relationships/hdphoto" Target="../media/hdphoto10.wdp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microsoft.com/office/2007/relationships/hdphoto" Target="../media/hdphoto13.wdp"/><Relationship Id="rId10" Type="http://schemas.openxmlformats.org/officeDocument/2006/relationships/image" Target="../media/image14.png"/><Relationship Id="rId4" Type="http://schemas.openxmlformats.org/officeDocument/2006/relationships/image" Target="../media/image88.jpeg"/><Relationship Id="rId9" Type="http://schemas.microsoft.com/office/2007/relationships/hdphoto" Target="../media/hdphoto15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gianrail.be/fr/service-clientele/voyageurs-a-mobilite-reduite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sncb.be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843558"/>
            <a:ext cx="6494921" cy="84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4000" b="1" dirty="0" err="1">
                <a:solidFill>
                  <a:srgbClr val="FFC000"/>
                </a:solidFill>
                <a:latin typeface="+mn-lt"/>
              </a:rPr>
              <a:t>J’ose</a:t>
            </a:r>
            <a:r>
              <a:rPr lang="en-GB" sz="40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rgbClr val="FFC000"/>
                </a:solidFill>
                <a:latin typeface="+mn-lt"/>
              </a:rPr>
              <a:t>prendre</a:t>
            </a:r>
            <a:r>
              <a:rPr lang="en-GB" sz="4000" b="1" dirty="0">
                <a:solidFill>
                  <a:srgbClr val="FFC000"/>
                </a:solidFill>
                <a:latin typeface="+mn-lt"/>
              </a:rPr>
              <a:t> le train</a:t>
            </a:r>
            <a:r>
              <a:rPr lang="en-GB" sz="36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3600" b="1" dirty="0">
                <a:solidFill>
                  <a:schemeClr val="bg1"/>
                </a:solidFill>
                <a:latin typeface="+mn-lt"/>
              </a:rPr>
            </a:br>
            <a:r>
              <a:rPr lang="en-GB" sz="4000" b="1" dirty="0">
                <a:solidFill>
                  <a:srgbClr val="005294"/>
                </a:solidFill>
                <a:latin typeface="+mn-lt"/>
              </a:rPr>
              <a:t/>
            </a:r>
            <a:br>
              <a:rPr lang="en-GB" sz="4000" b="1" dirty="0">
                <a:solidFill>
                  <a:srgbClr val="005294"/>
                </a:solidFill>
                <a:latin typeface="+mn-lt"/>
              </a:rPr>
            </a:br>
            <a:endParaRPr lang="en-GB" b="1" dirty="0">
              <a:solidFill>
                <a:srgbClr val="005294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22" y="3507854"/>
            <a:ext cx="462597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>
                <a:solidFill>
                  <a:srgbClr val="FFC000"/>
                </a:solidFill>
              </a:rPr>
              <a:t>Prénom</a:t>
            </a:r>
            <a:r>
              <a:rPr lang="en-GB" sz="3200" dirty="0">
                <a:solidFill>
                  <a:srgbClr val="FFC000"/>
                </a:solidFill>
              </a:rPr>
              <a:t> </a:t>
            </a:r>
          </a:p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inscris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 ton </a:t>
            </a:r>
            <a:r>
              <a:rPr lang="en-GB" sz="1400" dirty="0" err="1">
                <a:solidFill>
                  <a:schemeClr val="bg1">
                    <a:lumMod val="95000"/>
                  </a:schemeClr>
                </a:solidFill>
              </a:rPr>
              <a:t>prénom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10" name="Picture 9" descr="Train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1414"/>
            <a:ext cx="8689280" cy="169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47" y="4818564"/>
            <a:ext cx="8509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© Logo européen Facile à lire: Inclusion Europe. Plus d’informations sur le site easy-to-read.eu</a:t>
            </a:r>
            <a:endParaRPr lang="en-GB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12361" y="3551763"/>
            <a:ext cx="879814" cy="904292"/>
            <a:chOff x="395536" y="3370378"/>
            <a:chExt cx="1145588" cy="1145588"/>
          </a:xfrm>
        </p:grpSpPr>
        <p:sp>
          <p:nvSpPr>
            <p:cNvPr id="11" name="Oval 2"/>
            <p:cNvSpPr/>
            <p:nvPr/>
          </p:nvSpPr>
          <p:spPr>
            <a:xfrm>
              <a:off x="395536" y="3370378"/>
              <a:ext cx="1145588" cy="1145588"/>
            </a:xfrm>
            <a:prstGeom prst="rect">
              <a:avLst/>
            </a:prstGeom>
            <a:solidFill>
              <a:srgbClr val="0A13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2" descr="Z:\BMo5023\06 PMR\HANDICAP INTELLECTUEL\2017 HANDICAP MENTAL\PROJET AMEN. RAISONNABLES\KIT PEDAGOGIQUE\Logo Inclusion europe\ET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2" y="3568694"/>
              <a:ext cx="754415" cy="74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80082" y="2759674"/>
            <a:ext cx="541782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</a:rPr>
              <a:t>Mon guide </a:t>
            </a:r>
            <a:r>
              <a:rPr lang="en-GB" b="1" dirty="0" err="1">
                <a:solidFill>
                  <a:schemeClr val="bg1"/>
                </a:solidFill>
              </a:rPr>
              <a:t>d’apprentissage</a:t>
            </a:r>
            <a:r>
              <a:rPr lang="en-GB" b="1" dirty="0">
                <a:solidFill>
                  <a:srgbClr val="F25A0E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pour voyager </a:t>
            </a:r>
            <a:r>
              <a:rPr lang="en-GB" b="1" dirty="0" err="1">
                <a:solidFill>
                  <a:schemeClr val="bg1"/>
                </a:solidFill>
              </a:rPr>
              <a:t>seul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0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fr-BE" sz="1400" dirty="0"/>
              <a:t>En gare, sur les affiches </a:t>
            </a:r>
            <a:r>
              <a:rPr lang="fr-BE" sz="1400" dirty="0" smtClean="0"/>
              <a:t>jaunes.</a:t>
            </a:r>
            <a:endParaRPr lang="fr-BE" sz="1400" dirty="0"/>
          </a:p>
          <a:p>
            <a:endParaRPr lang="fr-BE" sz="1400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 smtClean="0">
                <a:solidFill>
                  <a:schemeClr val="accent5"/>
                </a:solidFill>
              </a:rPr>
              <a:t>quai</a:t>
            </a:r>
            <a:r>
              <a:rPr lang="en-GB" sz="2400" dirty="0" smtClean="0">
                <a:solidFill>
                  <a:schemeClr val="accent5"/>
                </a:solidFill>
              </a:rPr>
              <a:t>. 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6" name="Picture 2" descr="departures_v6b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5073"/>
            <a:ext cx="2592288" cy="36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4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direction du train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531" y="1195534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Aller</a:t>
            </a:r>
            <a:r>
              <a:rPr lang="en-GB" sz="2400" dirty="0">
                <a:solidFill>
                  <a:schemeClr val="accent5"/>
                </a:solidFill>
              </a:rPr>
              <a:t/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3086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Heure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Quai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l’heure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51128" y="3373295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prévu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3563888" y="1275606"/>
            <a:ext cx="648072" cy="36004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A"/>
              </a:solidFill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528" y="195486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J’indique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informations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utiles</a:t>
            </a:r>
            <a:r>
              <a:rPr lang="en-GB" sz="2400" dirty="0">
                <a:solidFill>
                  <a:schemeClr val="accent5"/>
                </a:solidFill>
              </a:rPr>
              <a:t> à mon voyage.</a:t>
            </a:r>
            <a:endParaRPr lang="en-GB" dirty="0">
              <a:solidFill>
                <a:srgbClr val="CC006A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1824107" y="1175518"/>
            <a:ext cx="1307733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1026" name="Imag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Je </a:t>
            </a:r>
            <a:r>
              <a:rPr lang="en-GB" err="1"/>
              <a:t>vais</a:t>
            </a:r>
            <a:r>
              <a:rPr lang="en-GB"/>
              <a:t> à</a:t>
            </a:r>
            <a:endParaRPr lang="en-GB" i="1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direction du train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510" y="111653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Retour</a:t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Heure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Quai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l’heure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98" y="3373295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prévu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1948732" y="1108711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4027201" y="1108711"/>
            <a:ext cx="680680" cy="634551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152669" y="154263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chemeClr val="accent5"/>
                </a:solidFill>
              </a:rPr>
              <a:t>J’indique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informations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utiles</a:t>
            </a:r>
            <a:r>
              <a:rPr lang="en-GB" sz="2400" dirty="0">
                <a:solidFill>
                  <a:schemeClr val="accent5"/>
                </a:solidFill>
              </a:rPr>
              <a:t> à mon voyage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5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2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6368" y="209953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Rien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oublié</a:t>
            </a:r>
            <a:r>
              <a:rPr lang="en-GB" sz="2400" dirty="0">
                <a:solidFill>
                  <a:schemeClr val="accent5"/>
                </a:solidFill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8" y="1487536"/>
            <a:ext cx="249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 carte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réduction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j’en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61" y="1245756"/>
            <a:ext cx="1098820" cy="7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2020" y="729643"/>
            <a:ext cx="70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Avant de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partir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je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vérifie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que je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n’ai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rien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oublié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3438" y="2388262"/>
            <a:ext cx="244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 billet de train </a:t>
            </a: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si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acheté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l’avance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438" y="3278721"/>
            <a:ext cx="3216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où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enregistré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d’assistance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SNCB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02.555.25.25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80170" y="2174297"/>
            <a:ext cx="264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argent </a:t>
            </a: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ma carte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bancaire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3344" y="1569303"/>
            <a:ext cx="2198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carte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d’identité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1168" y="25826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9992" y="1487536"/>
            <a:ext cx="0" cy="303783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10847" y="30904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guide.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746593" y="3321836"/>
            <a:ext cx="626444" cy="1036042"/>
            <a:chOff x="5076056" y="1275606"/>
            <a:chExt cx="2102679" cy="3477507"/>
          </a:xfrm>
        </p:grpSpPr>
        <p:pic>
          <p:nvPicPr>
            <p:cNvPr id="46" name="Picture 45" descr="IMG_064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31501"/>
              <a:ext cx="1426547" cy="2537351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275606"/>
              <a:ext cx="2102679" cy="3477507"/>
            </a:xfrm>
            <a:prstGeom prst="rect">
              <a:avLst/>
            </a:prstGeom>
          </p:spPr>
        </p:pic>
      </p:grpSp>
      <p:sp>
        <p:nvSpPr>
          <p:cNvPr id="48" name="Oval 47"/>
          <p:cNvSpPr/>
          <p:nvPr/>
        </p:nvSpPr>
        <p:spPr>
          <a:xfrm>
            <a:off x="3742000" y="2452028"/>
            <a:ext cx="619248" cy="594508"/>
          </a:xfrm>
          <a:prstGeom prst="ellipse">
            <a:avLst/>
          </a:prstGeom>
          <a:solidFill>
            <a:srgbClr val="004899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00" y="2437055"/>
            <a:ext cx="653436" cy="65343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Visu 1 blan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450" y="3000424"/>
            <a:ext cx="1140643" cy="64282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716016" y="1604049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1168" y="349904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3742000" y="1507061"/>
            <a:ext cx="589852" cy="8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Oval 50"/>
          <p:cNvSpPr/>
          <p:nvPr/>
        </p:nvSpPr>
        <p:spPr>
          <a:xfrm>
            <a:off x="221168" y="1628256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716016" y="3851714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4716016" y="23362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4716016" y="3111107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5310847" y="38346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Ma carte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d’aide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Image 77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7608574" y="2010757"/>
            <a:ext cx="585254" cy="8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7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41451" r="75139" b="26685"/>
          <a:stretch/>
        </p:blipFill>
        <p:spPr bwMode="auto">
          <a:xfrm>
            <a:off x="8254123" y="2111382"/>
            <a:ext cx="390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7066" r="14423" b="20229"/>
          <a:stretch>
            <a:fillRect/>
          </a:stretch>
        </p:blipFill>
        <p:spPr bwMode="auto">
          <a:xfrm>
            <a:off x="7623979" y="3834691"/>
            <a:ext cx="1153584" cy="6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86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561" y="2499741"/>
            <a:ext cx="6120679" cy="2016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Je </a:t>
            </a:r>
            <a:r>
              <a:rPr lang="en-GB" sz="2800" b="1" dirty="0" err="1">
                <a:solidFill>
                  <a:srgbClr val="FFFFFF"/>
                </a:solidFill>
              </a:rPr>
              <a:t>repère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l’entrée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>
                <a:solidFill>
                  <a:schemeClr val="bg1"/>
                </a:solidFill>
              </a:rPr>
              <a:t>de la </a:t>
            </a:r>
            <a:r>
              <a:rPr lang="en-GB" sz="2800" b="1" dirty="0" err="1">
                <a:solidFill>
                  <a:schemeClr val="bg1"/>
                </a:solidFill>
              </a:rPr>
              <a:t>gare</a:t>
            </a:r>
            <a:r>
              <a:rPr lang="en-GB" sz="2800" b="1" dirty="0">
                <a:solidFill>
                  <a:schemeClr val="bg1"/>
                </a:solidFill>
              </a:rPr>
              <a:t> de </a:t>
            </a:r>
            <a:r>
              <a:rPr lang="en-GB" sz="2800" b="1" dirty="0" err="1">
                <a:solidFill>
                  <a:schemeClr val="bg1"/>
                </a:solidFill>
              </a:rPr>
              <a:t>départ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b="0" dirty="0"/>
              <a:t/>
            </a:r>
            <a:br>
              <a:rPr lang="en-GB" sz="2800" b="0" dirty="0"/>
            </a:br>
            <a:endParaRPr lang="en-GB" sz="22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067694"/>
            <a:ext cx="1745758" cy="1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28184" y="20518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le nom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 la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de départ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5"/>
                </a:solidFill>
              </a:rPr>
              <a:t>Je </a:t>
            </a:r>
            <a:r>
              <a:rPr lang="en-GB" sz="2400" dirty="0" err="1" smtClean="0">
                <a:solidFill>
                  <a:schemeClr val="accent5"/>
                </a:solidFill>
              </a:rPr>
              <a:t>repère</a:t>
            </a:r>
            <a:r>
              <a:rPr lang="en-GB" sz="2400" dirty="0" smtClean="0">
                <a:solidFill>
                  <a:schemeClr val="accent5"/>
                </a:solidFill>
              </a:rPr>
              <a:t> </a:t>
            </a:r>
            <a:r>
              <a:rPr lang="en-GB" sz="2400" dirty="0" err="1" smtClean="0">
                <a:solidFill>
                  <a:schemeClr val="accent5"/>
                </a:solidFill>
              </a:rPr>
              <a:t>l’entrée</a:t>
            </a:r>
            <a:r>
              <a:rPr lang="en-GB" sz="2400" dirty="0" smtClean="0">
                <a:solidFill>
                  <a:schemeClr val="accent5"/>
                </a:solidFill>
              </a:rPr>
              <a:t> de </a:t>
            </a:r>
            <a:r>
              <a:rPr lang="en-GB" sz="2400" dirty="0">
                <a:solidFill>
                  <a:schemeClr val="accent5"/>
                </a:solidFill>
              </a:rPr>
              <a:t>la </a:t>
            </a:r>
            <a:r>
              <a:rPr lang="en-GB" sz="2400" dirty="0" err="1" smtClean="0">
                <a:solidFill>
                  <a:schemeClr val="accent5"/>
                </a:solidFill>
              </a:rPr>
              <a:t>gare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22867" y="1694124"/>
            <a:ext cx="430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J’ajoute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ici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de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départ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en regardant sur internet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dans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bibliothèque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la SNCB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ajoutant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que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prise.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20028" y="2166133"/>
            <a:ext cx="356175" cy="356175"/>
            <a:chOff x="3493625" y="3292702"/>
            <a:chExt cx="646327" cy="64632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34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99" y="169503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trouve</a:t>
            </a:r>
            <a:r>
              <a:rPr lang="en-GB" sz="2400" dirty="0">
                <a:solidFill>
                  <a:schemeClr val="accent5"/>
                </a:solidFill>
              </a:rPr>
              <a:t> mon </a:t>
            </a:r>
            <a:r>
              <a:rPr lang="en-GB" sz="2400" dirty="0" err="1">
                <a:solidFill>
                  <a:schemeClr val="accent5"/>
                </a:solidFill>
              </a:rPr>
              <a:t>chemin</a:t>
            </a:r>
            <a:r>
              <a:rPr lang="en-GB" sz="2400" b="1" dirty="0">
                <a:solidFill>
                  <a:schemeClr val="accent5"/>
                </a:solidFill>
              </a:rPr>
              <a:t> avec les </a:t>
            </a:r>
            <a:r>
              <a:rPr lang="en-GB" sz="2400" b="1" dirty="0" err="1" smtClean="0">
                <a:solidFill>
                  <a:schemeClr val="accent5"/>
                </a:solidFill>
              </a:rPr>
              <a:t>pictogrammes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71600" y="2197462"/>
            <a:ext cx="2436410" cy="12598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Chemin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suivre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Picto flèch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1" y="1525993"/>
            <a:ext cx="649790" cy="648000"/>
          </a:xfrm>
          <a:prstGeom prst="rect">
            <a:avLst/>
          </a:prstGeom>
        </p:spPr>
      </p:pic>
      <p:pic>
        <p:nvPicPr>
          <p:cNvPr id="8" name="Picture 7" descr="Picto bill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25421"/>
            <a:ext cx="648000" cy="6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28054" y="2196254"/>
            <a:ext cx="1378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Guichets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9559" y="2197462"/>
            <a:ext cx="1416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12064" y="1511492"/>
            <a:ext cx="648000" cy="648000"/>
            <a:chOff x="4499992" y="1275606"/>
            <a:chExt cx="614768" cy="614768"/>
          </a:xfrm>
        </p:grpSpPr>
        <p:sp>
          <p:nvSpPr>
            <p:cNvPr id="5" name="Rectangle 4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4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940" y="1355345"/>
              <a:ext cx="252872" cy="465849"/>
            </a:xfrm>
            <a:prstGeom prst="rect">
              <a:avLst/>
            </a:prstGeom>
            <a:noFill/>
            <a:ln w="3175">
              <a:solidFill>
                <a:srgbClr val="00457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57417" y="886811"/>
            <a:ext cx="8274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J’apprends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reconnaître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pictogrammes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trouver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chemin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029" name="Picture 5" descr="IMG_68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40" y="2572040"/>
            <a:ext cx="269491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23" y="2572040"/>
            <a:ext cx="2690001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07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2575815"/>
            <a:ext cx="7092950" cy="14938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err="1">
                <a:solidFill>
                  <a:srgbClr val="FFFFFF"/>
                </a:solidFill>
              </a:rPr>
              <a:t>J’achète</a:t>
            </a:r>
            <a:r>
              <a:rPr lang="en-GB" sz="2800" b="1" dirty="0">
                <a:solidFill>
                  <a:srgbClr val="FFFFFF"/>
                </a:solidFill>
              </a:rPr>
              <a:t> mon billet </a:t>
            </a:r>
            <a:r>
              <a:rPr lang="en-GB" sz="2800" b="1" dirty="0">
                <a:solidFill>
                  <a:schemeClr val="bg1"/>
                </a:solidFill>
              </a:rPr>
              <a:t>de train 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			</a:t>
            </a:r>
            <a:br>
              <a:rPr lang="en-GB" sz="2800" b="1" dirty="0">
                <a:solidFill>
                  <a:schemeClr val="bg1"/>
                </a:solidFill>
              </a:rPr>
            </a:b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41267"/>
            <a:ext cx="1720062" cy="17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528" y="123478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sur ma carte </a:t>
            </a:r>
            <a:r>
              <a:rPr lang="en-GB" sz="2400" dirty="0" err="1" smtClean="0">
                <a:solidFill>
                  <a:schemeClr val="accent5"/>
                </a:solidFill>
              </a:rPr>
              <a:t>d’identité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r>
              <a:rPr lang="en-GB" sz="2400" dirty="0">
                <a:solidFill>
                  <a:schemeClr val="accent5"/>
                </a:solidFill>
              </a:rPr>
              <a:t/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dirty="0">
                <a:solidFill>
                  <a:srgbClr val="E2AC00"/>
                </a:solidFill>
              </a:rPr>
              <a:t> </a:t>
            </a:r>
            <a:br>
              <a:rPr lang="en-GB" dirty="0">
                <a:solidFill>
                  <a:srgbClr val="E2AC00"/>
                </a:solidFill>
              </a:rPr>
            </a:br>
            <a:endParaRPr lang="en-GB" dirty="0">
              <a:solidFill>
                <a:srgbClr val="E2A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309053" y="967576"/>
            <a:ext cx="5194920" cy="3394472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hlinkClick r:id="rId2"/>
              </a:rPr>
              <a:t>Je </a:t>
            </a:r>
            <a:r>
              <a:rPr lang="en-GB" sz="1400" dirty="0" err="1" smtClean="0">
                <a:hlinkClick r:id="rId2"/>
              </a:rPr>
              <a:t>regarde</a:t>
            </a:r>
            <a:r>
              <a:rPr lang="en-GB" sz="1400" dirty="0" smtClean="0">
                <a:hlinkClick r:id="rId2"/>
              </a:rPr>
              <a:t> </a:t>
            </a:r>
            <a:r>
              <a:rPr lang="fr-FR" sz="1400" dirty="0" smtClean="0">
                <a:hlinkClick r:id="rId2"/>
              </a:rPr>
              <a:t>le film </a:t>
            </a:r>
          </a:p>
          <a:p>
            <a:r>
              <a:rPr lang="fr-FR" sz="1400" dirty="0" smtClean="0">
                <a:hlinkClick r:id="rId2"/>
              </a:rPr>
              <a:t>pour charger mon billet </a:t>
            </a:r>
          </a:p>
          <a:p>
            <a:r>
              <a:rPr lang="fr-FR" sz="1400" dirty="0" smtClean="0">
                <a:hlinkClick r:id="rId2"/>
              </a:rPr>
              <a:t>sur ma carte d'identité</a:t>
            </a:r>
            <a:endParaRPr lang="fr-FR" sz="1400" dirty="0" smtClean="0"/>
          </a:p>
          <a:p>
            <a:r>
              <a:rPr lang="en-GB" sz="1400" dirty="0" smtClean="0">
                <a:solidFill>
                  <a:srgbClr val="C00000"/>
                </a:solidFill>
                <a:hlinkClick r:id="rId2"/>
              </a:rPr>
              <a:t>http</a:t>
            </a:r>
            <a:r>
              <a:rPr lang="en-GB" sz="1400" dirty="0">
                <a:solidFill>
                  <a:srgbClr val="C00000"/>
                </a:solidFill>
                <a:hlinkClick r:id="rId2"/>
              </a:rPr>
              <a:t>://mieuxvoyager.be/trouvez-et-achetez-vos-billets-en-toute-simplicite/votre-billet-sur-votre-carte-didentite-cest-facile</a:t>
            </a:r>
            <a:r>
              <a:rPr lang="en-GB" sz="1400" dirty="0" smtClean="0">
                <a:solidFill>
                  <a:srgbClr val="C00000"/>
                </a:solidFill>
                <a:hlinkClick r:id="rId2"/>
              </a:rPr>
              <a:t>/</a:t>
            </a:r>
            <a:endParaRPr lang="en-GB" sz="1400" dirty="0" smtClean="0">
              <a:solidFill>
                <a:srgbClr val="C00000"/>
              </a:solidFill>
            </a:endParaRPr>
          </a:p>
          <a:p>
            <a:endParaRPr lang="en-GB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vais</a:t>
            </a:r>
            <a:r>
              <a:rPr lang="en-GB" sz="1400" dirty="0"/>
              <a:t> sur le site internet </a:t>
            </a:r>
            <a:r>
              <a:rPr lang="en-GB" sz="1400" dirty="0">
                <a:hlinkClick r:id="rId3"/>
              </a:rPr>
              <a:t>www.sncb.be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J’achète</a:t>
            </a:r>
            <a:r>
              <a:rPr lang="en-GB" sz="1400" dirty="0"/>
              <a:t> mon billet de train </a:t>
            </a:r>
          </a:p>
          <a:p>
            <a:r>
              <a:rPr lang="en-GB" sz="1400" dirty="0" smtClean="0"/>
              <a:t>     avec </a:t>
            </a:r>
            <a:r>
              <a:rPr lang="en-GB" sz="1400" dirty="0"/>
              <a:t>ma </a:t>
            </a:r>
            <a:r>
              <a:rPr lang="en-GB" sz="1400" dirty="0" err="1"/>
              <a:t>personne</a:t>
            </a:r>
            <a:r>
              <a:rPr lang="en-GB" sz="1400" dirty="0"/>
              <a:t> de </a:t>
            </a:r>
            <a:r>
              <a:rPr lang="en-GB" sz="1400" dirty="0" err="1"/>
              <a:t>soutien</a:t>
            </a:r>
            <a:r>
              <a:rPr lang="en-GB" sz="1400" dirty="0"/>
              <a:t>.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8" y="3435846"/>
            <a:ext cx="1618310" cy="11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1560" y="1245823"/>
            <a:ext cx="2113018" cy="1907728"/>
            <a:chOff x="3851920" y="339502"/>
            <a:chExt cx="4824749" cy="4356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7685" y="527298"/>
              <a:ext cx="4576763" cy="2476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" b="81188"/>
            <a:stretch/>
          </p:blipFill>
          <p:spPr>
            <a:xfrm>
              <a:off x="4027685" y="699542"/>
              <a:ext cx="4504755" cy="2880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"/>
            <a:stretch/>
          </p:blipFill>
          <p:spPr>
            <a:xfrm>
              <a:off x="3851920" y="339502"/>
              <a:ext cx="4824749" cy="4356000"/>
            </a:xfrm>
            <a:prstGeom prst="rect">
              <a:avLst/>
            </a:prstGeom>
          </p:spPr>
        </p:pic>
      </p:grpSp>
      <p:sp>
        <p:nvSpPr>
          <p:cNvPr id="18" name="Right Arrow 17"/>
          <p:cNvSpPr/>
          <p:nvPr/>
        </p:nvSpPr>
        <p:spPr>
          <a:xfrm rot="5400000">
            <a:off x="2219519" y="2899464"/>
            <a:ext cx="516498" cy="360040"/>
          </a:xfrm>
          <a:prstGeom prst="rightArrow">
            <a:avLst/>
          </a:prstGeom>
          <a:solidFill>
            <a:srgbClr val="004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2891677"/>
            <a:ext cx="653436" cy="6534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71315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sur mon </a:t>
            </a:r>
            <a:r>
              <a:rPr lang="en-GB" sz="2400" dirty="0" err="1" smtClean="0">
                <a:solidFill>
                  <a:schemeClr val="accent5"/>
                </a:solidFill>
              </a:rPr>
              <a:t>téléphone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07904" y="1200151"/>
            <a:ext cx="4978896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vais</a:t>
            </a:r>
            <a:r>
              <a:rPr lang="en-GB" sz="1400" dirty="0"/>
              <a:t> sur </a:t>
            </a:r>
            <a:r>
              <a:rPr lang="en-GB" sz="1400" dirty="0" err="1"/>
              <a:t>l’application</a:t>
            </a:r>
            <a:r>
              <a:rPr lang="en-GB" sz="1400" dirty="0"/>
              <a:t> SNCB.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J’achète</a:t>
            </a:r>
            <a:r>
              <a:rPr lang="en-GB" sz="1400" dirty="0"/>
              <a:t> mon billet de train </a:t>
            </a:r>
          </a:p>
          <a:p>
            <a:r>
              <a:rPr lang="en-GB" sz="1400" dirty="0" smtClean="0"/>
              <a:t>      avec </a:t>
            </a:r>
            <a:r>
              <a:rPr lang="en-GB" sz="1400" dirty="0"/>
              <a:t>ma personne de </a:t>
            </a:r>
            <a:r>
              <a:rPr lang="en-GB" sz="1400" dirty="0" err="1"/>
              <a:t>soutien</a:t>
            </a:r>
            <a:r>
              <a:rPr lang="en-GB" sz="1400" dirty="0" smtClean="0"/>
              <a:t>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J’enregistre</a:t>
            </a:r>
            <a:r>
              <a:rPr lang="en-GB" sz="1400" dirty="0"/>
              <a:t> mon billet de train </a:t>
            </a:r>
            <a:r>
              <a:rPr lang="en-GB" sz="1400" dirty="0" err="1" smtClean="0"/>
              <a:t>dans</a:t>
            </a:r>
            <a:r>
              <a:rPr lang="en-GB" sz="1400" dirty="0" smtClean="0"/>
              <a:t> </a:t>
            </a:r>
            <a:r>
              <a:rPr lang="en-GB" sz="1400" dirty="0"/>
              <a:t>mon </a:t>
            </a:r>
            <a:r>
              <a:rPr lang="en-GB" sz="1400" dirty="0" err="1"/>
              <a:t>téléphone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5536" y="910923"/>
            <a:ext cx="2232248" cy="3691794"/>
            <a:chOff x="5076056" y="1275606"/>
            <a:chExt cx="2102679" cy="3477507"/>
          </a:xfrm>
        </p:grpSpPr>
        <p:pic>
          <p:nvPicPr>
            <p:cNvPr id="4" name="Picture 3" descr="IMG_064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31501"/>
              <a:ext cx="1426547" cy="2537351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275606"/>
              <a:ext cx="2102679" cy="347750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48000" cy="64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7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6275940" y="2083899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40532" y="1293664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971602"/>
            <a:ext cx="8416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b="1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55778" y="97160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74960" y="957552"/>
            <a:ext cx="795310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accent5"/>
              </a:solidFill>
            </a:endParaRPr>
          </a:p>
          <a:p>
            <a:r>
              <a:rPr lang="fr-FR" b="1" dirty="0">
                <a:solidFill>
                  <a:schemeClr val="accent5"/>
                </a:solidFill>
                <a:latin typeface="+mj-lt"/>
              </a:rPr>
              <a:t>Les 8 étapes du voyage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………………………………………….page 3</a:t>
            </a:r>
          </a:p>
          <a:p>
            <a:endParaRPr lang="fr-FR" dirty="0">
              <a:solidFill>
                <a:schemeClr val="accent5"/>
              </a:solidFill>
              <a:latin typeface="+mj-lt"/>
            </a:endParaRPr>
          </a:p>
          <a:p>
            <a:endParaRPr lang="fr-FR" dirty="0">
              <a:solidFill>
                <a:srgbClr val="CC006A"/>
              </a:solidFill>
              <a:latin typeface="+mj-lt"/>
            </a:endParaRPr>
          </a:p>
          <a:p>
            <a:r>
              <a:rPr lang="fr-FR" b="1" dirty="0">
                <a:solidFill>
                  <a:schemeClr val="accent3"/>
                </a:solidFill>
                <a:latin typeface="+mj-lt"/>
              </a:rPr>
              <a:t>La carte pour demander de l’aide 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…………………………….page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69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fr-FR" b="1" dirty="0">
                <a:solidFill>
                  <a:srgbClr val="CC006A"/>
                </a:solidFill>
                <a:latin typeface="+mj-lt"/>
              </a:rPr>
              <a:t>En cas </a:t>
            </a:r>
            <a:r>
              <a:rPr lang="fr-FR" b="1" dirty="0" smtClean="0">
                <a:solidFill>
                  <a:srgbClr val="CC006A"/>
                </a:solidFill>
                <a:latin typeface="+mj-lt"/>
              </a:rPr>
              <a:t>d’imprévu, </a:t>
            </a:r>
            <a:r>
              <a:rPr lang="fr-FR" b="1" dirty="0">
                <a:solidFill>
                  <a:srgbClr val="CC006A"/>
                </a:solidFill>
                <a:latin typeface="+mj-lt"/>
              </a:rPr>
              <a:t>de </a:t>
            </a:r>
            <a:r>
              <a:rPr lang="fr-FR" b="1" dirty="0" smtClean="0">
                <a:solidFill>
                  <a:srgbClr val="CC006A"/>
                </a:solidFill>
                <a:latin typeface="+mj-lt"/>
              </a:rPr>
              <a:t>difficulté ou </a:t>
            </a:r>
            <a:r>
              <a:rPr lang="fr-FR" b="1" dirty="0">
                <a:solidFill>
                  <a:srgbClr val="CC006A"/>
                </a:solidFill>
                <a:latin typeface="+mj-lt"/>
              </a:rPr>
              <a:t>d’insécurité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……….….….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page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73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fr-FR" dirty="0">
                <a:solidFill>
                  <a:srgbClr val="CC006A"/>
                </a:solidFill>
                <a:latin typeface="+mj-lt"/>
              </a:rPr>
              <a:t>Les personnes de la SNCB </a:t>
            </a:r>
            <a:r>
              <a:rPr lang="fr-FR" dirty="0" smtClean="0">
                <a:solidFill>
                  <a:srgbClr val="CC006A"/>
                </a:solidFill>
                <a:latin typeface="+mj-lt"/>
              </a:rPr>
              <a:t>vont </a:t>
            </a:r>
            <a:r>
              <a:rPr lang="fr-FR" dirty="0">
                <a:solidFill>
                  <a:srgbClr val="CC006A"/>
                </a:solidFill>
                <a:latin typeface="+mj-lt"/>
              </a:rPr>
              <a:t>m’aider 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  <a:ea typeface="+mn-ea"/>
              </a:rPr>
              <a:t>Sommaire</a:t>
            </a:r>
            <a:endParaRPr lang="en-GB" sz="2400" dirty="0">
              <a:solidFill>
                <a:schemeClr val="accent5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437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547664" y="915566"/>
            <a:ext cx="6264696" cy="5040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2314" y="2787774"/>
            <a:ext cx="1171074" cy="1591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1520" y="24288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Mon billet </a:t>
            </a:r>
            <a:r>
              <a:rPr lang="en-GB" sz="2400" dirty="0">
                <a:solidFill>
                  <a:schemeClr val="accent5"/>
                </a:solidFill>
              </a:rPr>
              <a:t>de train </a:t>
            </a:r>
            <a:r>
              <a:rPr lang="en-GB" sz="2400" b="1" dirty="0">
                <a:solidFill>
                  <a:schemeClr val="accent5"/>
                </a:solidFill>
              </a:rPr>
              <a:t>au </a:t>
            </a:r>
            <a:r>
              <a:rPr lang="en-GB" sz="2400" b="1" dirty="0" err="1" smtClean="0">
                <a:solidFill>
                  <a:schemeClr val="accent5"/>
                </a:solidFill>
              </a:rPr>
              <a:t>guichet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421" y="1167594"/>
            <a:ext cx="4038600" cy="33483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veux</a:t>
            </a:r>
            <a:r>
              <a:rPr lang="en-GB" sz="1400" dirty="0"/>
              <a:t> </a:t>
            </a:r>
            <a:r>
              <a:rPr lang="en-GB" sz="1400" dirty="0" err="1"/>
              <a:t>aller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</a:t>
            </a:r>
            <a:r>
              <a:rPr lang="en-GB" sz="1400" dirty="0" err="1"/>
              <a:t>montre</a:t>
            </a:r>
            <a:r>
              <a:rPr lang="en-GB" sz="1400" dirty="0"/>
              <a:t> ma carte de </a:t>
            </a:r>
            <a:r>
              <a:rPr lang="en-GB" sz="1400" dirty="0" err="1"/>
              <a:t>réduction</a:t>
            </a:r>
            <a:r>
              <a:rPr lang="en-GB" sz="1400" dirty="0"/>
              <a:t> </a:t>
            </a:r>
            <a:br>
              <a:rPr lang="en-GB" sz="1400" dirty="0"/>
            </a:br>
            <a:r>
              <a:rPr lang="en-GB" sz="1400" dirty="0"/>
              <a:t>si </a:t>
            </a:r>
            <a:r>
              <a:rPr lang="en-GB" sz="1400" dirty="0" err="1"/>
              <a:t>j’en</a:t>
            </a:r>
            <a:r>
              <a:rPr lang="en-GB" sz="1400" dirty="0"/>
              <a:t> </a:t>
            </a:r>
            <a:r>
              <a:rPr lang="en-GB" sz="1400" dirty="0" err="1"/>
              <a:t>ai</a:t>
            </a:r>
            <a:r>
              <a:rPr lang="en-GB" sz="1400" dirty="0"/>
              <a:t> </a:t>
            </a:r>
            <a:r>
              <a:rPr lang="en-GB" sz="1400" dirty="0" err="1"/>
              <a:t>une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57487"/>
            <a:ext cx="653436" cy="653436"/>
          </a:xfrm>
          <a:prstGeom prst="rect">
            <a:avLst/>
          </a:prstGeom>
        </p:spPr>
      </p:pic>
      <p:pic>
        <p:nvPicPr>
          <p:cNvPr id="3075" name="Picture 3" descr="C:\Users\AVL7401\Pictures\Sélection\Pictur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6" y="1059582"/>
            <a:ext cx="43216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7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831" y="273097"/>
            <a:ext cx="8424936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Mon billet de train à </a:t>
            </a:r>
            <a:r>
              <a:rPr lang="en-GB" sz="2400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dirty="0" smtClean="0">
                <a:solidFill>
                  <a:schemeClr val="accent5"/>
                </a:solidFill>
              </a:rPr>
              <a:t>. </a:t>
            </a:r>
            <a:r>
              <a:rPr lang="en-GB" sz="2400" dirty="0">
                <a:solidFill>
                  <a:schemeClr val="accent5"/>
                </a:solidFill>
              </a:rPr>
              <a:t/>
            </a:r>
            <a:br>
              <a:rPr lang="en-GB" sz="2400" dirty="0">
                <a:solidFill>
                  <a:schemeClr val="accent5"/>
                </a:solidFill>
              </a:rPr>
            </a:b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568287" y="1729412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6454"/>
            <a:ext cx="653436" cy="6534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78373" y="872084"/>
            <a:ext cx="755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 nom de la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machine pour acheter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 descr="IMG_68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6433"/>
            <a:ext cx="4320000" cy="287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71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851670"/>
            <a:ext cx="8147248" cy="1440160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Je ne sais pas </a:t>
            </a:r>
            <a:r>
              <a:rPr lang="en-GB" b="1" dirty="0" smtClean="0">
                <a:solidFill>
                  <a:schemeClr val="accent5"/>
                </a:solidFill>
              </a:rPr>
              <a:t>lire </a:t>
            </a:r>
            <a:br>
              <a:rPr lang="en-GB" b="1" dirty="0" smtClean="0">
                <a:solidFill>
                  <a:schemeClr val="accent5"/>
                </a:solidFill>
              </a:rPr>
            </a:br>
            <a:r>
              <a:rPr lang="en-GB" dirty="0" err="1">
                <a:solidFill>
                  <a:schemeClr val="accent5"/>
                </a:solidFill>
              </a:rPr>
              <a:t>ou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 err="1">
                <a:solidFill>
                  <a:schemeClr val="accent5"/>
                </a:solidFill>
              </a:rPr>
              <a:t>juste</a:t>
            </a:r>
            <a:r>
              <a:rPr lang="en-GB" dirty="0">
                <a:solidFill>
                  <a:schemeClr val="accent5"/>
                </a:solidFill>
              </a:rPr>
              <a:t> un </a:t>
            </a:r>
            <a:r>
              <a:rPr lang="en-GB" dirty="0" err="1" smtClean="0">
                <a:solidFill>
                  <a:schemeClr val="accent5"/>
                </a:solidFill>
              </a:rPr>
              <a:t>peu</a:t>
            </a:r>
            <a:r>
              <a:rPr lang="en-GB" dirty="0" smtClean="0">
                <a:solidFill>
                  <a:schemeClr val="accent5"/>
                </a:solidFill>
              </a:rPr>
              <a:t>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  <a:ln>
            <a:noFill/>
          </a:ln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Si je </a:t>
            </a:r>
            <a:r>
              <a:rPr lang="en-GB" sz="2400" dirty="0" err="1">
                <a:solidFill>
                  <a:schemeClr val="accent5"/>
                </a:solidFill>
              </a:rPr>
              <a:t>n’ai</a:t>
            </a:r>
            <a:r>
              <a:rPr lang="en-GB" sz="2400" dirty="0">
                <a:solidFill>
                  <a:schemeClr val="accent5"/>
                </a:solidFill>
              </a:rPr>
              <a:t> pas de carte </a:t>
            </a:r>
            <a:r>
              <a:rPr lang="en-GB" sz="2400" dirty="0" err="1">
                <a:solidFill>
                  <a:schemeClr val="accent5"/>
                </a:solidFill>
              </a:rPr>
              <a:t>bancaire</a:t>
            </a:r>
            <a:r>
              <a:rPr lang="en-GB" sz="2400" dirty="0">
                <a:solidFill>
                  <a:schemeClr val="accent5"/>
                </a:solidFill>
              </a:rPr>
              <a:t>,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vais</a:t>
            </a:r>
            <a:r>
              <a:rPr lang="en-GB" sz="2400" dirty="0">
                <a:solidFill>
                  <a:schemeClr val="accent5"/>
                </a:solidFill>
              </a:rPr>
              <a:t> à </a:t>
            </a:r>
            <a:r>
              <a:rPr lang="en-GB" sz="2400" dirty="0" err="1">
                <a:solidFill>
                  <a:schemeClr val="accent5"/>
                </a:solidFill>
              </a:rPr>
              <a:t>l’automate</a:t>
            </a:r>
            <a:r>
              <a:rPr lang="en-GB" sz="2400" dirty="0">
                <a:solidFill>
                  <a:schemeClr val="accent5"/>
                </a:solidFill>
              </a:rPr>
              <a:t> qui </a:t>
            </a:r>
            <a:r>
              <a:rPr lang="en-GB" sz="2400" dirty="0" err="1">
                <a:solidFill>
                  <a:schemeClr val="accent5"/>
                </a:solidFill>
              </a:rPr>
              <a:t>accepte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 smtClean="0">
                <a:solidFill>
                  <a:schemeClr val="accent5"/>
                </a:solidFill>
              </a:rPr>
              <a:t>pièces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11560" y="1237364"/>
            <a:ext cx="7641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 nom de la machine pour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acheter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3"/>
          <p:cNvSpPr txBox="1"/>
          <p:nvPr/>
        </p:nvSpPr>
        <p:spPr>
          <a:xfrm>
            <a:off x="5898151" y="3720478"/>
            <a:ext cx="323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Endroit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mettre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pièces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AVL7401\Pictures\Sélection\EH_180528_SNCBNMBS_Specials_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01808"/>
            <a:ext cx="4234809" cy="28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63888" y="3506686"/>
            <a:ext cx="633814" cy="5074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053686" y="3809980"/>
            <a:ext cx="1670442" cy="643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8" name="Picture 4" descr="DSC_40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01808"/>
            <a:ext cx="2238440" cy="16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5581244" y="2381834"/>
            <a:ext cx="633814" cy="5074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07279" y="2888965"/>
            <a:ext cx="0" cy="8133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91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3893542" y="2642958"/>
            <a:ext cx="2046610" cy="614764"/>
          </a:xfrm>
          <a:prstGeom prst="rect">
            <a:avLst/>
          </a:prstGeom>
          <a:solidFill>
            <a:srgbClr val="F144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02.555.25.25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016" y="123478"/>
            <a:ext cx="8905714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pour </a:t>
            </a:r>
            <a:r>
              <a:rPr lang="en-GB" sz="2400" b="1" dirty="0" err="1">
                <a:solidFill>
                  <a:schemeClr val="accent5"/>
                </a:solidFill>
              </a:rPr>
              <a:t>avoir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l’aide</a:t>
            </a:r>
            <a:r>
              <a:rPr lang="en-GB" sz="2400" b="1" dirty="0">
                <a:solidFill>
                  <a:schemeClr val="accent5"/>
                </a:solidFill>
              </a:rPr>
              <a:t/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pour </a:t>
            </a:r>
            <a:r>
              <a:rPr lang="en-GB" sz="2400" b="1" dirty="0" err="1" smtClean="0">
                <a:solidFill>
                  <a:schemeClr val="accent5"/>
                </a:solidFill>
              </a:rPr>
              <a:t>acheter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 smtClean="0">
                <a:solidFill>
                  <a:schemeClr val="accent5"/>
                </a:solidFill>
              </a:rPr>
              <a:t>mon </a:t>
            </a:r>
            <a:r>
              <a:rPr lang="en-GB" sz="2400" b="1" dirty="0">
                <a:solidFill>
                  <a:schemeClr val="accent5"/>
                </a:solidFill>
              </a:rPr>
              <a:t>billet de train sur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b="1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2050" name="Picture 2" descr="DSC_47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67" y="2979725"/>
            <a:ext cx="2304000" cy="152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_47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86" y="1322362"/>
            <a:ext cx="2320081" cy="146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771800" y="2035798"/>
            <a:ext cx="1049734" cy="6071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39752" y="3257722"/>
            <a:ext cx="1481782" cy="6455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743"/>
            <a:ext cx="2818179" cy="1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07586" y="1572218"/>
            <a:ext cx="343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nl-BE" sz="1400" dirty="0" err="1" smtClean="0">
                <a:solidFill>
                  <a:schemeClr val="bg1">
                    <a:lumMod val="50000"/>
                  </a:schemeClr>
                </a:solidFill>
              </a:rPr>
              <a:t>personnel</a:t>
            </a:r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 SNCB </a:t>
            </a:r>
            <a:r>
              <a:rPr lang="nl-BE" sz="1400" dirty="0" err="1" smtClean="0">
                <a:solidFill>
                  <a:schemeClr val="bg1">
                    <a:lumMod val="50000"/>
                  </a:schemeClr>
                </a:solidFill>
              </a:rPr>
              <a:t>m’aide</a:t>
            </a:r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nl-BE" sz="1400" dirty="0" err="1" smtClean="0">
                <a:solidFill>
                  <a:schemeClr val="bg1">
                    <a:lumMod val="50000"/>
                  </a:schemeClr>
                </a:solidFill>
              </a:rPr>
              <a:t>distance</a:t>
            </a:r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nl-BE" sz="1400" dirty="0" err="1" smtClean="0">
                <a:solidFill>
                  <a:schemeClr val="bg1">
                    <a:lumMod val="50000"/>
                  </a:schemeClr>
                </a:solidFill>
              </a:rPr>
              <a:t>acheter</a:t>
            </a:r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sz="1400" dirty="0" err="1" smtClean="0">
                <a:solidFill>
                  <a:schemeClr val="bg1">
                    <a:lumMod val="50000"/>
                  </a:schemeClr>
                </a:solidFill>
              </a:rPr>
              <a:t>mon</a:t>
            </a:r>
            <a:r>
              <a:rPr lang="nl-BE" sz="1400" dirty="0" smtClean="0">
                <a:solidFill>
                  <a:schemeClr val="bg1">
                    <a:lumMod val="50000"/>
                  </a:schemeClr>
                </a:solidFill>
              </a:rPr>
              <a:t> billet de train. </a:t>
            </a:r>
            <a:endParaRPr lang="nl-BE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3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6016" y="123478"/>
            <a:ext cx="8905714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pour </a:t>
            </a:r>
            <a:r>
              <a:rPr lang="en-GB" sz="2400" b="1" dirty="0" err="1">
                <a:solidFill>
                  <a:schemeClr val="accent5"/>
                </a:solidFill>
              </a:rPr>
              <a:t>avoir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l’aide</a:t>
            </a:r>
            <a:r>
              <a:rPr lang="en-GB" sz="2400" b="1" dirty="0">
                <a:solidFill>
                  <a:schemeClr val="accent5"/>
                </a:solidFill>
              </a:rPr>
              <a:t/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pour </a:t>
            </a:r>
            <a:r>
              <a:rPr lang="en-GB" sz="2400" b="1" dirty="0" err="1" smtClean="0">
                <a:solidFill>
                  <a:schemeClr val="accent5"/>
                </a:solidFill>
              </a:rPr>
              <a:t>acheter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 smtClean="0">
                <a:solidFill>
                  <a:schemeClr val="accent5"/>
                </a:solidFill>
              </a:rPr>
              <a:t>mon </a:t>
            </a:r>
            <a:r>
              <a:rPr lang="en-GB" sz="2400" b="1" dirty="0">
                <a:solidFill>
                  <a:schemeClr val="accent5"/>
                </a:solidFill>
              </a:rPr>
              <a:t>billet de train sur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b="1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806" y="1813306"/>
            <a:ext cx="36291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Si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des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écouteurs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, je les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mets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sur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mes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oreilles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J’entends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mieux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plus facile pour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mettre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l’argent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on me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dira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de payer.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 descr="AdobeStock_90416634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" y="1511854"/>
            <a:ext cx="3600400" cy="24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55341" y="2613525"/>
            <a:ext cx="15363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8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481" y="187683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Ce que je </a:t>
            </a:r>
            <a:r>
              <a:rPr lang="en-GB" sz="2400" b="1" dirty="0" err="1">
                <a:solidFill>
                  <a:schemeClr val="accent5"/>
                </a:solidFill>
              </a:rPr>
              <a:t>dois</a:t>
            </a:r>
            <a:r>
              <a:rPr lang="en-GB" sz="2400" b="1" dirty="0">
                <a:solidFill>
                  <a:schemeClr val="accent5"/>
                </a:solidFill>
              </a:rPr>
              <a:t> dire au </a:t>
            </a:r>
            <a:r>
              <a:rPr lang="en-GB" sz="2400" b="1" dirty="0" err="1" smtClean="0">
                <a:solidFill>
                  <a:schemeClr val="accent5"/>
                </a:solidFill>
              </a:rPr>
              <a:t>téléphone</a:t>
            </a:r>
            <a:r>
              <a:rPr lang="en-GB" sz="2400" b="1" dirty="0" smtClean="0">
                <a:solidFill>
                  <a:schemeClr val="accent5"/>
                </a:solidFill>
              </a:rPr>
              <a:t>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75654" y="1145391"/>
            <a:ext cx="7422977" cy="3394472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la </a:t>
            </a:r>
            <a:r>
              <a:rPr lang="en-GB" sz="1400" dirty="0" err="1"/>
              <a:t>gare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suis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5536" y="307820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DSC_490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" t="10469" r="12522" b="3241"/>
          <a:stretch/>
        </p:blipFill>
        <p:spPr bwMode="auto">
          <a:xfrm rot="21440870">
            <a:off x="5164927" y="1829635"/>
            <a:ext cx="2507618" cy="249713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6660232" y="3795885"/>
            <a:ext cx="372742" cy="288032"/>
          </a:xfrm>
          <a:prstGeom prst="ellipse">
            <a:avLst/>
          </a:prstGeom>
          <a:noFill/>
          <a:ln w="28575"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983346" y="3079152"/>
            <a:ext cx="1303061" cy="7300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163914" y="2475716"/>
            <a:ext cx="720080" cy="720080"/>
          </a:xfrm>
          <a:prstGeom prst="ellipse">
            <a:avLst/>
          </a:prstGeom>
          <a:solidFill>
            <a:srgbClr val="F1442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06</a:t>
            </a:r>
          </a:p>
        </p:txBody>
      </p:sp>
      <p:pic>
        <p:nvPicPr>
          <p:cNvPr id="20" name="Picture 19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439">
            <a:off x="6803842" y="3964870"/>
            <a:ext cx="786292" cy="7311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12648"/>
            <a:ext cx="646327" cy="64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5" y="3027684"/>
            <a:ext cx="35883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Je dis le numéro de l’automate </a:t>
            </a:r>
          </a:p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    qui est devant moi.</a:t>
            </a:r>
          </a:p>
          <a:p>
            <a:endParaRPr lang="fr-FR" dirty="0"/>
          </a:p>
        </p:txBody>
      </p:sp>
      <p:sp>
        <p:nvSpPr>
          <p:cNvPr id="17" name="Oval 1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287" y="3219038"/>
            <a:ext cx="238497" cy="4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5811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04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01336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Ce que je </a:t>
            </a:r>
            <a:r>
              <a:rPr lang="en-GB" sz="2400" b="1" dirty="0" err="1">
                <a:solidFill>
                  <a:schemeClr val="accent5"/>
                </a:solidFill>
              </a:rPr>
              <a:t>dois</a:t>
            </a:r>
            <a:r>
              <a:rPr lang="en-GB" sz="2400" b="1" dirty="0">
                <a:solidFill>
                  <a:schemeClr val="accent5"/>
                </a:solidFill>
              </a:rPr>
              <a:t> dire au </a:t>
            </a:r>
            <a:r>
              <a:rPr lang="en-GB" sz="2400" b="1" dirty="0" err="1" smtClean="0">
                <a:solidFill>
                  <a:schemeClr val="accent5"/>
                </a:solidFill>
              </a:rPr>
              <a:t>téléphone</a:t>
            </a:r>
            <a:r>
              <a:rPr lang="en-GB" sz="2400" b="1" dirty="0" smtClean="0">
                <a:solidFill>
                  <a:schemeClr val="accent5"/>
                </a:solidFill>
              </a:rPr>
              <a:t>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19672" y="1233760"/>
            <a:ext cx="7278960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la </a:t>
            </a:r>
            <a:r>
              <a:rPr lang="en-GB" sz="1400" dirty="0" err="1"/>
              <a:t>gare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je </a:t>
            </a:r>
            <a:r>
              <a:rPr lang="en-GB" sz="1400" dirty="0" err="1"/>
              <a:t>veux</a:t>
            </a:r>
            <a:r>
              <a:rPr lang="en-GB" sz="1400" dirty="0"/>
              <a:t> </a:t>
            </a:r>
            <a:r>
              <a:rPr lang="en-GB" sz="1400" dirty="0" err="1"/>
              <a:t>aller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Je dis </a:t>
            </a:r>
            <a:r>
              <a:rPr lang="en-GB" sz="1400" dirty="0" err="1"/>
              <a:t>si</a:t>
            </a:r>
            <a:r>
              <a:rPr lang="en-GB" sz="1400" dirty="0"/>
              <a:t> </a:t>
            </a:r>
            <a:r>
              <a:rPr lang="en-GB" sz="1400" dirty="0" err="1"/>
              <a:t>j’ai</a:t>
            </a:r>
            <a:r>
              <a:rPr lang="en-GB" sz="1400" dirty="0"/>
              <a:t> une carte de </a:t>
            </a:r>
            <a:r>
              <a:rPr lang="en-GB" sz="1400" dirty="0" err="1"/>
              <a:t>réduction</a:t>
            </a:r>
            <a:r>
              <a:rPr lang="en-GB" sz="1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28638" y="278777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762" y="2909090"/>
            <a:ext cx="351269" cy="4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8638" y="1491590"/>
            <a:ext cx="720000" cy="720000"/>
            <a:chOff x="3507164" y="3318611"/>
            <a:chExt cx="619248" cy="594508"/>
          </a:xfrm>
        </p:grpSpPr>
        <p:sp>
          <p:nvSpPr>
            <p:cNvPr id="15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8" y="1701812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04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1107" y="6928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La </a:t>
            </a:r>
            <a:r>
              <a:rPr lang="en-GB" sz="2400" b="1" dirty="0" err="1">
                <a:solidFill>
                  <a:schemeClr val="accent5"/>
                </a:solidFill>
              </a:rPr>
              <a:t>personne</a:t>
            </a:r>
            <a:r>
              <a:rPr lang="en-GB" sz="2400" b="1" dirty="0">
                <a:solidFill>
                  <a:schemeClr val="accent5"/>
                </a:solidFill>
              </a:rPr>
              <a:t> au </a:t>
            </a:r>
            <a:r>
              <a:rPr lang="en-GB" sz="2400" b="1" dirty="0" err="1">
                <a:solidFill>
                  <a:schemeClr val="accent5"/>
                </a:solidFill>
              </a:rPr>
              <a:t>téléphone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a </a:t>
            </a:r>
            <a:r>
              <a:rPr lang="en-GB" sz="2400" b="1" dirty="0" err="1">
                <a:solidFill>
                  <a:schemeClr val="accent5"/>
                </a:solidFill>
              </a:rPr>
              <a:t>choisi</a:t>
            </a:r>
            <a:r>
              <a:rPr lang="en-GB" sz="2400" b="1" dirty="0">
                <a:solidFill>
                  <a:schemeClr val="accent5"/>
                </a:solidFill>
              </a:rPr>
              <a:t> mon billet de </a:t>
            </a:r>
            <a:r>
              <a:rPr lang="en-GB" sz="2400" b="1" dirty="0" smtClean="0">
                <a:solidFill>
                  <a:schemeClr val="accent5"/>
                </a:solidFill>
              </a:rPr>
              <a:t>train.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7" name="Picture 6" descr="Ecran confirm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60" y="1098934"/>
            <a:ext cx="4710346" cy="34964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8" y="1628971"/>
            <a:ext cx="245745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699792" y="2453080"/>
            <a:ext cx="1497258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8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60" y="18295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vois</a:t>
            </a:r>
            <a:r>
              <a:rPr lang="en-GB" sz="2400" b="1" dirty="0">
                <a:solidFill>
                  <a:schemeClr val="accent5"/>
                </a:solidFill>
              </a:rPr>
              <a:t> le prix de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sur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l’écran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427984" y="1275606"/>
            <a:ext cx="800473" cy="54257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Image 7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71" y="924399"/>
            <a:ext cx="5008980" cy="36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940152" y="2516239"/>
            <a:ext cx="864096" cy="10081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041122" y="1782047"/>
            <a:ext cx="864096" cy="2160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46" y="2508326"/>
            <a:ext cx="1304544" cy="121310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Les 8 </a:t>
            </a:r>
            <a:r>
              <a:rPr lang="en-GB" sz="2800" b="1" dirty="0" err="1">
                <a:solidFill>
                  <a:schemeClr val="bg1"/>
                </a:solidFill>
              </a:rPr>
              <a:t>étapes</a:t>
            </a:r>
            <a:r>
              <a:rPr lang="en-GB" sz="2800" b="1" dirty="0">
                <a:solidFill>
                  <a:schemeClr val="bg1"/>
                </a:solidFill>
              </a:rPr>
              <a:t> du voyage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05571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46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/>
          <a:stretch/>
        </p:blipFill>
        <p:spPr>
          <a:xfrm>
            <a:off x="4572000" y="1257244"/>
            <a:ext cx="3598705" cy="28803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21481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paie</a:t>
            </a:r>
            <a:r>
              <a:rPr lang="en-GB" sz="2400" b="1" dirty="0">
                <a:solidFill>
                  <a:schemeClr val="accent5"/>
                </a:solidFill>
              </a:rPr>
              <a:t> mon billet de train à </a:t>
            </a:r>
            <a:r>
              <a:rPr lang="en-GB" sz="2400" b="1" dirty="0" err="1">
                <a:solidFill>
                  <a:schemeClr val="accent5"/>
                </a:solidFill>
              </a:rPr>
              <a:t>l’automate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20210" y="2625656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939304" y="2572040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252946" y="2787774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78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>
                <a:solidFill>
                  <a:schemeClr val="accent5"/>
                </a:solidFill>
              </a:rPr>
              <a:t>Paiement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réussi</a:t>
            </a:r>
            <a:r>
              <a:rPr lang="en-GB" sz="2800" b="1" dirty="0">
                <a:solidFill>
                  <a:schemeClr val="accent5"/>
                </a:solidFill>
              </a:rPr>
              <a:t> ! </a:t>
            </a:r>
            <a:br>
              <a:rPr lang="en-GB" sz="2800" b="1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1200151"/>
            <a:ext cx="3547152" cy="3171799"/>
          </a:xfrm>
        </p:spPr>
        <p:txBody>
          <a:bodyPr/>
          <a:lstStyle/>
          <a:p>
            <a:r>
              <a:rPr lang="en-GB" sz="1400" dirty="0"/>
              <a:t>Un ticket de </a:t>
            </a:r>
            <a:r>
              <a:rPr lang="en-GB" sz="1400" dirty="0" err="1"/>
              <a:t>caisse</a:t>
            </a:r>
            <a:r>
              <a:rPr lang="en-GB" sz="1400" dirty="0"/>
              <a:t>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/>
              <a:t>imprimé</a:t>
            </a:r>
            <a:r>
              <a:rPr lang="en-GB" sz="1400" dirty="0"/>
              <a:t> en plus de mon billet de train</a:t>
            </a:r>
            <a:r>
              <a:rPr lang="en-GB" dirty="0"/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552" y="1131590"/>
            <a:ext cx="4752528" cy="3508990"/>
            <a:chOff x="683848" y="940444"/>
            <a:chExt cx="5040000" cy="3721243"/>
          </a:xfrm>
        </p:grpSpPr>
        <p:pic>
          <p:nvPicPr>
            <p:cNvPr id="3074" name="Picture 2" descr="Print fr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48" y="940444"/>
              <a:ext cx="5040000" cy="372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329898" y="2095971"/>
              <a:ext cx="1980221" cy="43204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05660" y="2495429"/>
              <a:ext cx="864096" cy="42060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Mai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0165">
              <a:off x="1904317" y="2594738"/>
              <a:ext cx="1304544" cy="1213104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1234994" y="2696835"/>
            <a:ext cx="144016" cy="134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49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13" y="12347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récupère</a:t>
            </a:r>
            <a:r>
              <a:rPr lang="en-GB" sz="2400" b="1" dirty="0">
                <a:solidFill>
                  <a:schemeClr val="accent5"/>
                </a:solidFill>
              </a:rPr>
              <a:t>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et mon ticket de </a:t>
            </a:r>
            <a:r>
              <a:rPr lang="en-GB" sz="2400" b="1" dirty="0" err="1">
                <a:solidFill>
                  <a:schemeClr val="accent5"/>
                </a:solidFill>
              </a:rPr>
              <a:t>caisse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à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163538" y="3827749"/>
            <a:ext cx="792088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DSC_464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8" y="1672944"/>
            <a:ext cx="3960000" cy="2622857"/>
          </a:xfrm>
          <a:prstGeom prst="rect">
            <a:avLst/>
          </a:prstGeom>
        </p:spPr>
      </p:pic>
      <p:pic>
        <p:nvPicPr>
          <p:cNvPr id="17" name="Picture 16" descr="DSC_463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71" y="1701109"/>
            <a:ext cx="3960000" cy="262285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076056" y="1707654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Billet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0232" y="1707654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 de </a:t>
            </a:r>
            <a:r>
              <a:rPr lang="en-GB" dirty="0" err="1">
                <a:solidFill>
                  <a:schemeClr val="tx1"/>
                </a:solidFill>
              </a:rPr>
              <a:t>caisse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499742"/>
            <a:ext cx="8280920" cy="1393953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Je </a:t>
            </a:r>
            <a:r>
              <a:rPr lang="en-GB" b="1" dirty="0" err="1">
                <a:solidFill>
                  <a:schemeClr val="accent5"/>
                </a:solidFill>
              </a:rPr>
              <a:t>peux</a:t>
            </a:r>
            <a:r>
              <a:rPr lang="en-GB" b="1" dirty="0">
                <a:solidFill>
                  <a:schemeClr val="accent5"/>
                </a:solidFill>
              </a:rPr>
              <a:t> lire et </a:t>
            </a:r>
            <a:r>
              <a:rPr lang="en-GB" b="1" dirty="0" err="1" smtClean="0">
                <a:solidFill>
                  <a:schemeClr val="accent5"/>
                </a:solidFill>
              </a:rPr>
              <a:t>écrire</a:t>
            </a:r>
            <a:r>
              <a:rPr lang="en-GB" b="1" dirty="0" smtClean="0">
                <a:solidFill>
                  <a:schemeClr val="accent5"/>
                </a:solidFill>
              </a:rPr>
              <a:t>.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Si je </a:t>
            </a:r>
            <a:r>
              <a:rPr lang="en-GB" sz="2400" dirty="0" err="1">
                <a:solidFill>
                  <a:srgbClr val="004899"/>
                </a:solidFill>
              </a:rPr>
              <a:t>n’ai</a:t>
            </a:r>
            <a:r>
              <a:rPr lang="en-GB" sz="2400" dirty="0">
                <a:solidFill>
                  <a:srgbClr val="004899"/>
                </a:solidFill>
              </a:rPr>
              <a:t> pas de carte </a:t>
            </a:r>
            <a:r>
              <a:rPr lang="en-GB" sz="2400" dirty="0" err="1" smtClean="0">
                <a:solidFill>
                  <a:srgbClr val="004899"/>
                </a:solidFill>
              </a:rPr>
              <a:t>bancaire</a:t>
            </a:r>
            <a:r>
              <a:rPr lang="en-GB" sz="2400" dirty="0" smtClean="0">
                <a:solidFill>
                  <a:srgbClr val="004899"/>
                </a:solidFill>
              </a:rPr>
              <a:t>, </a:t>
            </a:r>
            <a:br>
              <a:rPr lang="en-GB" sz="2400" dirty="0" smtClean="0">
                <a:solidFill>
                  <a:srgbClr val="004899"/>
                </a:solidFill>
              </a:rPr>
            </a:br>
            <a:r>
              <a:rPr lang="en-GB" sz="2400" dirty="0" smtClean="0">
                <a:solidFill>
                  <a:srgbClr val="004899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vais</a:t>
            </a:r>
            <a:r>
              <a:rPr lang="en-GB" sz="2400" dirty="0">
                <a:solidFill>
                  <a:schemeClr val="accent5"/>
                </a:solidFill>
              </a:rPr>
              <a:t> à </a:t>
            </a:r>
            <a:r>
              <a:rPr lang="en-GB" sz="2400" dirty="0" err="1">
                <a:solidFill>
                  <a:schemeClr val="accent5"/>
                </a:solidFill>
              </a:rPr>
              <a:t>l’automate</a:t>
            </a:r>
            <a:r>
              <a:rPr lang="en-GB" sz="2400" dirty="0">
                <a:solidFill>
                  <a:schemeClr val="accent5"/>
                </a:solidFill>
              </a:rPr>
              <a:t> qui </a:t>
            </a:r>
            <a:r>
              <a:rPr lang="en-GB" sz="2400" dirty="0" err="1">
                <a:solidFill>
                  <a:schemeClr val="accent5"/>
                </a:solidFill>
              </a:rPr>
              <a:t>accepte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 smtClean="0">
                <a:solidFill>
                  <a:schemeClr val="accent5"/>
                </a:solidFill>
              </a:rPr>
              <a:t>pièces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991370" y="1513703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58834" y="1205926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L’automate, c’est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 nom de la machine pour acheter les billets de train.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 descr="C:\Users\AVL7401\Pictures\Sélection\EH_180528_SNCBNMBS_Specials_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20" y="1642985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SC_40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22" y="2715766"/>
            <a:ext cx="2238440" cy="16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6169262" y="3295792"/>
            <a:ext cx="633814" cy="507472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0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61697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choisis</a:t>
            </a:r>
            <a:r>
              <a:rPr lang="en-GB" sz="2400" b="1" dirty="0">
                <a:solidFill>
                  <a:schemeClr val="accent5"/>
                </a:solidFill>
              </a:rPr>
              <a:t> le </a:t>
            </a:r>
            <a:r>
              <a:rPr lang="en-GB" sz="2400" b="1" dirty="0" err="1">
                <a:solidFill>
                  <a:schemeClr val="accent5"/>
                </a:solidFill>
              </a:rPr>
              <a:t>français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err="1">
                <a:solidFill>
                  <a:schemeClr val="accent5"/>
                </a:solidFill>
              </a:rPr>
              <a:t>appuyant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chemeClr val="accent5"/>
                </a:solidFill>
              </a:rPr>
              <a:t>sur </a:t>
            </a:r>
            <a:r>
              <a:rPr lang="en-GB" sz="2400" dirty="0" smtClean="0">
                <a:solidFill>
                  <a:schemeClr val="accent5"/>
                </a:solidFill>
              </a:rPr>
              <a:t>FR.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5126" name="Imag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/>
          <a:stretch/>
        </p:blipFill>
        <p:spPr bwMode="auto">
          <a:xfrm>
            <a:off x="1907704" y="871284"/>
            <a:ext cx="5076000" cy="36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3728304" y="3147814"/>
            <a:ext cx="738490" cy="7724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4071471" y="3555240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3621" y="214115"/>
            <a:ext cx="8147248" cy="709587"/>
          </a:xfrm>
        </p:spPr>
        <p:txBody>
          <a:bodyPr/>
          <a:lstStyle/>
          <a:p>
            <a:r>
              <a:rPr lang="en-GB" sz="2400" dirty="0" err="1">
                <a:solidFill>
                  <a:schemeClr val="accent5"/>
                </a:solidFill>
              </a:rPr>
              <a:t>J’appuie</a:t>
            </a:r>
            <a:r>
              <a:rPr lang="en-GB" sz="2400" dirty="0">
                <a:solidFill>
                  <a:schemeClr val="accent5"/>
                </a:solidFill>
              </a:rPr>
              <a:t> sur “Tous les billets</a:t>
            </a:r>
            <a:r>
              <a:rPr lang="en-GB" sz="2400" dirty="0" smtClean="0">
                <a:solidFill>
                  <a:schemeClr val="accent5"/>
                </a:solidFill>
              </a:rPr>
              <a:t>”.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3074" name="Picture 2" descr="C:\Users\AVL7401\AppData\Local\Microsoft\Windows\Temporary Internet Files\Content.Outlook\BH5MLGIH\Captureer écran Choix produit F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5566"/>
            <a:ext cx="5040000" cy="37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2245683" y="3712775"/>
            <a:ext cx="122413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3321981" y="3805499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55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33032"/>
            <a:ext cx="8640960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Si </a:t>
            </a:r>
            <a:r>
              <a:rPr lang="en-GB" sz="2400" dirty="0" err="1">
                <a:solidFill>
                  <a:schemeClr val="accent5"/>
                </a:solidFill>
              </a:rPr>
              <a:t>j’ai</a:t>
            </a:r>
            <a:r>
              <a:rPr lang="en-GB" sz="2400" dirty="0">
                <a:solidFill>
                  <a:schemeClr val="accent5"/>
                </a:solidFill>
              </a:rPr>
              <a:t> une carte de </a:t>
            </a:r>
            <a:r>
              <a:rPr lang="en-GB" sz="2400" dirty="0" err="1">
                <a:solidFill>
                  <a:schemeClr val="accent5"/>
                </a:solidFill>
              </a:rPr>
              <a:t>réduction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smtClean="0">
                <a:solidFill>
                  <a:schemeClr val="accent5"/>
                </a:solidFill>
              </a:rPr>
              <a:t>“Intervention </a:t>
            </a:r>
            <a:r>
              <a:rPr lang="en-GB" sz="2400" dirty="0" err="1">
                <a:solidFill>
                  <a:schemeClr val="accent5"/>
                </a:solidFill>
              </a:rPr>
              <a:t>M</a:t>
            </a:r>
            <a:r>
              <a:rPr lang="en-GB" sz="2400" dirty="0" err="1" smtClean="0">
                <a:solidFill>
                  <a:schemeClr val="accent5"/>
                </a:solidFill>
              </a:rPr>
              <a:t>ajorée</a:t>
            </a:r>
            <a:r>
              <a:rPr lang="en-GB" sz="2400" dirty="0">
                <a:solidFill>
                  <a:schemeClr val="accent5"/>
                </a:solidFill>
              </a:rPr>
              <a:t>”, </a:t>
            </a:r>
            <a:r>
              <a:rPr lang="en-GB" sz="2400" dirty="0" err="1">
                <a:solidFill>
                  <a:schemeClr val="accent5"/>
                </a:solidFill>
              </a:rPr>
              <a:t>j’appuie</a:t>
            </a:r>
            <a:r>
              <a:rPr lang="en-GB" sz="2400" dirty="0">
                <a:solidFill>
                  <a:schemeClr val="accent5"/>
                </a:solidFill>
              </a:rPr>
              <a:t> sur “Billet </a:t>
            </a:r>
            <a:r>
              <a:rPr lang="en-GB" sz="2400" dirty="0" smtClean="0">
                <a:solidFill>
                  <a:schemeClr val="accent5"/>
                </a:solidFill>
              </a:rPr>
              <a:t>Intervention </a:t>
            </a:r>
            <a:r>
              <a:rPr lang="en-GB" sz="2400" dirty="0" err="1">
                <a:solidFill>
                  <a:schemeClr val="accent5"/>
                </a:solidFill>
              </a:rPr>
              <a:t>Majorée</a:t>
            </a:r>
            <a:r>
              <a:rPr lang="en-GB" sz="2400" dirty="0" smtClean="0">
                <a:solidFill>
                  <a:schemeClr val="accent5"/>
                </a:solidFill>
              </a:rPr>
              <a:t>”.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2" name="Picture 1" descr="Page 1 tous les billets F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26" y="1203598"/>
            <a:ext cx="4617571" cy="343764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52711" y="2824068"/>
            <a:ext cx="122413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5482220" y="2956552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2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́lection gare via clavier FR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6" y="1170215"/>
            <a:ext cx="3924000" cy="2911495"/>
          </a:xfrm>
          <a:prstGeom prst="rect">
            <a:avLst/>
          </a:prstGeom>
        </p:spPr>
      </p:pic>
      <p:pic>
        <p:nvPicPr>
          <p:cNvPr id="5" name="Picture 4" descr="Sélection gare via clavier FR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42" y="1164023"/>
            <a:ext cx="3971428" cy="2878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95486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J’appuie</a:t>
            </a:r>
            <a:r>
              <a:rPr lang="en-GB" sz="2400" b="1" dirty="0">
                <a:solidFill>
                  <a:schemeClr val="accent5"/>
                </a:solidFill>
              </a:rPr>
              <a:t> sur ma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de </a:t>
            </a:r>
            <a:r>
              <a:rPr lang="en-GB" sz="2400" b="1" dirty="0" err="1">
                <a:solidFill>
                  <a:schemeClr val="accent5"/>
                </a:solidFill>
              </a:rPr>
              <a:t>départ</a:t>
            </a:r>
            <a:r>
              <a:rPr lang="en-GB" sz="2400" b="1" dirty="0">
                <a:solidFill>
                  <a:schemeClr val="accent5"/>
                </a:solidFill>
              </a:rPr>
              <a:t> déjà </a:t>
            </a:r>
            <a:r>
              <a:rPr lang="en-GB" sz="2400" b="1" dirty="0" err="1" smtClean="0">
                <a:solidFill>
                  <a:schemeClr val="accent5"/>
                </a:solidFill>
              </a:rPr>
              <a:t>sélectionnée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2328" y="2215220"/>
            <a:ext cx="3888432" cy="43115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2385380" y="2377864"/>
            <a:ext cx="918554" cy="8541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04048" y="1851670"/>
            <a:ext cx="252028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2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́lection gare via clavier FR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30" y="1254541"/>
            <a:ext cx="3963842" cy="2943317"/>
          </a:xfrm>
          <a:prstGeom prst="rect">
            <a:avLst/>
          </a:prstGeom>
        </p:spPr>
      </p:pic>
      <p:pic>
        <p:nvPicPr>
          <p:cNvPr id="6" name="Picture 5" descr="Sélection gare via clavier FR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03598"/>
            <a:ext cx="4032448" cy="29942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368" y="123478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J’écris</a:t>
            </a:r>
            <a:r>
              <a:rPr lang="en-GB" sz="2400" b="1" dirty="0">
                <a:solidFill>
                  <a:schemeClr val="accent5"/>
                </a:solidFill>
              </a:rPr>
              <a:t> le nom de ma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d’arrivée</a:t>
            </a:r>
            <a:r>
              <a:rPr lang="en-GB" sz="2400" b="1" dirty="0">
                <a:solidFill>
                  <a:schemeClr val="accent5"/>
                </a:solidFill>
              </a:rPr>
              <a:t/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et </a:t>
            </a:r>
            <a:r>
              <a:rPr lang="en-GB" sz="2400" dirty="0" err="1">
                <a:solidFill>
                  <a:schemeClr val="accent5"/>
                </a:solidFill>
              </a:rPr>
              <a:t>j’appuie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 smtClean="0">
                <a:solidFill>
                  <a:schemeClr val="accent5"/>
                </a:solidFill>
              </a:rPr>
              <a:t>suivant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67544" y="2643758"/>
            <a:ext cx="3888432" cy="10801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004048" y="2787774"/>
            <a:ext cx="252028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7912634" y="4009523"/>
            <a:ext cx="782983" cy="72810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754634" y="2168978"/>
            <a:ext cx="745358" cy="4747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903889" y="3765810"/>
            <a:ext cx="800472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2613442" y="1883693"/>
            <a:ext cx="782983" cy="728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666709" y="1232230"/>
            <a:ext cx="7329093" cy="59450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prépare</a:t>
            </a:r>
            <a:r>
              <a:rPr lang="en-GB" sz="1800" dirty="0">
                <a:solidFill>
                  <a:schemeClr val="accent5"/>
                </a:solidFill>
              </a:rPr>
              <a:t> mon voyage avec ma </a:t>
            </a:r>
            <a:r>
              <a:rPr lang="en-GB" sz="1800" dirty="0" err="1">
                <a:solidFill>
                  <a:schemeClr val="accent5"/>
                </a:solidFill>
              </a:rPr>
              <a:t>personne</a:t>
            </a:r>
            <a:r>
              <a:rPr lang="en-GB" sz="1800" dirty="0">
                <a:solidFill>
                  <a:schemeClr val="accent5"/>
                </a:solidFill>
              </a:rPr>
              <a:t> de </a:t>
            </a:r>
            <a:r>
              <a:rPr lang="en-GB" sz="1800" dirty="0" err="1">
                <a:solidFill>
                  <a:schemeClr val="accent5"/>
                </a:solidFill>
              </a:rPr>
              <a:t>soutien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66709" y="2076686"/>
            <a:ext cx="7104685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repère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err="1">
                <a:solidFill>
                  <a:schemeClr val="accent5"/>
                </a:solidFill>
              </a:rPr>
              <a:t>l’entrée</a:t>
            </a:r>
            <a:r>
              <a:rPr lang="en-GB" sz="1800" dirty="0">
                <a:solidFill>
                  <a:schemeClr val="accent5"/>
                </a:solidFill>
              </a:rPr>
              <a:t> de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 de </a:t>
            </a:r>
            <a:r>
              <a:rPr lang="en-GB" sz="1800" dirty="0" err="1">
                <a:solidFill>
                  <a:schemeClr val="accent5"/>
                </a:solidFill>
              </a:rPr>
              <a:t>départ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661671" y="2950605"/>
            <a:ext cx="7329093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1800" dirty="0" err="1">
                <a:solidFill>
                  <a:schemeClr val="accent5"/>
                </a:solidFill>
              </a:rPr>
              <a:t>J’achète</a:t>
            </a:r>
            <a:r>
              <a:rPr lang="en-GB" sz="1800" dirty="0">
                <a:solidFill>
                  <a:schemeClr val="accent5"/>
                </a:solidFill>
              </a:rPr>
              <a:t> mon billet de train.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666709" y="3765597"/>
            <a:ext cx="6341859" cy="59450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vais</a:t>
            </a:r>
            <a:r>
              <a:rPr lang="en-GB" sz="1800" dirty="0">
                <a:solidFill>
                  <a:schemeClr val="accent5"/>
                </a:solidFill>
              </a:rPr>
              <a:t> sur le </a:t>
            </a:r>
            <a:r>
              <a:rPr lang="en-GB" sz="1800" dirty="0" err="1">
                <a:solidFill>
                  <a:schemeClr val="accent5"/>
                </a:solidFill>
              </a:rPr>
              <a:t>quai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8 </a:t>
            </a:r>
            <a:r>
              <a:rPr lang="en-GB" sz="2400" dirty="0" err="1">
                <a:solidFill>
                  <a:schemeClr val="accent5"/>
                </a:solidFill>
              </a:rPr>
              <a:t>étapes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8" y="1340649"/>
            <a:ext cx="334252" cy="36700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64548" y="376559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" y="3837033"/>
            <a:ext cx="244626" cy="42289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64548" y="292114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EFB1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2891677"/>
            <a:ext cx="653436" cy="653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4547" y="2050775"/>
            <a:ext cx="646327" cy="646327"/>
            <a:chOff x="735597" y="2048550"/>
            <a:chExt cx="646327" cy="646327"/>
          </a:xfrm>
        </p:grpSpPr>
        <p:sp>
          <p:nvSpPr>
            <p:cNvPr id="29" name="Oval 28"/>
            <p:cNvSpPr/>
            <p:nvPr/>
          </p:nvSpPr>
          <p:spPr>
            <a:xfrm>
              <a:off x="749137" y="2076685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97" y="2048550"/>
              <a:ext cx="646327" cy="64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403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́tails voyage Calendri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59" y="1720195"/>
            <a:ext cx="3960440" cy="2944160"/>
          </a:xfrm>
          <a:prstGeom prst="rect">
            <a:avLst/>
          </a:prstGeom>
        </p:spPr>
      </p:pic>
      <p:pic>
        <p:nvPicPr>
          <p:cNvPr id="5" name="Picture 4" descr="Détails voyage simp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4" y="1705962"/>
            <a:ext cx="3960440" cy="29441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106" y="150839"/>
            <a:ext cx="8147248" cy="709587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choisis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smtClean="0">
                <a:solidFill>
                  <a:schemeClr val="accent5"/>
                </a:solidFill>
              </a:rPr>
              <a:t/>
            </a:r>
            <a:br>
              <a:rPr lang="en-GB" sz="2400" b="1" dirty="0" smtClean="0">
                <a:solidFill>
                  <a:schemeClr val="accent5"/>
                </a:solidFill>
              </a:rPr>
            </a:br>
            <a:endParaRPr lang="en-GB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04328" y="2320339"/>
            <a:ext cx="1368152" cy="59870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1759606" y="3220931"/>
            <a:ext cx="845906" cy="78661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857963" y="2701164"/>
            <a:ext cx="648072" cy="677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6064330" y="2911922"/>
            <a:ext cx="845906" cy="78661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62481" y="2936381"/>
            <a:ext cx="648072" cy="677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41512" y="2321978"/>
            <a:ext cx="1368152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571091" y="3257975"/>
            <a:ext cx="1368152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28" y="597681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un voyage simple  ou un voyage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aller-retour;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la date;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nombre de 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voyageurs;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la classe de mon voyage.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15344" y="3192275"/>
            <a:ext cx="3842318" cy="21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990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́tails voyage si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31590"/>
            <a:ext cx="3971428" cy="2952328"/>
          </a:xfrm>
          <a:prstGeom prst="rect">
            <a:avLst/>
          </a:prstGeom>
        </p:spPr>
      </p:pic>
      <p:pic>
        <p:nvPicPr>
          <p:cNvPr id="6" name="Picture 5" descr="Ecran confirm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1590"/>
            <a:ext cx="3977321" cy="29523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424" y="201336"/>
            <a:ext cx="8147248" cy="709587"/>
          </a:xfrm>
        </p:spPr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J’appuie</a:t>
            </a:r>
            <a:r>
              <a:rPr lang="en-GB" sz="2400" b="1" dirty="0">
                <a:solidFill>
                  <a:schemeClr val="accent5"/>
                </a:solidFill>
              </a:rPr>
              <a:t> sur </a:t>
            </a:r>
            <a:r>
              <a:rPr lang="en-GB" sz="2400" b="1" dirty="0" smtClean="0">
                <a:solidFill>
                  <a:schemeClr val="accent5"/>
                </a:solidFill>
              </a:rPr>
              <a:t>“</a:t>
            </a:r>
            <a:r>
              <a:rPr lang="en-GB" sz="2400" dirty="0" err="1" smtClean="0">
                <a:solidFill>
                  <a:schemeClr val="accent5"/>
                </a:solidFill>
              </a:rPr>
              <a:t>S</a:t>
            </a:r>
            <a:r>
              <a:rPr lang="en-GB" sz="2400" b="1" dirty="0" err="1" smtClean="0">
                <a:solidFill>
                  <a:schemeClr val="accent5"/>
                </a:solidFill>
              </a:rPr>
              <a:t>uivant</a:t>
            </a:r>
            <a:r>
              <a:rPr lang="en-GB" sz="2400" b="1" dirty="0" smtClean="0">
                <a:solidFill>
                  <a:schemeClr val="accent5"/>
                </a:solidFill>
              </a:rPr>
              <a:t>”  </a:t>
            </a:r>
            <a:br>
              <a:rPr lang="en-GB" sz="2400" b="1" dirty="0" smtClean="0">
                <a:solidFill>
                  <a:schemeClr val="accent5"/>
                </a:solidFill>
              </a:rPr>
            </a:br>
            <a:r>
              <a:rPr lang="en-GB" sz="2400" b="1" dirty="0" err="1" smtClean="0">
                <a:solidFill>
                  <a:schemeClr val="accent5"/>
                </a:solidFill>
              </a:rPr>
              <a:t>puis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j</a:t>
            </a:r>
            <a:r>
              <a:rPr lang="en-GB" sz="2400" b="1" dirty="0" err="1">
                <a:solidFill>
                  <a:schemeClr val="accent5"/>
                </a:solidFill>
              </a:rPr>
              <a:t>’appuie</a:t>
            </a:r>
            <a:r>
              <a:rPr lang="en-GB" sz="2400" b="1" dirty="0">
                <a:solidFill>
                  <a:schemeClr val="accent5"/>
                </a:solidFill>
              </a:rPr>
              <a:t> sur </a:t>
            </a:r>
            <a:r>
              <a:rPr lang="en-GB" sz="2400" b="1" dirty="0" smtClean="0">
                <a:solidFill>
                  <a:schemeClr val="accent5"/>
                </a:solidFill>
              </a:rPr>
              <a:t>“Payer”.</a:t>
            </a:r>
            <a:r>
              <a:rPr lang="en-GB" sz="2800" b="1" dirty="0">
                <a:solidFill>
                  <a:srgbClr val="E2AC00"/>
                </a:solidFill>
              </a:rPr>
              <a:t/>
            </a:r>
            <a:br>
              <a:rPr lang="en-GB" sz="2800" b="1" dirty="0">
                <a:solidFill>
                  <a:srgbClr val="E2AC00"/>
                </a:solidFill>
              </a:rPr>
            </a:br>
            <a:endParaRPr lang="en-GB" sz="2800" dirty="0">
              <a:solidFill>
                <a:srgbClr val="E2AC0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563889" y="3651870"/>
            <a:ext cx="792088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740352" y="3651870"/>
            <a:ext cx="841479" cy="53652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11">
            <a:off x="7967728" y="3900773"/>
            <a:ext cx="918554" cy="854169"/>
          </a:xfrm>
          <a:prstGeom prst="rect">
            <a:avLst/>
          </a:prstGeom>
        </p:spPr>
      </p:pic>
      <p:pic>
        <p:nvPicPr>
          <p:cNvPr id="13" name="Picture 12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569">
            <a:off x="3770815" y="3874866"/>
            <a:ext cx="918554" cy="8541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1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ran pay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19" y="1059582"/>
            <a:ext cx="4464496" cy="33152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352" y="195486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vois</a:t>
            </a:r>
            <a:r>
              <a:rPr lang="en-GB" sz="2400" dirty="0">
                <a:solidFill>
                  <a:schemeClr val="accent5"/>
                </a:solidFill>
              </a:rPr>
              <a:t> le prix de mon billet de train sur </a:t>
            </a:r>
            <a:r>
              <a:rPr lang="en-GB" sz="2400" dirty="0" err="1" smtClean="0">
                <a:solidFill>
                  <a:schemeClr val="accent5"/>
                </a:solidFill>
              </a:rPr>
              <a:t>l’écran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148064" y="2533112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4088" y="1899393"/>
            <a:ext cx="864096" cy="36004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24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467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/>
          <a:stretch/>
        </p:blipFill>
        <p:spPr>
          <a:xfrm>
            <a:off x="4572000" y="1257244"/>
            <a:ext cx="3598705" cy="28803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21481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paie</a:t>
            </a:r>
            <a:r>
              <a:rPr lang="en-GB" sz="2400" b="1" dirty="0">
                <a:solidFill>
                  <a:schemeClr val="accent5"/>
                </a:solidFill>
              </a:rPr>
              <a:t> mon billet de train à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3" name="Image 7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20210" y="2625656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939304" y="2572040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252946" y="2787774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4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err="1">
                <a:solidFill>
                  <a:schemeClr val="accent5"/>
                </a:solidFill>
              </a:rPr>
              <a:t>Paiement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r>
              <a:rPr lang="en-GB" sz="2800" b="1" dirty="0" err="1">
                <a:solidFill>
                  <a:schemeClr val="accent5"/>
                </a:solidFill>
              </a:rPr>
              <a:t>réussi</a:t>
            </a:r>
            <a:r>
              <a:rPr lang="en-GB" sz="2800" b="1" dirty="0">
                <a:solidFill>
                  <a:schemeClr val="accent5"/>
                </a:solidFill>
              </a:rPr>
              <a:t> ! </a:t>
            </a:r>
            <a:br>
              <a:rPr lang="en-GB" sz="2800" b="1" dirty="0">
                <a:solidFill>
                  <a:schemeClr val="accent5"/>
                </a:solidFill>
              </a:rPr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1200151"/>
            <a:ext cx="3547152" cy="3171799"/>
          </a:xfrm>
        </p:spPr>
        <p:txBody>
          <a:bodyPr>
            <a:normAutofit/>
          </a:bodyPr>
          <a:lstStyle/>
          <a:p>
            <a:r>
              <a:rPr lang="en-GB" sz="1400" dirty="0"/>
              <a:t>Un ticket de </a:t>
            </a:r>
            <a:r>
              <a:rPr lang="en-GB" sz="1400" dirty="0" err="1"/>
              <a:t>caisse</a:t>
            </a:r>
            <a:r>
              <a:rPr lang="en-GB" sz="1400" dirty="0"/>
              <a:t>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/>
              <a:t>imprimé</a:t>
            </a:r>
            <a:r>
              <a:rPr lang="en-GB" sz="1400" dirty="0"/>
              <a:t> </a:t>
            </a:r>
            <a:endParaRPr lang="en-GB" sz="1400" dirty="0" smtClean="0"/>
          </a:p>
          <a:p>
            <a:r>
              <a:rPr lang="en-GB" sz="1400" dirty="0" smtClean="0"/>
              <a:t>en </a:t>
            </a:r>
            <a:r>
              <a:rPr lang="en-GB" sz="1400" dirty="0"/>
              <a:t>plus de mon billet de train.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552" y="1131590"/>
            <a:ext cx="4752528" cy="3508990"/>
            <a:chOff x="683848" y="940444"/>
            <a:chExt cx="5040000" cy="3721243"/>
          </a:xfrm>
        </p:grpSpPr>
        <p:pic>
          <p:nvPicPr>
            <p:cNvPr id="3074" name="Picture 2" descr="Print fr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48" y="940444"/>
              <a:ext cx="5040000" cy="372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3329898" y="2095971"/>
              <a:ext cx="1980221" cy="432048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305660" y="2495429"/>
              <a:ext cx="864096" cy="420605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Mai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0165">
              <a:off x="1904317" y="2594738"/>
              <a:ext cx="1304544" cy="1213104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1234994" y="2696835"/>
            <a:ext cx="144016" cy="134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99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13" y="12347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récupère</a:t>
            </a:r>
            <a:r>
              <a:rPr lang="en-GB" sz="2400" b="1" dirty="0">
                <a:solidFill>
                  <a:schemeClr val="accent5"/>
                </a:solidFill>
              </a:rPr>
              <a:t> mon billet de train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et mon ticket de </a:t>
            </a:r>
            <a:r>
              <a:rPr lang="en-GB" sz="2400" b="1" dirty="0" err="1">
                <a:solidFill>
                  <a:schemeClr val="accent5"/>
                </a:solidFill>
              </a:rPr>
              <a:t>caisse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à </a:t>
            </a:r>
            <a:r>
              <a:rPr lang="en-GB" sz="2400" b="1" dirty="0" err="1" smtClean="0">
                <a:solidFill>
                  <a:schemeClr val="accent5"/>
                </a:solidFill>
              </a:rPr>
              <a:t>l’automate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163538" y="3827749"/>
            <a:ext cx="792088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DSC_464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8" y="1672944"/>
            <a:ext cx="3960000" cy="2622857"/>
          </a:xfrm>
          <a:prstGeom prst="rect">
            <a:avLst/>
          </a:prstGeom>
        </p:spPr>
      </p:pic>
      <p:pic>
        <p:nvPicPr>
          <p:cNvPr id="17" name="Picture 16" descr="DSC_4639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71" y="1701109"/>
            <a:ext cx="3960000" cy="2622857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076056" y="1707654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Billet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60232" y="1707654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E2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 de </a:t>
            </a:r>
            <a:r>
              <a:rPr lang="en-GB" dirty="0" err="1">
                <a:solidFill>
                  <a:schemeClr val="tx1"/>
                </a:solidFill>
              </a:rPr>
              <a:t>caisse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28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08063" y="2427288"/>
            <a:ext cx="8135937" cy="1873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/>
              <a:t> </a:t>
            </a:r>
            <a:r>
              <a:rPr lang="en-GB" sz="2800" b="1">
                <a:solidFill>
                  <a:srgbClr val="FFFFFF"/>
                </a:solidFill>
              </a:rPr>
              <a:t>Je </a:t>
            </a:r>
            <a:r>
              <a:rPr lang="en-GB" sz="2800" b="1" err="1">
                <a:solidFill>
                  <a:srgbClr val="FFFFFF"/>
                </a:solidFill>
              </a:rPr>
              <a:t>vais</a:t>
            </a:r>
            <a:r>
              <a:rPr lang="en-GB" sz="2800" b="1">
                <a:solidFill>
                  <a:srgbClr val="FFFFFF"/>
                </a:solidFill>
              </a:rPr>
              <a:t> sur le </a:t>
            </a:r>
            <a:r>
              <a:rPr lang="en-GB" sz="2800" b="1" err="1">
                <a:solidFill>
                  <a:srgbClr val="FFFFFF"/>
                </a:solidFill>
              </a:rPr>
              <a:t>quai</a:t>
            </a:r>
            <a:r>
              <a:rPr lang="en-GB" sz="2800" b="0"/>
              <a:t/>
            </a:r>
            <a:br>
              <a:rPr lang="en-GB" sz="2800" b="0"/>
            </a:br>
            <a:endParaRPr lang="en-GB" sz="2800" b="0"/>
          </a:p>
        </p:txBody>
      </p:sp>
      <p:pic>
        <p:nvPicPr>
          <p:cNvPr id="3" name="Picture 2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52" y="2211710"/>
            <a:ext cx="656514" cy="11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6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regarde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l’écran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d’affichage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des </a:t>
            </a:r>
            <a:r>
              <a:rPr lang="en-GB" sz="2400" b="1" dirty="0" smtClean="0">
                <a:solidFill>
                  <a:schemeClr val="accent5"/>
                </a:solidFill>
              </a:rPr>
              <a:t>trains.</a:t>
            </a:r>
            <a:r>
              <a:rPr lang="en-GB" sz="2400" b="1" dirty="0">
                <a:solidFill>
                  <a:schemeClr val="accent5"/>
                </a:solidFill>
              </a:rPr>
              <a:t/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b="1" dirty="0">
                <a:solidFill>
                  <a:srgbClr val="92D050"/>
                </a:solidFill>
              </a:rPr>
              <a:t>   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Panneau d’affichage des trains</a:t>
            </a:r>
          </a:p>
          <a:p>
            <a:endParaRPr lang="en-GB"/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trike="sngStrike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70191" y="3147814"/>
            <a:ext cx="213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Direction du train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78509" y="1759030"/>
            <a:ext cx="3293115" cy="767678"/>
            <a:chOff x="3207203" y="3469796"/>
            <a:chExt cx="3293115" cy="767678"/>
          </a:xfrm>
        </p:grpSpPr>
        <p:sp>
          <p:nvSpPr>
            <p:cNvPr id="7" name="Rectangle 6"/>
            <p:cNvSpPr/>
            <p:nvPr/>
          </p:nvSpPr>
          <p:spPr>
            <a:xfrm>
              <a:off x="3231958" y="3483610"/>
              <a:ext cx="3141954" cy="643629"/>
            </a:xfrm>
            <a:prstGeom prst="rect">
              <a:avLst/>
            </a:prstGeom>
            <a:solidFill>
              <a:srgbClr val="005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12:02		        </a:t>
              </a:r>
              <a:r>
                <a:rPr lang="en-GB" sz="1600" dirty="0"/>
                <a:t>S    21</a:t>
              </a:r>
            </a:p>
            <a:p>
              <a:r>
                <a:rPr lang="en-GB" dirty="0"/>
                <a:t>Hal Braine-Le-Ct </a:t>
              </a:r>
            </a:p>
          </p:txBody>
        </p:sp>
        <p:sp>
          <p:nvSpPr>
            <p:cNvPr id="8" name="Pentagon 7"/>
            <p:cNvSpPr/>
            <p:nvPr/>
          </p:nvSpPr>
          <p:spPr>
            <a:xfrm>
              <a:off x="3993021" y="3515462"/>
              <a:ext cx="1570977" cy="289963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>
                  <a:solidFill>
                    <a:schemeClr val="accent5"/>
                  </a:solidFill>
                </a:rPr>
                <a:t>en </a:t>
              </a:r>
              <a:r>
                <a:rPr lang="en-GB" sz="1600" b="1" err="1">
                  <a:solidFill>
                    <a:schemeClr val="accent5"/>
                  </a:solidFill>
                </a:rPr>
                <a:t>approche</a:t>
              </a:r>
              <a:endParaRPr lang="en-GB" sz="1600" b="1">
                <a:solidFill>
                  <a:schemeClr val="accent5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780941" y="3698996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207203" y="3805425"/>
              <a:ext cx="2168950" cy="432049"/>
            </a:xfrm>
            <a:prstGeom prst="ellipse">
              <a:avLst/>
            </a:prstGeom>
            <a:noFill/>
            <a:ln>
              <a:solidFill>
                <a:srgbClr val="78B8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931956" y="3469796"/>
              <a:ext cx="568362" cy="432049"/>
            </a:xfrm>
            <a:prstGeom prst="ellipse">
              <a:avLst/>
            </a:prstGeom>
            <a:noFill/>
            <a:ln>
              <a:solidFill>
                <a:srgbClr val="78B8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13134" y="314781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du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13234" y="2191079"/>
            <a:ext cx="17254" cy="852054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845820" y="2537462"/>
            <a:ext cx="1" cy="505671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DSC_405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6749" b="19567"/>
          <a:stretch/>
        </p:blipFill>
        <p:spPr>
          <a:xfrm>
            <a:off x="532358" y="1216770"/>
            <a:ext cx="4047456" cy="2003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2770" y="1162948"/>
            <a:ext cx="2970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Par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exemple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8094086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97" y="338931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18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err="1">
                <a:solidFill>
                  <a:schemeClr val="accent5"/>
                </a:solidFill>
              </a:rPr>
              <a:t>J’écoute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l’annonce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 smtClean="0">
                <a:solidFill>
                  <a:schemeClr val="accent5"/>
                </a:solidFill>
              </a:rPr>
              <a:t>par</a:t>
            </a:r>
            <a:r>
              <a:rPr lang="en-GB" sz="2400" b="1" dirty="0" smtClean="0">
                <a:solidFill>
                  <a:schemeClr val="accent5"/>
                </a:solidFill>
              </a:rPr>
              <a:t> haut-</a:t>
            </a:r>
            <a:r>
              <a:rPr lang="en-GB" sz="2400" b="1" dirty="0" err="1" smtClean="0">
                <a:solidFill>
                  <a:schemeClr val="accent5"/>
                </a:solidFill>
              </a:rPr>
              <a:t>parleur</a:t>
            </a:r>
            <a:r>
              <a:rPr lang="en-GB" sz="24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419872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pic>
        <p:nvPicPr>
          <p:cNvPr id="5" name="Picture 4" descr="DSC_432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51" y="2355725"/>
            <a:ext cx="2939853" cy="1947175"/>
          </a:xfrm>
          <a:prstGeom prst="rect">
            <a:avLst/>
          </a:prstGeom>
        </p:spPr>
      </p:pic>
      <p:pic>
        <p:nvPicPr>
          <p:cNvPr id="6" name="Picture 5" descr="orei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4" y="2499742"/>
            <a:ext cx="913545" cy="1300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609751" y="1127218"/>
            <a:ext cx="2939853" cy="1348314"/>
          </a:xfrm>
          <a:prstGeom prst="wedgeRoundRect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Le train à destination de Bruxelles-Midi </a:t>
            </a:r>
          </a:p>
          <a:p>
            <a:r>
              <a:rPr lang="en-GB" dirty="0"/>
              <a:t>entre en </a:t>
            </a:r>
            <a:r>
              <a:rPr lang="en-GB" dirty="0" err="1"/>
              <a:t>gare</a:t>
            </a:r>
            <a:r>
              <a:rPr lang="en-GB" dirty="0"/>
              <a:t> </a:t>
            </a:r>
            <a:r>
              <a:rPr lang="en-GB" dirty="0" err="1"/>
              <a:t>voie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21</a:t>
            </a:r>
            <a:r>
              <a:rPr lang="en-GB" dirty="0"/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8244408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Visu 4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19" y="410939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70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 smtClean="0">
                <a:solidFill>
                  <a:schemeClr val="accent5"/>
                </a:solidFill>
              </a:rPr>
              <a:t>Je </a:t>
            </a:r>
            <a:r>
              <a:rPr lang="en-GB" sz="2400" b="1" dirty="0" err="1" smtClean="0">
                <a:solidFill>
                  <a:schemeClr val="accent5"/>
                </a:solidFill>
              </a:rPr>
              <a:t>vais</a:t>
            </a:r>
            <a:r>
              <a:rPr lang="en-GB" sz="2400" b="1" dirty="0" smtClean="0">
                <a:solidFill>
                  <a:schemeClr val="accent5"/>
                </a:solidFill>
              </a:rPr>
              <a:t> sur le </a:t>
            </a:r>
            <a:r>
              <a:rPr lang="en-GB" sz="2400" b="1" dirty="0" err="1" smtClean="0">
                <a:solidFill>
                  <a:schemeClr val="accent5"/>
                </a:solidFill>
              </a:rPr>
              <a:t>quai</a:t>
            </a:r>
            <a:r>
              <a:rPr lang="en-GB" sz="2400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60592" y="1196511"/>
            <a:ext cx="484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me dirige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vers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avant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l’arrivée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du train.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7" name="Picture 3" descr="DSC_48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84105"/>
            <a:ext cx="4031773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4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81" y="1784105"/>
            <a:ext cx="4030679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366270" y="18748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74" y="266923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1"/>
          <p:cNvSpPr txBox="1">
            <a:spLocks/>
          </p:cNvSpPr>
          <p:nvPr/>
        </p:nvSpPr>
        <p:spPr>
          <a:xfrm>
            <a:off x="1907704" y="1226086"/>
            <a:ext cx="5291252" cy="600654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monte </a:t>
            </a:r>
            <a:r>
              <a:rPr lang="en-GB" sz="1800" dirty="0" err="1">
                <a:solidFill>
                  <a:schemeClr val="accent5"/>
                </a:solidFill>
              </a:rPr>
              <a:t>dans</a:t>
            </a:r>
            <a:r>
              <a:rPr lang="en-GB" sz="1800" dirty="0">
                <a:solidFill>
                  <a:schemeClr val="accent5"/>
                </a:solidFill>
              </a:rPr>
              <a:t> le train. 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1907703" y="2079592"/>
            <a:ext cx="665547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suis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err="1">
                <a:solidFill>
                  <a:schemeClr val="accent5"/>
                </a:solidFill>
              </a:rPr>
              <a:t>dans</a:t>
            </a:r>
            <a:r>
              <a:rPr lang="en-GB" sz="1800" dirty="0">
                <a:solidFill>
                  <a:schemeClr val="accent5"/>
                </a:solidFill>
              </a:rPr>
              <a:t> le train et je </a:t>
            </a:r>
            <a:r>
              <a:rPr lang="en-GB" sz="1800" dirty="0" err="1">
                <a:solidFill>
                  <a:schemeClr val="accent5"/>
                </a:solidFill>
              </a:rPr>
              <a:t>fais</a:t>
            </a:r>
            <a:r>
              <a:rPr lang="en-GB" sz="1800" dirty="0">
                <a:solidFill>
                  <a:schemeClr val="accent5"/>
                </a:solidFill>
              </a:rPr>
              <a:t> attention aux </a:t>
            </a:r>
            <a:r>
              <a:rPr lang="en-GB" sz="1800" dirty="0" err="1">
                <a:solidFill>
                  <a:schemeClr val="accent5"/>
                </a:solidFill>
              </a:rPr>
              <a:t>arrêts</a:t>
            </a:r>
            <a:r>
              <a:rPr lang="en-GB" sz="1800" dirty="0">
                <a:solidFill>
                  <a:schemeClr val="accent5"/>
                </a:solidFill>
              </a:rPr>
              <a:t>.</a:t>
            </a:r>
          </a:p>
          <a:p>
            <a:pPr marL="0" indent="0">
              <a:buNone/>
            </a:pPr>
            <a:endParaRPr lang="en-GB" sz="1800" dirty="0">
              <a:solidFill>
                <a:srgbClr val="F305E8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1916469" y="2989107"/>
            <a:ext cx="625593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 err="1">
                <a:solidFill>
                  <a:schemeClr val="accent5"/>
                </a:solidFill>
              </a:rPr>
              <a:t>J’arrive</a:t>
            </a:r>
            <a:r>
              <a:rPr lang="en-GB" sz="1800" dirty="0">
                <a:solidFill>
                  <a:schemeClr val="accent5"/>
                </a:solidFill>
              </a:rPr>
              <a:t> à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 </a:t>
            </a:r>
            <a:r>
              <a:rPr lang="en-GB" sz="1800" dirty="0" smtClean="0">
                <a:solidFill>
                  <a:schemeClr val="accent5"/>
                </a:solidFill>
              </a:rPr>
              <a:t>de destination </a:t>
            </a:r>
            <a:r>
              <a:rPr lang="en-GB" sz="1800" dirty="0">
                <a:solidFill>
                  <a:schemeClr val="accent5"/>
                </a:solidFill>
              </a:rPr>
              <a:t>et je descends du train.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1907704" y="3838925"/>
            <a:ext cx="6655472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Je </a:t>
            </a:r>
            <a:r>
              <a:rPr lang="en-GB" sz="1800" dirty="0" err="1">
                <a:solidFill>
                  <a:schemeClr val="accent5"/>
                </a:solidFill>
              </a:rPr>
              <a:t>sors</a:t>
            </a:r>
            <a:r>
              <a:rPr lang="en-GB" sz="1800" dirty="0">
                <a:solidFill>
                  <a:schemeClr val="accent5"/>
                </a:solidFill>
              </a:rPr>
              <a:t> de la </a:t>
            </a:r>
            <a:r>
              <a:rPr lang="en-GB" sz="1800" dirty="0" err="1">
                <a:solidFill>
                  <a:schemeClr val="accent5"/>
                </a:solidFill>
              </a:rPr>
              <a:t>gare</a:t>
            </a:r>
            <a:r>
              <a:rPr lang="en-GB" sz="1800" dirty="0">
                <a:solidFill>
                  <a:schemeClr val="accent5"/>
                </a:solidFill>
              </a:rPr>
              <a:t>. </a:t>
            </a: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0" y="3833137"/>
            <a:ext cx="461283" cy="79744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Les 8 </a:t>
            </a:r>
            <a:r>
              <a:rPr lang="en-GB" sz="2400" dirty="0" err="1"/>
              <a:t>étapes</a:t>
            </a:r>
            <a:endParaRPr lang="en-GB" sz="2400" dirty="0"/>
          </a:p>
        </p:txBody>
      </p:sp>
      <p:sp>
        <p:nvSpPr>
          <p:cNvPr id="23" name="Oval 22"/>
          <p:cNvSpPr/>
          <p:nvPr/>
        </p:nvSpPr>
        <p:spPr>
          <a:xfrm>
            <a:off x="772549" y="207959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930172" y="2158487"/>
            <a:ext cx="288000" cy="47198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96713" y="377374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4547" y="2934822"/>
            <a:ext cx="619248" cy="594508"/>
            <a:chOff x="3507164" y="3318611"/>
            <a:chExt cx="619248" cy="594508"/>
          </a:xfrm>
        </p:grpSpPr>
        <p:sp>
          <p:nvSpPr>
            <p:cNvPr id="50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1232231"/>
            <a:ext cx="594846" cy="594846"/>
          </a:xfrm>
          <a:prstGeom prst="rect">
            <a:avLst/>
          </a:prstGeom>
        </p:spPr>
      </p:pic>
      <p:pic>
        <p:nvPicPr>
          <p:cNvPr id="18" name="Picture 1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91080" y="3939901"/>
            <a:ext cx="430513" cy="24546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3" y="3056448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62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92" y="26358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Mon train </a:t>
            </a:r>
            <a:r>
              <a:rPr lang="en-GB" sz="2400" b="1" dirty="0" err="1">
                <a:solidFill>
                  <a:schemeClr val="accent5"/>
                </a:solidFill>
              </a:rPr>
              <a:t>est</a:t>
            </a:r>
            <a:r>
              <a:rPr lang="en-GB" sz="2400" b="1" dirty="0">
                <a:solidFill>
                  <a:schemeClr val="accent5"/>
                </a:solidFill>
              </a:rPr>
              <a:t> à </a:t>
            </a:r>
            <a:r>
              <a:rPr lang="en-GB" sz="2400" b="1" dirty="0" err="1" smtClean="0">
                <a:solidFill>
                  <a:schemeClr val="accent5"/>
                </a:solidFill>
              </a:rPr>
              <a:t>quai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Je </a:t>
            </a:r>
            <a:r>
              <a:rPr lang="en-GB" sz="1400" dirty="0" err="1"/>
              <a:t>peux</a:t>
            </a:r>
            <a:r>
              <a:rPr lang="en-GB" sz="1400" dirty="0"/>
              <a:t> </a:t>
            </a:r>
            <a:r>
              <a:rPr lang="en-GB" sz="1400" dirty="0" err="1"/>
              <a:t>monter</a:t>
            </a:r>
            <a:r>
              <a:rPr lang="en-GB" sz="1400" dirty="0"/>
              <a:t> dans le train.</a:t>
            </a:r>
          </a:p>
          <a:p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804963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782362" y="3219822"/>
            <a:ext cx="3141954" cy="643629"/>
          </a:xfrm>
          <a:prstGeom prst="rect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12:02		        </a:t>
            </a:r>
            <a:r>
              <a:rPr lang="en-GB" sz="1600" dirty="0"/>
              <a:t>S    17</a:t>
            </a:r>
          </a:p>
          <a:p>
            <a:r>
              <a:rPr lang="en-GB" dirty="0"/>
              <a:t>Hal Braine-Le-Ct </a:t>
            </a:r>
          </a:p>
        </p:txBody>
      </p:sp>
      <p:sp>
        <p:nvSpPr>
          <p:cNvPr id="21" name="Oval 20"/>
          <p:cNvSpPr/>
          <p:nvPr/>
        </p:nvSpPr>
        <p:spPr>
          <a:xfrm>
            <a:off x="7302642" y="3418479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10133" y="3251674"/>
            <a:ext cx="1570977" cy="289963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5"/>
                </a:solidFill>
              </a:rPr>
              <a:t>à </a:t>
            </a:r>
            <a:r>
              <a:rPr lang="en-GB" sz="1600" b="1" err="1">
                <a:solidFill>
                  <a:schemeClr val="accent5"/>
                </a:solidFill>
              </a:rPr>
              <a:t>quai</a:t>
            </a:r>
            <a:endParaRPr lang="en-GB" sz="1600" b="1">
              <a:solidFill>
                <a:schemeClr val="accent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06109"/>
            <a:ext cx="4032449" cy="27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510133" y="3040092"/>
            <a:ext cx="1570977" cy="611778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20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 smtClean="0">
                <a:solidFill>
                  <a:srgbClr val="005294"/>
                </a:solidFill>
              </a:rPr>
              <a:t>Quand</a:t>
            </a:r>
            <a:r>
              <a:rPr lang="en-GB" sz="2400" dirty="0" smtClean="0">
                <a:solidFill>
                  <a:srgbClr val="005294"/>
                </a:solidFill>
              </a:rPr>
              <a:t> le train </a:t>
            </a:r>
            <a:r>
              <a:rPr lang="en-GB" sz="2400" dirty="0" err="1" smtClean="0">
                <a:solidFill>
                  <a:srgbClr val="005294"/>
                </a:solidFill>
              </a:rPr>
              <a:t>est</a:t>
            </a:r>
            <a:r>
              <a:rPr lang="en-GB" sz="2400" dirty="0" smtClean="0">
                <a:solidFill>
                  <a:srgbClr val="005294"/>
                </a:solidFill>
              </a:rPr>
              <a:t> à </a:t>
            </a:r>
            <a:r>
              <a:rPr lang="en-GB" sz="2400" dirty="0" err="1" smtClean="0">
                <a:solidFill>
                  <a:srgbClr val="005294"/>
                </a:solidFill>
              </a:rPr>
              <a:t>l’arrêt</a:t>
            </a:r>
            <a:r>
              <a:rPr lang="en-GB" sz="2400" dirty="0" smtClean="0">
                <a:solidFill>
                  <a:srgbClr val="005294"/>
                </a:solidFill>
              </a:rPr>
              <a:t>,</a:t>
            </a:r>
            <a:br>
              <a:rPr lang="en-GB" sz="2400" dirty="0" smtClean="0">
                <a:solidFill>
                  <a:srgbClr val="005294"/>
                </a:solidFill>
              </a:rPr>
            </a:br>
            <a:r>
              <a:rPr lang="en-GB" sz="2400" dirty="0" err="1" smtClean="0">
                <a:solidFill>
                  <a:srgbClr val="005294"/>
                </a:solidFill>
              </a:rPr>
              <a:t>j’</a:t>
            </a:r>
            <a:r>
              <a:rPr lang="en-GB" sz="2400" b="1" dirty="0" err="1" smtClean="0">
                <a:solidFill>
                  <a:srgbClr val="005294"/>
                </a:solidFill>
              </a:rPr>
              <a:t>appuie</a:t>
            </a:r>
            <a:r>
              <a:rPr lang="en-GB" sz="2400" b="1" dirty="0" smtClean="0">
                <a:solidFill>
                  <a:srgbClr val="005294"/>
                </a:solidFill>
              </a:rPr>
              <a:t> sur le bouton </a:t>
            </a:r>
            <a:r>
              <a:rPr lang="en-GB" sz="2400" b="1" dirty="0" err="1" smtClean="0">
                <a:solidFill>
                  <a:srgbClr val="005294"/>
                </a:solidFill>
              </a:rPr>
              <a:t>d’ouverture</a:t>
            </a:r>
            <a:r>
              <a:rPr lang="en-GB" sz="2400" b="1" dirty="0" smtClean="0">
                <a:solidFill>
                  <a:srgbClr val="005294"/>
                </a:solidFill>
              </a:rPr>
              <a:t> des </a:t>
            </a:r>
            <a:r>
              <a:rPr lang="en-GB" sz="2400" b="1" dirty="0" err="1" smtClean="0">
                <a:solidFill>
                  <a:srgbClr val="005294"/>
                </a:solidFill>
              </a:rPr>
              <a:t>portes</a:t>
            </a:r>
            <a:r>
              <a:rPr lang="en-GB" sz="2400" dirty="0" smtClean="0">
                <a:solidFill>
                  <a:srgbClr val="005294"/>
                </a:solidFill>
              </a:rPr>
              <a:t>,</a:t>
            </a:r>
            <a:br>
              <a:rPr lang="en-GB" sz="2400" dirty="0" smtClean="0">
                <a:solidFill>
                  <a:srgbClr val="005294"/>
                </a:solidFill>
              </a:rPr>
            </a:br>
            <a:r>
              <a:rPr lang="en-GB" sz="2400" dirty="0" smtClean="0">
                <a:solidFill>
                  <a:srgbClr val="005294"/>
                </a:solidFill>
              </a:rPr>
              <a:t>je monte </a:t>
            </a:r>
            <a:r>
              <a:rPr lang="en-GB" sz="2400" dirty="0" err="1" smtClean="0">
                <a:solidFill>
                  <a:srgbClr val="005294"/>
                </a:solidFill>
              </a:rPr>
              <a:t>dans</a:t>
            </a:r>
            <a:r>
              <a:rPr lang="en-GB" sz="2400" dirty="0" smtClean="0">
                <a:solidFill>
                  <a:srgbClr val="005294"/>
                </a:solidFill>
              </a:rPr>
              <a:t> le train.</a:t>
            </a:r>
            <a:endParaRPr lang="en-GB" sz="2400" dirty="0">
              <a:solidFill>
                <a:srgbClr val="005294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2050" name="Picture 2" descr="DSC_44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1358"/>
            <a:ext cx="3960440" cy="261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259632" y="3300213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2051" name="Picture 3" descr="DSC_4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48" y="1751501"/>
            <a:ext cx="3999005" cy="26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5364088" y="3443569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9" name="Picture 8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51" y="3296881"/>
            <a:ext cx="1304544" cy="1213104"/>
          </a:xfrm>
          <a:prstGeom prst="rect">
            <a:avLst/>
          </a:prstGeom>
        </p:spPr>
      </p:pic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158113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5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2186" y="1103952"/>
            <a:ext cx="7344816" cy="3823073"/>
          </a:xfrm>
        </p:spPr>
        <p:txBody>
          <a:bodyPr/>
          <a:lstStyle/>
          <a:p>
            <a:r>
              <a:rPr lang="en-GB" sz="1400" dirty="0" smtClean="0"/>
              <a:t>Mon </a:t>
            </a:r>
            <a:r>
              <a:rPr lang="en-GB" sz="1400" dirty="0"/>
              <a:t>train arrive 5 minutes plus </a:t>
            </a:r>
            <a:r>
              <a:rPr lang="en-GB" sz="1400" dirty="0" err="1"/>
              <a:t>tard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123478"/>
            <a:ext cx="8698651" cy="709587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accent5"/>
                </a:solidFill>
              </a:rPr>
              <a:t>Un </a:t>
            </a:r>
            <a:r>
              <a:rPr lang="en-GB" sz="2400" b="1" dirty="0" err="1" smtClean="0">
                <a:solidFill>
                  <a:schemeClr val="accent5"/>
                </a:solidFill>
              </a:rPr>
              <a:t>changement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 smtClean="0">
                <a:solidFill>
                  <a:schemeClr val="accent5"/>
                </a:solidFill>
              </a:rPr>
              <a:t>d’heure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 smtClean="0">
                <a:solidFill>
                  <a:schemeClr val="accent5"/>
                </a:solidFill>
              </a:rPr>
              <a:t>est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smtClean="0">
                <a:solidFill>
                  <a:schemeClr val="accent5"/>
                </a:solidFill>
              </a:rPr>
              <a:t>orange.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977713" y="1644011"/>
            <a:ext cx="3141954" cy="643629"/>
            <a:chOff x="967688" y="1479560"/>
            <a:chExt cx="3141954" cy="643629"/>
          </a:xfrm>
        </p:grpSpPr>
        <p:sp>
          <p:nvSpPr>
            <p:cNvPr id="16" name="Rectangle 15"/>
            <p:cNvSpPr/>
            <p:nvPr/>
          </p:nvSpPr>
          <p:spPr>
            <a:xfrm>
              <a:off x="967688" y="1479560"/>
              <a:ext cx="3141954" cy="643629"/>
            </a:xfrm>
            <a:prstGeom prst="rect">
              <a:avLst/>
            </a:prstGeom>
            <a:solidFill>
              <a:srgbClr val="005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12:02		        </a:t>
              </a:r>
              <a:r>
                <a:rPr lang="en-GB" sz="1600" dirty="0"/>
                <a:t>S    17</a:t>
              </a:r>
            </a:p>
            <a:p>
              <a:r>
                <a:rPr lang="en-GB" dirty="0"/>
                <a:t>Hal Braine-Le-Ct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214628" y="1511413"/>
              <a:ext cx="845204" cy="2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600" b="1" dirty="0">
                  <a:solidFill>
                    <a:srgbClr val="004899"/>
                  </a:solidFill>
                </a:rPr>
                <a:t>12:07</a:t>
              </a:r>
            </a:p>
          </p:txBody>
        </p:sp>
        <p:sp>
          <p:nvSpPr>
            <p:cNvPr id="17" name="Pentagon 16"/>
            <p:cNvSpPr/>
            <p:nvPr/>
          </p:nvSpPr>
          <p:spPr>
            <a:xfrm>
              <a:off x="1724383" y="1511413"/>
              <a:ext cx="668644" cy="281653"/>
            </a:xfrm>
            <a:prstGeom prst="homePlate">
              <a:avLst/>
            </a:prstGeom>
            <a:solidFill>
              <a:srgbClr val="F25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</a:rPr>
                <a:t>+05’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34998" y="3164352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12:02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10106" y="3142723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  <a:cs typeface="Arial Black"/>
              </a:rPr>
              <a:t>12:07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234594" y="3164349"/>
            <a:ext cx="422602" cy="27699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600571" y="1456650"/>
            <a:ext cx="814282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5476012" y="1887864"/>
            <a:ext cx="147351" cy="155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222705" y="18271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16" y="254147"/>
            <a:ext cx="244626" cy="4228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83742" y="2948800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998258" y="2948654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53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123478"/>
            <a:ext cx="8698651" cy="709587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accent5"/>
                </a:solidFill>
              </a:rPr>
              <a:t>Un </a:t>
            </a:r>
            <a:r>
              <a:rPr lang="en-GB" sz="2400" b="1" dirty="0" err="1" smtClean="0">
                <a:solidFill>
                  <a:schemeClr val="accent5"/>
                </a:solidFill>
              </a:rPr>
              <a:t>changement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de </a:t>
            </a:r>
            <a:r>
              <a:rPr lang="en-GB" sz="2400" b="1" dirty="0" smtClean="0">
                <a:solidFill>
                  <a:schemeClr val="accent5"/>
                </a:solidFill>
              </a:rPr>
              <a:t>train </a:t>
            </a:r>
            <a:r>
              <a:rPr lang="en-GB" sz="2400" b="1" dirty="0" err="1" smtClean="0">
                <a:solidFill>
                  <a:schemeClr val="accent5"/>
                </a:solidFill>
              </a:rPr>
              <a:t>est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en orange.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Mon train </a:t>
            </a:r>
            <a:r>
              <a:rPr lang="en-GB" sz="1400" dirty="0" err="1"/>
              <a:t>est</a:t>
            </a:r>
            <a:r>
              <a:rPr lang="en-GB" sz="1400" dirty="0"/>
              <a:t> </a:t>
            </a:r>
            <a:r>
              <a:rPr lang="en-GB" sz="1400" dirty="0" err="1" smtClean="0"/>
              <a:t>supprimé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J’écoute l’annonce qui indique quel train je peux prendre à la place.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775126" y="2154239"/>
            <a:ext cx="3156208" cy="960349"/>
            <a:chOff x="2775126" y="1642279"/>
            <a:chExt cx="3156208" cy="960349"/>
          </a:xfrm>
        </p:grpSpPr>
        <p:sp>
          <p:nvSpPr>
            <p:cNvPr id="22" name="Rectangle 21"/>
            <p:cNvSpPr/>
            <p:nvPr/>
          </p:nvSpPr>
          <p:spPr>
            <a:xfrm>
              <a:off x="2775126" y="1642279"/>
              <a:ext cx="3141954" cy="643629"/>
            </a:xfrm>
            <a:prstGeom prst="rect">
              <a:avLst/>
            </a:prstGeom>
            <a:solidFill>
              <a:srgbClr val="0052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12:02		        </a:t>
              </a:r>
              <a:r>
                <a:rPr lang="en-GB" sz="1600" dirty="0"/>
                <a:t>S    17</a:t>
              </a:r>
            </a:p>
            <a:p>
              <a:r>
                <a:rPr lang="en-GB" dirty="0"/>
                <a:t>Hal Braine-Le-Ct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89380" y="2285907"/>
              <a:ext cx="3141954" cy="316721"/>
            </a:xfrm>
            <a:prstGeom prst="rect">
              <a:avLst/>
            </a:prstGeom>
            <a:solidFill>
              <a:srgbClr val="F25A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 err="1" smtClean="0"/>
                <a:t>Supprimé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23142" y="3398190"/>
            <a:ext cx="1132383" cy="1132383"/>
            <a:chOff x="4500996" y="3426844"/>
            <a:chExt cx="893851" cy="893851"/>
          </a:xfrm>
        </p:grpSpPr>
        <p:sp>
          <p:nvSpPr>
            <p:cNvPr id="10" name="Oval 9"/>
            <p:cNvSpPr/>
            <p:nvPr/>
          </p:nvSpPr>
          <p:spPr>
            <a:xfrm>
              <a:off x="4500996" y="3426844"/>
              <a:ext cx="893851" cy="893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747" y="3501595"/>
              <a:ext cx="744348" cy="744348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 flipH="1">
            <a:off x="3794165" y="3383444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23142" y="3398190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781412" y="2678110"/>
            <a:ext cx="1146245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298366" y="2393307"/>
            <a:ext cx="147351" cy="1559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8201113" y="34007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11510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91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725" y="293001"/>
            <a:ext cx="8698651" cy="709587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accent5"/>
                </a:solidFill>
              </a:rPr>
              <a:t>Un </a:t>
            </a:r>
            <a:r>
              <a:rPr lang="en-GB" sz="2400" b="1" dirty="0" err="1" smtClean="0">
                <a:solidFill>
                  <a:schemeClr val="accent5"/>
                </a:solidFill>
              </a:rPr>
              <a:t>changement</a:t>
            </a:r>
            <a:r>
              <a:rPr lang="en-GB" sz="2400" b="1" dirty="0" smtClean="0">
                <a:solidFill>
                  <a:schemeClr val="accent5"/>
                </a:solidFill>
              </a:rPr>
              <a:t> de </a:t>
            </a:r>
            <a:r>
              <a:rPr lang="en-GB" sz="2400" b="1" dirty="0" err="1" smtClean="0">
                <a:solidFill>
                  <a:schemeClr val="accent5"/>
                </a:solidFill>
              </a:rPr>
              <a:t>quai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 smtClean="0">
                <a:solidFill>
                  <a:schemeClr val="accent5"/>
                </a:solidFill>
              </a:rPr>
              <a:t>est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 err="1">
                <a:solidFill>
                  <a:schemeClr val="accent5"/>
                </a:solidFill>
              </a:rPr>
              <a:t>indiqué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dirty="0" smtClean="0">
                <a:solidFill>
                  <a:schemeClr val="accent5"/>
                </a:solidFill>
              </a:rPr>
              <a:t>sur</a:t>
            </a:r>
            <a:r>
              <a:rPr lang="en-GB" sz="2400" b="1" dirty="0" smtClean="0">
                <a:solidFill>
                  <a:schemeClr val="accent5"/>
                </a:solidFill>
              </a:rPr>
              <a:t> </a:t>
            </a:r>
            <a:r>
              <a:rPr lang="en-GB" sz="2400" b="1" dirty="0">
                <a:solidFill>
                  <a:schemeClr val="accent5"/>
                </a:solidFill>
              </a:rPr>
              <a:t>fond </a:t>
            </a:r>
            <a:r>
              <a:rPr lang="en-GB" sz="2400" b="1" dirty="0" smtClean="0">
                <a:solidFill>
                  <a:schemeClr val="accent5"/>
                </a:solidFill>
              </a:rPr>
              <a:t>blanc.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Le </a:t>
            </a:r>
            <a:r>
              <a:rPr lang="en-GB" sz="1400" dirty="0" err="1"/>
              <a:t>quai</a:t>
            </a:r>
            <a:r>
              <a:rPr lang="en-GB" sz="1400" dirty="0"/>
              <a:t> </a:t>
            </a:r>
            <a:r>
              <a:rPr lang="en-GB" sz="1400" dirty="0" err="1"/>
              <a:t>où</a:t>
            </a:r>
            <a:r>
              <a:rPr lang="en-GB" sz="1400" dirty="0"/>
              <a:t> arrive mon train à </a:t>
            </a:r>
            <a:r>
              <a:rPr lang="en-GB" sz="1400" dirty="0" err="1"/>
              <a:t>changé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J’écoute l’annonce </a:t>
            </a:r>
            <a:r>
              <a:rPr lang="fr-FR" sz="1400" dirty="0" smtClean="0"/>
              <a:t>qui </a:t>
            </a:r>
            <a:r>
              <a:rPr lang="fr-FR" sz="1400" dirty="0"/>
              <a:t>dit à quel quai arrive mon train</a:t>
            </a:r>
            <a:r>
              <a:rPr lang="fr-FR" sz="1400" dirty="0" smtClean="0"/>
              <a:t>.</a:t>
            </a:r>
            <a:endParaRPr lang="fr-FR" sz="1400" strike="sngStrik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843808" y="2718277"/>
            <a:ext cx="3141954" cy="643629"/>
          </a:xfrm>
          <a:prstGeom prst="rect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12:02		        </a:t>
            </a:r>
            <a:r>
              <a:rPr lang="en-GB" sz="1600" dirty="0"/>
              <a:t>S    </a:t>
            </a:r>
            <a:r>
              <a:rPr lang="en-GB" dirty="0"/>
              <a:t>Hal Braine-Le-Ct </a:t>
            </a:r>
          </a:p>
        </p:txBody>
      </p:sp>
      <p:sp>
        <p:nvSpPr>
          <p:cNvPr id="2" name="Rectangle 1"/>
          <p:cNvSpPr/>
          <p:nvPr/>
        </p:nvSpPr>
        <p:spPr>
          <a:xfrm>
            <a:off x="5554012" y="2752060"/>
            <a:ext cx="418757" cy="28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accent5"/>
                </a:solidFill>
              </a:rPr>
              <a:t>15</a:t>
            </a:r>
          </a:p>
        </p:txBody>
      </p:sp>
      <p:sp>
        <p:nvSpPr>
          <p:cNvPr id="20" name="Pentagon 19"/>
          <p:cNvSpPr/>
          <p:nvPr/>
        </p:nvSpPr>
        <p:spPr>
          <a:xfrm>
            <a:off x="3563888" y="2752060"/>
            <a:ext cx="1570977" cy="289963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accent5"/>
                </a:solidFill>
              </a:rPr>
              <a:t>à </a:t>
            </a:r>
            <a:r>
              <a:rPr lang="en-GB" sz="1600" b="1" err="1">
                <a:solidFill>
                  <a:schemeClr val="accent5"/>
                </a:solidFill>
              </a:rPr>
              <a:t>quai</a:t>
            </a:r>
            <a:endParaRPr lang="en-GB" sz="1600" b="1">
              <a:solidFill>
                <a:schemeClr val="accent5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77716" y="297001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5449725" y="2547437"/>
            <a:ext cx="634444" cy="6117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84169" y="2970015"/>
            <a:ext cx="396043" cy="195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00550" y="3049247"/>
            <a:ext cx="215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Changement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45128" y="19605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39" y="267494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83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571750"/>
            <a:ext cx="5991225" cy="18177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>
                <a:solidFill>
                  <a:srgbClr val="FFFFFF"/>
                </a:solidFill>
              </a:rPr>
              <a:t> Je monte </a:t>
            </a:r>
            <a:r>
              <a:rPr lang="en-GB" sz="2800" b="1" err="1">
                <a:solidFill>
                  <a:srgbClr val="FFFFFF"/>
                </a:solidFill>
              </a:rPr>
              <a:t>dans</a:t>
            </a:r>
            <a:r>
              <a:rPr lang="en-GB" sz="2800" b="1">
                <a:solidFill>
                  <a:srgbClr val="FFFFFF"/>
                </a:solidFill>
              </a:rPr>
              <a:t> le train </a:t>
            </a:r>
            <a:r>
              <a:rPr lang="en-GB" sz="2800"/>
              <a:t/>
            </a:r>
            <a:br>
              <a:rPr lang="en-GB" sz="2800"/>
            </a:br>
            <a:r>
              <a:rPr lang="en-GB" sz="2800" b="0"/>
              <a:t/>
            </a:r>
            <a:br>
              <a:rPr lang="en-GB" sz="2800" b="0"/>
            </a:br>
            <a:r>
              <a:rPr lang="en-GB" sz="2800" b="0"/>
              <a:t/>
            </a:r>
            <a:br>
              <a:rPr lang="en-GB" sz="2800" b="0"/>
            </a:br>
            <a:endParaRPr lang="en-GB" sz="2800" b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3" y="2096327"/>
            <a:ext cx="1555543" cy="15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925" y="61981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monte </a:t>
            </a:r>
            <a:r>
              <a:rPr lang="en-GB" sz="2400" b="1" dirty="0" err="1">
                <a:solidFill>
                  <a:schemeClr val="accent5"/>
                </a:solidFill>
              </a:rPr>
              <a:t>dans</a:t>
            </a:r>
            <a:r>
              <a:rPr lang="en-GB" sz="2400" b="1" dirty="0">
                <a:solidFill>
                  <a:schemeClr val="accent5"/>
                </a:solidFill>
              </a:rPr>
              <a:t> le train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872105" y="3882989"/>
            <a:ext cx="2375515" cy="5191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deuxième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8207" y="3841172"/>
            <a:ext cx="2352122" cy="45968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première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" name="Picture 1" descr="DSC_417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7" y="1663281"/>
            <a:ext cx="3261539" cy="2160240"/>
          </a:xfrm>
          <a:prstGeom prst="rect">
            <a:avLst/>
          </a:prstGeom>
          <a:ln>
            <a:solidFill>
              <a:srgbClr val="E2AC00"/>
            </a:solidFill>
          </a:ln>
        </p:spPr>
      </p:pic>
      <p:pic>
        <p:nvPicPr>
          <p:cNvPr id="5" name="Picture 4" descr="DSC_427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70388"/>
            <a:ext cx="2088232" cy="1383115"/>
          </a:xfrm>
          <a:prstGeom prst="rect">
            <a:avLst/>
          </a:prstGeom>
        </p:spPr>
      </p:pic>
      <p:pic>
        <p:nvPicPr>
          <p:cNvPr id="8" name="Picture 7" descr="P103028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5" y="1722749"/>
            <a:ext cx="2880320" cy="2160240"/>
          </a:xfrm>
          <a:prstGeom prst="rect">
            <a:avLst/>
          </a:prstGeom>
        </p:spPr>
      </p:pic>
      <p:pic>
        <p:nvPicPr>
          <p:cNvPr id="6" name="Picture 5" descr="DSC_412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147814"/>
            <a:ext cx="2040371" cy="135141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51718" y="2608044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00192" y="2121031"/>
            <a:ext cx="792088" cy="43204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95303" y="3529567"/>
            <a:ext cx="79208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3768" y="3529567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32734" y="627534"/>
            <a:ext cx="8271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numéro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écrit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sur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voiture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du 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monte en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1400" baseline="300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billet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de 2</a:t>
            </a:r>
            <a:r>
              <a:rPr lang="en-GB" sz="1400" baseline="300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monte en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1400" baseline="30000" dirty="0" smtClean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quand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billet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de 1</a:t>
            </a:r>
            <a:r>
              <a:rPr lang="en-GB" sz="1400" baseline="30000" dirty="0" smtClean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classe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72400" y="339502"/>
            <a:ext cx="648000" cy="64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77" y="392656"/>
            <a:ext cx="594846" cy="5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9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62013" y="2427288"/>
            <a:ext cx="8281987" cy="17287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fr-BE" sz="2800" b="1" dirty="0">
                <a:solidFill>
                  <a:schemeClr val="bg1"/>
                </a:solidFill>
              </a:rPr>
              <a:t>Je suis dans le train </a:t>
            </a:r>
            <a:br>
              <a:rPr lang="fr-BE" sz="2800" b="1" dirty="0">
                <a:solidFill>
                  <a:schemeClr val="bg1"/>
                </a:solidFill>
              </a:rPr>
            </a:br>
            <a:r>
              <a:rPr lang="fr-BE" sz="2800" b="1" dirty="0">
                <a:solidFill>
                  <a:schemeClr val="bg1"/>
                </a:solidFill>
              </a:rPr>
              <a:t>et je fais attention aux arrêts.</a:t>
            </a:r>
            <a:br>
              <a:rPr lang="fr-BE" sz="2800" b="1" dirty="0">
                <a:solidFill>
                  <a:schemeClr val="bg1"/>
                </a:solidFill>
              </a:rPr>
            </a:br>
            <a:r>
              <a:rPr lang="fr-BE" sz="2800" b="1" dirty="0">
                <a:solidFill>
                  <a:schemeClr val="bg1"/>
                </a:solidFill>
              </a:rPr>
              <a:t/>
            </a:r>
            <a:br>
              <a:rPr lang="fr-BE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Visu 6 blanc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7236296" y="2140852"/>
            <a:ext cx="797828" cy="13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4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68646" y="5144"/>
            <a:ext cx="8973576" cy="709587"/>
          </a:xfrm>
        </p:spPr>
        <p:txBody>
          <a:bodyPr/>
          <a:lstStyle/>
          <a:p>
            <a:r>
              <a:rPr lang="en-GB" sz="2400" b="1" dirty="0">
                <a:solidFill>
                  <a:srgbClr val="004899"/>
                </a:solidFill>
              </a:rPr>
              <a:t>Je </a:t>
            </a:r>
            <a:r>
              <a:rPr lang="en-GB" sz="2400" b="1" dirty="0" err="1">
                <a:solidFill>
                  <a:srgbClr val="004899"/>
                </a:solidFill>
              </a:rPr>
              <a:t>fais</a:t>
            </a:r>
            <a:r>
              <a:rPr lang="en-GB" sz="2400" b="1" dirty="0">
                <a:solidFill>
                  <a:srgbClr val="004899"/>
                </a:solidFill>
              </a:rPr>
              <a:t> attention aux </a:t>
            </a:r>
            <a:r>
              <a:rPr lang="en-GB" sz="2400" b="1" dirty="0" err="1">
                <a:solidFill>
                  <a:srgbClr val="004899"/>
                </a:solidFill>
              </a:rPr>
              <a:t>arrêts</a:t>
            </a:r>
            <a:r>
              <a:rPr lang="en-GB" sz="2400" b="1" dirty="0">
                <a:solidFill>
                  <a:srgbClr val="004899"/>
                </a:solidFill>
              </a:rPr>
              <a:t> et </a:t>
            </a:r>
            <a:br>
              <a:rPr lang="en-GB" sz="2400" b="1" dirty="0">
                <a:solidFill>
                  <a:srgbClr val="004899"/>
                </a:solidFill>
              </a:rPr>
            </a:br>
            <a:r>
              <a:rPr lang="en-GB" sz="2400" b="1" dirty="0" err="1">
                <a:solidFill>
                  <a:srgbClr val="004899"/>
                </a:solidFill>
              </a:rPr>
              <a:t>j’écoute</a:t>
            </a:r>
            <a:r>
              <a:rPr lang="en-GB" sz="2400" b="1" dirty="0">
                <a:solidFill>
                  <a:srgbClr val="004899"/>
                </a:solidFill>
              </a:rPr>
              <a:t> les </a:t>
            </a:r>
            <a:r>
              <a:rPr lang="en-GB" sz="2400" b="1" dirty="0" err="1">
                <a:solidFill>
                  <a:schemeClr val="accent5"/>
                </a:solidFill>
              </a:rPr>
              <a:t>annonces</a:t>
            </a:r>
            <a:r>
              <a:rPr lang="en-GB" sz="2400" b="1" dirty="0">
                <a:solidFill>
                  <a:schemeClr val="accent5"/>
                </a:solidFill>
              </a:rPr>
              <a:t> </a:t>
            </a:r>
            <a:r>
              <a:rPr lang="en-GB" sz="2400" b="1" dirty="0" err="1" smtClean="0">
                <a:solidFill>
                  <a:schemeClr val="accent5"/>
                </a:solidFill>
              </a:rPr>
              <a:t>sonores</a:t>
            </a:r>
            <a:r>
              <a:rPr lang="en-GB" sz="2400" b="1" dirty="0" smtClean="0">
                <a:solidFill>
                  <a:schemeClr val="accent5"/>
                </a:solidFill>
              </a:rPr>
              <a:t>. </a:t>
            </a:r>
            <a:r>
              <a:rPr lang="en-GB" sz="2800" b="1" dirty="0">
                <a:solidFill>
                  <a:srgbClr val="00B0F0"/>
                </a:solidFill>
              </a:rPr>
              <a:t/>
            </a:r>
            <a:br>
              <a:rPr lang="en-GB" sz="2800" b="1" dirty="0">
                <a:solidFill>
                  <a:srgbClr val="00B0F0"/>
                </a:solidFill>
              </a:rPr>
            </a:b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18128"/>
            <a:ext cx="2650337" cy="17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SC_4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5606"/>
            <a:ext cx="2451878" cy="178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SC_49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25" y="1118128"/>
            <a:ext cx="2540447" cy="1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3219822"/>
            <a:ext cx="245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l’écran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d’affichage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02425" y="3232395"/>
            <a:ext cx="254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trajet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l’application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 mon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sur mon guide.</a:t>
            </a:r>
            <a:endParaRPr lang="en-GB" sz="1400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2160" y="325677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regarde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mon guide. </a:t>
            </a:r>
          </a:p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expliqué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à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la page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suivante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Oval 8"/>
          <p:cNvSpPr/>
          <p:nvPr/>
        </p:nvSpPr>
        <p:spPr>
          <a:xfrm>
            <a:off x="8352873" y="19548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Visu 6 blan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0496" y="274382"/>
            <a:ext cx="288000" cy="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62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1253" y="-24730"/>
            <a:ext cx="871296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Comment je </a:t>
            </a:r>
            <a:r>
              <a:rPr lang="en-GB" sz="2400" dirty="0" err="1">
                <a:solidFill>
                  <a:schemeClr val="accent5"/>
                </a:solidFill>
              </a:rPr>
              <a:t>fais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5"/>
                </a:solidFill>
              </a:rPr>
              <a:t>pour </a:t>
            </a:r>
            <a:r>
              <a:rPr lang="en-GB" sz="2400" dirty="0" err="1">
                <a:solidFill>
                  <a:schemeClr val="accent5"/>
                </a:solidFill>
              </a:rPr>
              <a:t>suivre</a:t>
            </a:r>
            <a:r>
              <a:rPr lang="en-GB" sz="2400" dirty="0">
                <a:solidFill>
                  <a:schemeClr val="accent5"/>
                </a:solidFill>
              </a:rPr>
              <a:t> 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>
                <a:solidFill>
                  <a:schemeClr val="accent5"/>
                </a:solidFill>
              </a:rPr>
              <a:t>trajet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 err="1">
                <a:solidFill>
                  <a:schemeClr val="accent5"/>
                </a:solidFill>
              </a:rPr>
              <a:t>si</a:t>
            </a:r>
            <a:r>
              <a:rPr lang="en-GB" sz="2400" dirty="0">
                <a:solidFill>
                  <a:schemeClr val="accent5"/>
                </a:solidFill>
              </a:rPr>
              <a:t> je ne sais pas bien lire?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20321" y="2154654"/>
            <a:ext cx="534822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Sur la page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suivante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mets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nombre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boules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correspondant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au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nombre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d’arrêts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Chaque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boule. 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ainsi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suivre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durant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mon voyage.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sais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lire un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    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aussi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écrire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le nom des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arrêts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Si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une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correspondance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   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fais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même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chose pour le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trajet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correspondance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3420"/>
            <a:ext cx="3193927" cy="21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319" y="1169769"/>
            <a:ext cx="6120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j’apprends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voyager, 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peux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utiliser </a:t>
            </a:r>
            <a:r>
              <a:rPr lang="en-GB" sz="16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méthode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facile 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arrêts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descendre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11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Je </a:t>
            </a:r>
            <a:r>
              <a:rPr lang="en-GB" sz="2800" b="1" dirty="0" err="1">
                <a:solidFill>
                  <a:schemeClr val="bg1"/>
                </a:solidFill>
              </a:rPr>
              <a:t>prépare</a:t>
            </a:r>
            <a:r>
              <a:rPr lang="en-GB" sz="2800" b="1" dirty="0">
                <a:solidFill>
                  <a:schemeClr val="bg1"/>
                </a:solidFill>
              </a:rPr>
              <a:t> mon voyage </a:t>
            </a:r>
          </a:p>
          <a:p>
            <a:pPr algn="l"/>
            <a:r>
              <a:rPr lang="en-GB" sz="2800" b="1" dirty="0">
                <a:solidFill>
                  <a:schemeClr val="bg1"/>
                </a:solidFill>
              </a:rPr>
              <a:t>avec ma personne de </a:t>
            </a:r>
            <a:r>
              <a:rPr lang="en-GB" sz="2800" b="1" dirty="0" err="1">
                <a:solidFill>
                  <a:schemeClr val="bg1"/>
                </a:solidFill>
              </a:rPr>
              <a:t>soutien</a:t>
            </a:r>
            <a:endParaRPr lang="en-GB" sz="2200" b="1" dirty="0"/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55727"/>
            <a:ext cx="831313" cy="9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>
          <a:xfrm rot="5400000">
            <a:off x="6092884" y="1603670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56667" y="1623345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963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 smtClean="0">
                <a:solidFill>
                  <a:schemeClr val="accent5"/>
                </a:solidFill>
              </a:rPr>
              <a:t>trajet</a:t>
            </a:r>
            <a:r>
              <a:rPr lang="en-GB" sz="2400" dirty="0" smtClean="0">
                <a:solidFill>
                  <a:schemeClr val="accent5"/>
                </a:solidFill>
              </a:rPr>
              <a:t>  </a:t>
            </a:r>
            <a:r>
              <a:rPr lang="en-GB" sz="2400" dirty="0">
                <a:solidFill>
                  <a:srgbClr val="004899"/>
                </a:solidFill>
              </a:rPr>
              <a:t>ALLER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40181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xmlns="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xmlns="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xmlns="" id="{D097D9AD-ECEE-4625-9F13-1E9981926BB6}"/>
              </a:ext>
            </a:extLst>
          </p:cNvPr>
          <p:cNvSpPr/>
          <p:nvPr/>
        </p:nvSpPr>
        <p:spPr>
          <a:xfrm>
            <a:off x="5984752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xmlns="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xmlns="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5198907" y="193185"/>
            <a:ext cx="1571691" cy="58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6899899" y="339022"/>
            <a:ext cx="748505" cy="365423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13266" y="2370125"/>
            <a:ext cx="339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de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départ</a:t>
            </a:r>
            <a:r>
              <a:rPr lang="fr-BE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6406270" y="2205323"/>
            <a:ext cx="1968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fr-BE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de destination: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Le nombre de boules </a:t>
            </a: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grises correspond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au nombre d’arrêts.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34816" y="1623345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1         2         3        4          5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1600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249" y="28541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Les </a:t>
            </a:r>
            <a:r>
              <a:rPr lang="en-GB" sz="2400" dirty="0" err="1">
                <a:solidFill>
                  <a:schemeClr val="accent5"/>
                </a:solidFill>
              </a:rPr>
              <a:t>arrêts</a:t>
            </a:r>
            <a:r>
              <a:rPr lang="en-GB" sz="2400" dirty="0">
                <a:solidFill>
                  <a:schemeClr val="accent5"/>
                </a:solidFill>
              </a:rPr>
              <a:t> de mon </a:t>
            </a:r>
            <a:r>
              <a:rPr lang="en-GB" sz="2400" dirty="0" err="1">
                <a:solidFill>
                  <a:schemeClr val="accent5"/>
                </a:solidFill>
              </a:rPr>
              <a:t>trajet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>
                <a:solidFill>
                  <a:srgbClr val="004899"/>
                </a:solidFill>
              </a:rPr>
              <a:t>RETOUR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5295060" y="118495"/>
            <a:ext cx="1650005" cy="6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urved Left Arrow 31"/>
          <p:cNvSpPr/>
          <p:nvPr/>
        </p:nvSpPr>
        <p:spPr>
          <a:xfrm>
            <a:off x="7213827" y="176033"/>
            <a:ext cx="541422" cy="503792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31823" y="2259415"/>
            <a:ext cx="23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départ: </a:t>
            </a:r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6009297" y="2294793"/>
            <a:ext cx="206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de destination </a:t>
            </a:r>
            <a:r>
              <a:rPr lang="fr-BE" sz="16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39735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Organigramme : Connecteur 42">
            <a:extLst>
              <a:ext uri="{FF2B5EF4-FFF2-40B4-BE49-F238E27FC236}">
                <a16:creationId xmlns:a16="http://schemas.microsoft.com/office/drawing/2014/main" xmlns="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Organigramme : Connecteur 44">
            <a:extLst>
              <a:ext uri="{FF2B5EF4-FFF2-40B4-BE49-F238E27FC236}">
                <a16:creationId xmlns:a16="http://schemas.microsoft.com/office/drawing/2014/main" xmlns="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Organigramme : Connecteur 47">
            <a:extLst>
              <a:ext uri="{FF2B5EF4-FFF2-40B4-BE49-F238E27FC236}">
                <a16:creationId xmlns:a16="http://schemas.microsoft.com/office/drawing/2014/main" xmlns="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Organigramme : Connecteur 48">
            <a:extLst>
              <a:ext uri="{FF2B5EF4-FFF2-40B4-BE49-F238E27FC236}">
                <a16:creationId xmlns:a16="http://schemas.microsoft.com/office/drawing/2014/main" xmlns="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2239190" y="1567039"/>
            <a:ext cx="45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1         2         3        4          5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5969768" y="1660864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50093" y="1680539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ganigramme : Connecteur 14">
            <a:extLst>
              <a:ext uri="{FF2B5EF4-FFF2-40B4-BE49-F238E27FC236}">
                <a16:creationId xmlns:a16="http://schemas.microsoft.com/office/drawing/2014/main" xmlns="" id="{D097D9AD-ECEE-4625-9F13-1E9981926BB6}"/>
              </a:ext>
            </a:extLst>
          </p:cNvPr>
          <p:cNvSpPr/>
          <p:nvPr/>
        </p:nvSpPr>
        <p:spPr>
          <a:xfrm>
            <a:off x="5878178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Le nombre de boules </a:t>
            </a: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grises correspond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au nombre d’arrêts. 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82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317" y="195486"/>
            <a:ext cx="4198515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Les </a:t>
            </a:r>
            <a:r>
              <a:rPr lang="en-GB" sz="2400" dirty="0" err="1">
                <a:solidFill>
                  <a:srgbClr val="004899"/>
                </a:solidFill>
              </a:rPr>
              <a:t>arrêts</a:t>
            </a:r>
            <a:r>
              <a:rPr lang="en-GB" sz="2400" dirty="0">
                <a:solidFill>
                  <a:srgbClr val="004899"/>
                </a:solidFill>
              </a:rPr>
              <a:t> de mon </a:t>
            </a:r>
            <a:r>
              <a:rPr lang="en-GB" sz="2400" dirty="0" err="1" smtClean="0">
                <a:solidFill>
                  <a:srgbClr val="004899"/>
                </a:solidFill>
              </a:rPr>
              <a:t>trajet</a:t>
            </a:r>
            <a:r>
              <a:rPr lang="en-GB" sz="2400" dirty="0">
                <a:solidFill>
                  <a:srgbClr val="004899"/>
                </a:solidFill>
              </a:rPr>
              <a:t/>
            </a:r>
            <a:br>
              <a:rPr lang="en-GB" sz="2400" dirty="0">
                <a:solidFill>
                  <a:srgbClr val="004899"/>
                </a:solidFill>
              </a:rPr>
            </a:br>
            <a:r>
              <a:rPr lang="en-GB" sz="2400" dirty="0" err="1">
                <a:solidFill>
                  <a:srgbClr val="004899"/>
                </a:solidFill>
              </a:rPr>
              <a:t>si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j’ai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>
                <a:solidFill>
                  <a:srgbClr val="004899"/>
                </a:solidFill>
              </a:rPr>
              <a:t>une</a:t>
            </a:r>
            <a:r>
              <a:rPr lang="en-GB" sz="2400" dirty="0">
                <a:solidFill>
                  <a:srgbClr val="004899"/>
                </a:solidFill>
              </a:rPr>
              <a:t> </a:t>
            </a:r>
            <a:r>
              <a:rPr lang="en-GB" sz="2400" dirty="0" err="1" smtClean="0">
                <a:solidFill>
                  <a:srgbClr val="004899"/>
                </a:solidFill>
              </a:rPr>
              <a:t>correspondance</a:t>
            </a:r>
            <a:endParaRPr lang="en-GB" sz="2400" dirty="0">
              <a:solidFill>
                <a:srgbClr val="004899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4324833" y="161134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325398" y="2771831"/>
            <a:ext cx="260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correspondance 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7072594" y="3548832"/>
            <a:ext cx="2292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de destination</a:t>
            </a:r>
            <a:r>
              <a:rPr lang="fr-BE" sz="16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Elbow Connector 2"/>
          <p:cNvCxnSpPr/>
          <p:nvPr/>
        </p:nvCxnSpPr>
        <p:spPr>
          <a:xfrm>
            <a:off x="5735972" y="413017"/>
            <a:ext cx="884785" cy="56078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46145" y="17604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1769" y="248470"/>
            <a:ext cx="288000" cy="47198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612262" y="2571750"/>
            <a:ext cx="269644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1978215" y="252910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xmlns="" id="{AAD5985D-5B31-487B-8F2C-B9D0624276CD}"/>
              </a:ext>
            </a:extLst>
          </p:cNvPr>
          <p:cNvSpPr/>
          <p:nvPr/>
        </p:nvSpPr>
        <p:spPr>
          <a:xfrm>
            <a:off x="2625654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xmlns="" id="{BE2362D6-1482-41BC-B9BA-78032A2025D2}"/>
              </a:ext>
            </a:extLst>
          </p:cNvPr>
          <p:cNvSpPr/>
          <p:nvPr/>
        </p:nvSpPr>
        <p:spPr>
          <a:xfrm>
            <a:off x="4821355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xmlns="" id="{553F7255-8A57-4C4B-B78A-C5EF4BEA650D}"/>
              </a:ext>
            </a:extLst>
          </p:cNvPr>
          <p:cNvSpPr/>
          <p:nvPr/>
        </p:nvSpPr>
        <p:spPr>
          <a:xfrm>
            <a:off x="4164880" y="2522835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xmlns="" id="{106289AE-E8D3-42BE-BCA2-FFD023159751}"/>
              </a:ext>
            </a:extLst>
          </p:cNvPr>
          <p:cNvSpPr/>
          <p:nvPr/>
        </p:nvSpPr>
        <p:spPr>
          <a:xfrm>
            <a:off x="5535786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xmlns="" id="{D097D9AD-ECEE-4625-9F13-1E9981926BB6}"/>
              </a:ext>
            </a:extLst>
          </p:cNvPr>
          <p:cNvSpPr/>
          <p:nvPr/>
        </p:nvSpPr>
        <p:spPr>
          <a:xfrm>
            <a:off x="6315630" y="334183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xmlns="" id="{39E1B6BF-540F-411C-8DF3-50789D79BFFC}"/>
              </a:ext>
            </a:extLst>
          </p:cNvPr>
          <p:cNvSpPr/>
          <p:nvPr/>
        </p:nvSpPr>
        <p:spPr>
          <a:xfrm>
            <a:off x="3373695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xmlns="" id="{3193E5C8-0436-4174-9B22-8E879BE14F7E}"/>
              </a:ext>
            </a:extLst>
          </p:cNvPr>
          <p:cNvSpPr/>
          <p:nvPr/>
        </p:nvSpPr>
        <p:spPr>
          <a:xfrm>
            <a:off x="4164880" y="3341832"/>
            <a:ext cx="143830" cy="134422"/>
          </a:xfrm>
          <a:prstGeom prst="flowChartConnector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ZoneTexte 35"/>
          <p:cNvSpPr txBox="1"/>
          <p:nvPr/>
        </p:nvSpPr>
        <p:spPr>
          <a:xfrm>
            <a:off x="1859258" y="1895084"/>
            <a:ext cx="175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1         2         3   </a:t>
            </a:r>
            <a:endParaRPr lang="fr-BE" dirty="0">
              <a:solidFill>
                <a:schemeClr val="accent6"/>
              </a:solidFill>
            </a:endParaRP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xmlns="" id="{7965FF39-C175-435D-B6C7-447FED529079}"/>
              </a:ext>
            </a:extLst>
          </p:cNvPr>
          <p:cNvSpPr/>
          <p:nvPr/>
        </p:nvSpPr>
        <p:spPr>
          <a:xfrm>
            <a:off x="1456958" y="2504539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86585" y="1949739"/>
            <a:ext cx="250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gare de </a:t>
            </a:r>
            <a:r>
              <a:rPr lang="fr-BE" sz="1400" dirty="0">
                <a:solidFill>
                  <a:schemeClr val="bg1">
                    <a:lumMod val="50000"/>
                  </a:schemeClr>
                </a:solidFill>
              </a:rPr>
              <a:t>départ: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xmlns="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31072" y="2643124"/>
            <a:ext cx="5723" cy="68757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xmlns="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96164" y="3409043"/>
            <a:ext cx="2879616" cy="263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785431" y="3568198"/>
            <a:ext cx="278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6"/>
                </a:solidFill>
              </a:rPr>
              <a:t>1         2         3            </a:t>
            </a:r>
            <a:endParaRPr lang="fr-BE" dirty="0">
              <a:solidFill>
                <a:schemeClr val="accent6"/>
              </a:solidFill>
            </a:endParaRPr>
          </a:p>
        </p:txBody>
      </p:sp>
      <p:pic>
        <p:nvPicPr>
          <p:cNvPr id="41" name="Picture 40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96" y="2911589"/>
            <a:ext cx="244626" cy="422896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 rot="5400000">
            <a:off x="7187581" y="2847529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7144509" y="2867204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rganigramme : Connecteur 14">
            <a:extLst>
              <a:ext uri="{FF2B5EF4-FFF2-40B4-BE49-F238E27FC236}">
                <a16:creationId xmlns:a16="http://schemas.microsoft.com/office/drawing/2014/main" xmlns="" id="{D097D9AD-ECEE-4625-9F13-1E9981926BB6}"/>
              </a:ext>
            </a:extLst>
          </p:cNvPr>
          <p:cNvSpPr/>
          <p:nvPr/>
        </p:nvSpPr>
        <p:spPr>
          <a:xfrm>
            <a:off x="7072594" y="3330695"/>
            <a:ext cx="143830" cy="127066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6699695" y="802688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77" y="342994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4" y="3876732"/>
            <a:ext cx="367180" cy="303250"/>
          </a:xfrm>
          <a:prstGeom prst="rect">
            <a:avLst/>
          </a:prstGeom>
        </p:spPr>
      </p:pic>
      <p:sp>
        <p:nvSpPr>
          <p:cNvPr id="56" name="ZoneTexte 35">
            <a:extLst>
              <a:ext uri="{FF2B5EF4-FFF2-40B4-BE49-F238E27FC236}">
                <a16:creationId xmlns:a16="http://schemas.microsoft.com/office/drawing/2014/main" xmlns="" id="{11495D6E-66DA-476A-BB75-E119908E3BB4}"/>
              </a:ext>
            </a:extLst>
          </p:cNvPr>
          <p:cNvSpPr txBox="1"/>
          <p:nvPr/>
        </p:nvSpPr>
        <p:spPr>
          <a:xfrm>
            <a:off x="1894785" y="3426217"/>
            <a:ext cx="21442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Heure: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Quai:</a:t>
            </a:r>
          </a:p>
          <a:p>
            <a:endParaRPr lang="fr-BE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sz="1400" dirty="0" smtClean="0">
                <a:solidFill>
                  <a:schemeClr val="bg1">
                    <a:lumMod val="50000"/>
                  </a:schemeClr>
                </a:solidFill>
              </a:rPr>
              <a:t>Direction:</a:t>
            </a:r>
          </a:p>
          <a:p>
            <a:endParaRPr lang="fr-B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85977" y="273618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8" y="2807624"/>
            <a:ext cx="244626" cy="422896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1395633" y="4351625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921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3413" y="2355850"/>
            <a:ext cx="8510587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 err="1">
                <a:solidFill>
                  <a:srgbClr val="FFFFFF"/>
                </a:solidFill>
              </a:rPr>
              <a:t>J’arrive</a:t>
            </a:r>
            <a:r>
              <a:rPr lang="en-GB" sz="2800" b="1" dirty="0">
                <a:solidFill>
                  <a:srgbClr val="FFFFFF"/>
                </a:solidFill>
              </a:rPr>
              <a:t> à</a:t>
            </a:r>
            <a:r>
              <a:rPr lang="en-GB" sz="2800" b="1" dirty="0">
                <a:solidFill>
                  <a:schemeClr val="bg1"/>
                </a:solidFill>
              </a:rPr>
              <a:t> la </a:t>
            </a:r>
            <a:r>
              <a:rPr lang="en-GB" sz="2800" b="1" dirty="0" err="1">
                <a:solidFill>
                  <a:srgbClr val="FFFFFF"/>
                </a:solidFill>
              </a:rPr>
              <a:t>gare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2800" b="1" dirty="0" smtClean="0">
                <a:solidFill>
                  <a:srgbClr val="FFFFFF"/>
                </a:solidFill>
              </a:rPr>
              <a:t>de destination </a:t>
            </a:r>
            <a:r>
              <a:rPr lang="en-GB" sz="2800" b="1" dirty="0">
                <a:solidFill>
                  <a:srgbClr val="FFFFFF"/>
                </a:solidFill>
              </a:rPr>
              <a:t/>
            </a:r>
            <a:br>
              <a:rPr lang="en-GB" sz="2800" b="1" dirty="0">
                <a:solidFill>
                  <a:srgbClr val="FFFFFF"/>
                </a:solidFill>
              </a:rPr>
            </a:br>
            <a:r>
              <a:rPr lang="en-GB" sz="2800" b="1" dirty="0">
                <a:solidFill>
                  <a:srgbClr val="FFFFFF"/>
                </a:solidFill>
              </a:rPr>
              <a:t>et je descends du train</a:t>
            </a:r>
            <a:endParaRPr lang="en-GB" sz="2800" b="0" dirty="0"/>
          </a:p>
        </p:txBody>
      </p:sp>
      <p:pic>
        <p:nvPicPr>
          <p:cNvPr id="3074" name="Picture 2" descr="C:\My document\HI\V8\arriv+�e ga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9252"/>
            <a:ext cx="1986972" cy="113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79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rgbClr val="005294"/>
                </a:solidFill>
              </a:rPr>
              <a:t>Je </a:t>
            </a:r>
            <a:r>
              <a:rPr lang="en-GB" sz="2400" b="1" dirty="0" err="1">
                <a:solidFill>
                  <a:srgbClr val="005294"/>
                </a:solidFill>
              </a:rPr>
              <a:t>suis</a:t>
            </a:r>
            <a:r>
              <a:rPr lang="en-GB" sz="2400" b="1" dirty="0">
                <a:solidFill>
                  <a:srgbClr val="005294"/>
                </a:solidFill>
              </a:rPr>
              <a:t> </a:t>
            </a:r>
            <a:r>
              <a:rPr lang="en-GB" sz="2400" b="1" dirty="0" err="1">
                <a:solidFill>
                  <a:srgbClr val="005294"/>
                </a:solidFill>
              </a:rPr>
              <a:t>arrivé</a:t>
            </a:r>
            <a:r>
              <a:rPr lang="en-GB" sz="2400" b="1" dirty="0">
                <a:solidFill>
                  <a:srgbClr val="005294"/>
                </a:solidFill>
              </a:rPr>
              <a:t> à </a:t>
            </a:r>
            <a:r>
              <a:rPr lang="en-GB" sz="2400" b="1" dirty="0" smtClean="0">
                <a:solidFill>
                  <a:srgbClr val="005294"/>
                </a:solidFill>
              </a:rPr>
              <a:t>destination.</a:t>
            </a:r>
            <a:endParaRPr lang="en-GB" sz="2400" dirty="0">
              <a:solidFill>
                <a:srgbClr val="00529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528" y="177896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J’ajoute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ici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de ma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en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regardant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la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bibliothèque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de la SNCB </a:t>
            </a:r>
          </a:p>
          <a:p>
            <a:pPr lvl="0"/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ou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ajoutant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la photo que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j’ai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prise.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15941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>
                <a:solidFill>
                  <a:schemeClr val="bg1">
                    <a:lumMod val="50000"/>
                  </a:schemeClr>
                </a:solidFill>
              </a:rPr>
              <a:t>J’indique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le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nom</a:t>
            </a:r>
          </a:p>
          <a:p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ma </a:t>
            </a:r>
            <a:r>
              <a:rPr lang="en-GB" sz="1600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de destination.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360944" y="1205403"/>
            <a:ext cx="619248" cy="594508"/>
            <a:chOff x="3507164" y="3318611"/>
            <a:chExt cx="619248" cy="594508"/>
          </a:xfrm>
        </p:grpSpPr>
        <p:sp>
          <p:nvSpPr>
            <p:cNvPr id="21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28" y="1360034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58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 smtClean="0">
                <a:solidFill>
                  <a:srgbClr val="005294"/>
                </a:solidFill>
              </a:rPr>
              <a:t>Quand</a:t>
            </a:r>
            <a:r>
              <a:rPr lang="en-GB" sz="2400" dirty="0" smtClean="0">
                <a:solidFill>
                  <a:srgbClr val="005294"/>
                </a:solidFill>
              </a:rPr>
              <a:t> le train </a:t>
            </a:r>
            <a:r>
              <a:rPr lang="en-GB" sz="2400" dirty="0" err="1" smtClean="0">
                <a:solidFill>
                  <a:srgbClr val="005294"/>
                </a:solidFill>
              </a:rPr>
              <a:t>est</a:t>
            </a:r>
            <a:r>
              <a:rPr lang="en-GB" sz="2400" dirty="0" smtClean="0">
                <a:solidFill>
                  <a:srgbClr val="005294"/>
                </a:solidFill>
              </a:rPr>
              <a:t> à </a:t>
            </a:r>
            <a:r>
              <a:rPr lang="en-GB" sz="2400" dirty="0" err="1" smtClean="0">
                <a:solidFill>
                  <a:srgbClr val="005294"/>
                </a:solidFill>
              </a:rPr>
              <a:t>l’arrêt</a:t>
            </a:r>
            <a:r>
              <a:rPr lang="en-GB" sz="2400" dirty="0" smtClean="0">
                <a:solidFill>
                  <a:srgbClr val="005294"/>
                </a:solidFill>
              </a:rPr>
              <a:t>,</a:t>
            </a:r>
            <a:br>
              <a:rPr lang="en-GB" sz="2400" dirty="0" smtClean="0">
                <a:solidFill>
                  <a:srgbClr val="005294"/>
                </a:solidFill>
              </a:rPr>
            </a:br>
            <a:r>
              <a:rPr lang="en-GB" sz="2400" dirty="0" err="1" smtClean="0">
                <a:solidFill>
                  <a:srgbClr val="005294"/>
                </a:solidFill>
              </a:rPr>
              <a:t>j’</a:t>
            </a:r>
            <a:r>
              <a:rPr lang="en-GB" sz="2400" b="1" dirty="0" err="1" smtClean="0">
                <a:solidFill>
                  <a:srgbClr val="005294"/>
                </a:solidFill>
              </a:rPr>
              <a:t>appuie</a:t>
            </a:r>
            <a:r>
              <a:rPr lang="en-GB" sz="2400" b="1" dirty="0" smtClean="0">
                <a:solidFill>
                  <a:srgbClr val="005294"/>
                </a:solidFill>
              </a:rPr>
              <a:t> sur le bouton </a:t>
            </a:r>
            <a:r>
              <a:rPr lang="en-GB" sz="2400" b="1" dirty="0" err="1" smtClean="0">
                <a:solidFill>
                  <a:srgbClr val="005294"/>
                </a:solidFill>
              </a:rPr>
              <a:t>d’ouverture</a:t>
            </a:r>
            <a:r>
              <a:rPr lang="en-GB" sz="2400" b="1" dirty="0" smtClean="0">
                <a:solidFill>
                  <a:srgbClr val="005294"/>
                </a:solidFill>
              </a:rPr>
              <a:t> des </a:t>
            </a:r>
            <a:r>
              <a:rPr lang="en-GB" sz="2400" b="1" dirty="0" err="1" smtClean="0">
                <a:solidFill>
                  <a:srgbClr val="005294"/>
                </a:solidFill>
              </a:rPr>
              <a:t>portes</a:t>
            </a:r>
            <a:r>
              <a:rPr lang="en-GB" sz="2400" dirty="0">
                <a:solidFill>
                  <a:srgbClr val="005294"/>
                </a:solidFill>
              </a:rPr>
              <a:t> </a:t>
            </a:r>
            <a:r>
              <a:rPr lang="en-GB" sz="2400" dirty="0" smtClean="0">
                <a:solidFill>
                  <a:srgbClr val="005294"/>
                </a:solidFill>
              </a:rPr>
              <a:t>et</a:t>
            </a:r>
            <a:br>
              <a:rPr lang="en-GB" sz="2400" dirty="0" smtClean="0">
                <a:solidFill>
                  <a:srgbClr val="005294"/>
                </a:solidFill>
              </a:rPr>
            </a:br>
            <a:r>
              <a:rPr lang="en-GB" sz="2400" dirty="0" smtClean="0">
                <a:solidFill>
                  <a:srgbClr val="005294"/>
                </a:solidFill>
              </a:rPr>
              <a:t>je descends du train.</a:t>
            </a:r>
            <a:endParaRPr lang="en-GB" sz="2400" dirty="0">
              <a:solidFill>
                <a:srgbClr val="005294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SC_42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63947"/>
            <a:ext cx="32721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SC_4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5" y="1663947"/>
            <a:ext cx="32606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580112" y="194306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227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715766"/>
            <a:ext cx="7416800" cy="13684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>
                <a:solidFill>
                  <a:srgbClr val="FFFFFF"/>
                </a:solidFill>
              </a:rPr>
              <a:t> Je </a:t>
            </a:r>
            <a:r>
              <a:rPr lang="en-GB" sz="2800" b="1" err="1">
                <a:solidFill>
                  <a:srgbClr val="FFFFFF"/>
                </a:solidFill>
              </a:rPr>
              <a:t>sors</a:t>
            </a:r>
            <a:r>
              <a:rPr lang="en-GB" sz="2800" b="1">
                <a:solidFill>
                  <a:srgbClr val="FFFFFF"/>
                </a:solidFill>
              </a:rPr>
              <a:t> de la </a:t>
            </a:r>
            <a:r>
              <a:rPr lang="en-GB" sz="2800" b="1" err="1">
                <a:solidFill>
                  <a:srgbClr val="FFFFFF"/>
                </a:solidFill>
              </a:rPr>
              <a:t>gare</a:t>
            </a:r>
            <a:endParaRPr lang="en-GB" sz="2800" b="0"/>
          </a:p>
        </p:txBody>
      </p:sp>
      <p:pic>
        <p:nvPicPr>
          <p:cNvPr id="3" name="Picture 2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6802713" y="2199859"/>
            <a:ext cx="1656184" cy="93436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088629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Je </a:t>
            </a:r>
            <a:r>
              <a:rPr lang="en-GB" sz="2400" b="1" dirty="0" err="1">
                <a:solidFill>
                  <a:schemeClr val="accent5"/>
                </a:solidFill>
              </a:rPr>
              <a:t>sors</a:t>
            </a:r>
            <a:r>
              <a:rPr lang="en-GB" sz="2400" b="1" dirty="0">
                <a:solidFill>
                  <a:schemeClr val="accent5"/>
                </a:solidFill>
              </a:rPr>
              <a:t> de la </a:t>
            </a:r>
            <a:r>
              <a:rPr lang="en-GB" sz="2400" b="1" dirty="0" err="1">
                <a:solidFill>
                  <a:schemeClr val="accent5"/>
                </a:solidFill>
              </a:rPr>
              <a:t>gare</a:t>
            </a:r>
            <a:r>
              <a:rPr lang="en-GB" sz="2400" b="1" dirty="0">
                <a:solidFill>
                  <a:schemeClr val="accent5"/>
                </a:solidFill>
              </a:rPr>
              <a:t> en </a:t>
            </a:r>
            <a:r>
              <a:rPr lang="en-GB" sz="2400" b="1" dirty="0" err="1">
                <a:solidFill>
                  <a:schemeClr val="accent5"/>
                </a:solidFill>
              </a:rPr>
              <a:t>suivant</a:t>
            </a:r>
            <a:r>
              <a:rPr lang="en-GB" sz="2400" b="1" dirty="0">
                <a:solidFill>
                  <a:schemeClr val="accent5"/>
                </a:solidFill>
              </a:rPr>
              <a:t> les </a:t>
            </a:r>
            <a:r>
              <a:rPr lang="en-GB" sz="2400" b="1" dirty="0" err="1" smtClean="0">
                <a:solidFill>
                  <a:schemeClr val="accent5"/>
                </a:solidFill>
              </a:rPr>
              <a:t>flèches</a:t>
            </a:r>
            <a:r>
              <a:rPr lang="en-GB" sz="2400" b="1" dirty="0" smtClean="0">
                <a:solidFill>
                  <a:schemeClr val="accent5"/>
                </a:solidFill>
              </a:rPr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Picto sorti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64" y="1347614"/>
            <a:ext cx="2254489" cy="2232248"/>
          </a:xfrm>
          <a:prstGeom prst="rect">
            <a:avLst/>
          </a:prstGeom>
        </p:spPr>
      </p:pic>
      <p:pic>
        <p:nvPicPr>
          <p:cNvPr id="6" name="Picture 5" descr="Picto flè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2238414" cy="223224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38257" y="3723878"/>
            <a:ext cx="2232248" cy="57606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Sortie</a:t>
            </a:r>
          </a:p>
        </p:txBody>
      </p:sp>
      <p:sp>
        <p:nvSpPr>
          <p:cNvPr id="7" name="Oval 6"/>
          <p:cNvSpPr/>
          <p:nvPr/>
        </p:nvSpPr>
        <p:spPr>
          <a:xfrm>
            <a:off x="8172400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266767" y="505660"/>
            <a:ext cx="430513" cy="24546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931913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43608" y="1059582"/>
            <a:ext cx="7848872" cy="273608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b="1" dirty="0">
                <a:solidFill>
                  <a:schemeClr val="accent5"/>
                </a:solidFill>
              </a:rPr>
              <a:t/>
            </a:r>
            <a:br>
              <a:rPr lang="en-GB" b="1" dirty="0">
                <a:solidFill>
                  <a:schemeClr val="accent5"/>
                </a:solidFill>
              </a:rPr>
            </a:br>
            <a:r>
              <a:rPr lang="en-GB" b="1" dirty="0" smtClean="0">
                <a:solidFill>
                  <a:schemeClr val="accent5"/>
                </a:solidFill>
              </a:rPr>
              <a:t>Je </a:t>
            </a:r>
            <a:r>
              <a:rPr lang="en-GB" b="1" dirty="0" err="1">
                <a:solidFill>
                  <a:schemeClr val="accent5"/>
                </a:solidFill>
              </a:rPr>
              <a:t>suis</a:t>
            </a:r>
            <a:r>
              <a:rPr lang="en-GB" b="1" dirty="0">
                <a:solidFill>
                  <a:schemeClr val="accent5"/>
                </a:solidFill>
              </a:rPr>
              <a:t> bien </a:t>
            </a:r>
            <a:r>
              <a:rPr lang="en-GB" b="1" dirty="0" err="1">
                <a:solidFill>
                  <a:schemeClr val="accent5"/>
                </a:solidFill>
              </a:rPr>
              <a:t>arriv</a:t>
            </a:r>
            <a:r>
              <a:rPr lang="en-GB" b="1" dirty="0" err="1">
                <a:solidFill>
                  <a:srgbClr val="004899"/>
                </a:solidFill>
              </a:rPr>
              <a:t>é</a:t>
            </a:r>
            <a:r>
              <a:rPr lang="en-GB" b="1" dirty="0">
                <a:solidFill>
                  <a:schemeClr val="accent5"/>
                </a:solidFill>
              </a:rPr>
              <a:t> !</a:t>
            </a:r>
            <a:br>
              <a:rPr lang="en-GB" b="1" dirty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483518"/>
            <a:ext cx="149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chemeClr val="accent5"/>
                </a:solidFill>
                <a:sym typeface="Wingdings" panose="05000000000000000000" pitchFamily="2" charset="2"/>
              </a:rPr>
              <a:t></a:t>
            </a:r>
            <a:endParaRPr lang="en-US" sz="1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80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2319722"/>
            <a:ext cx="7992888" cy="68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carte pour demander de </a:t>
            </a:r>
            <a:r>
              <a:rPr lang="en-GB" sz="28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l’aide</a:t>
            </a:r>
            <a: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GB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8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74" y="114970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Avant le </a:t>
            </a:r>
            <a:r>
              <a:rPr lang="en-GB" sz="2400" dirty="0" smtClean="0">
                <a:solidFill>
                  <a:schemeClr val="accent5"/>
                </a:solidFill>
              </a:rPr>
              <a:t>voyage, je </a:t>
            </a:r>
            <a:r>
              <a:rPr lang="en-GB" sz="2400" dirty="0" err="1">
                <a:solidFill>
                  <a:schemeClr val="accent5"/>
                </a:solidFill>
              </a:rPr>
              <a:t>peux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réserver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une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smtClean="0">
                <a:solidFill>
                  <a:schemeClr val="accent5"/>
                </a:solidFill>
              </a:rPr>
              <a:t>assistance.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097703" y="1418376"/>
            <a:ext cx="4960503" cy="3166290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C’est</a:t>
            </a:r>
            <a:r>
              <a:rPr lang="en-GB" sz="2000" dirty="0"/>
              <a:t> un service </a:t>
            </a:r>
            <a:r>
              <a:rPr lang="en-GB" sz="2000" dirty="0" err="1"/>
              <a:t>gratuit</a:t>
            </a:r>
            <a:r>
              <a:rPr lang="en-GB" sz="2000" dirty="0"/>
              <a:t> sur </a:t>
            </a:r>
            <a:r>
              <a:rPr lang="en-GB" sz="2000" dirty="0" err="1"/>
              <a:t>réservation</a:t>
            </a:r>
            <a:r>
              <a:rPr lang="en-GB" sz="2000" dirty="0"/>
              <a:t>, </a:t>
            </a:r>
            <a:endParaRPr lang="en-GB" sz="2000" dirty="0" smtClean="0"/>
          </a:p>
          <a:p>
            <a:r>
              <a:rPr lang="en-GB" sz="2000" dirty="0"/>
              <a:t> </a:t>
            </a:r>
            <a:r>
              <a:rPr lang="en-GB" sz="2000" dirty="0" smtClean="0"/>
              <a:t>     </a:t>
            </a:r>
            <a:r>
              <a:rPr lang="en-GB" sz="2000" dirty="0" err="1" smtClean="0"/>
              <a:t>ouvert</a:t>
            </a:r>
            <a:r>
              <a:rPr lang="en-GB" sz="2000" dirty="0" smtClean="0"/>
              <a:t> </a:t>
            </a:r>
            <a:r>
              <a:rPr lang="en-GB" sz="2000" dirty="0" err="1"/>
              <a:t>tous</a:t>
            </a:r>
            <a:r>
              <a:rPr lang="en-GB" sz="2000" dirty="0"/>
              <a:t> les </a:t>
            </a:r>
            <a:r>
              <a:rPr lang="en-GB" sz="2000" dirty="0" err="1"/>
              <a:t>jours</a:t>
            </a:r>
            <a:r>
              <a:rPr lang="en-GB" sz="2000" dirty="0"/>
              <a:t> de 07:00 à 21:30</a:t>
            </a:r>
          </a:p>
          <a:p>
            <a:r>
              <a:rPr lang="en-GB" sz="2000" dirty="0" smtClean="0"/>
              <a:t>      et </a:t>
            </a:r>
            <a:r>
              <a:rPr lang="en-GB" sz="2000" dirty="0" err="1"/>
              <a:t>présent</a:t>
            </a:r>
            <a:r>
              <a:rPr lang="en-GB" sz="2000" dirty="0"/>
              <a:t> dans 132 </a:t>
            </a:r>
            <a:r>
              <a:rPr lang="en-GB" sz="2000" dirty="0" err="1"/>
              <a:t>gares</a:t>
            </a:r>
            <a:r>
              <a:rPr lang="en-GB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Pour </a:t>
            </a:r>
            <a:r>
              <a:rPr lang="en-GB" sz="2000" dirty="0" err="1"/>
              <a:t>réserver</a:t>
            </a:r>
            <a:r>
              <a:rPr lang="en-GB" sz="2000" dirty="0"/>
              <a:t>, </a:t>
            </a:r>
          </a:p>
          <a:p>
            <a:r>
              <a:rPr lang="en-GB" sz="2000" dirty="0" smtClean="0"/>
              <a:t>      je </a:t>
            </a:r>
            <a:r>
              <a:rPr lang="en-GB" sz="2000" dirty="0"/>
              <a:t>telephone au </a:t>
            </a:r>
            <a:r>
              <a:rPr lang="en-GB" sz="2000" b="1" dirty="0" smtClean="0"/>
              <a:t>02.528.28.28</a:t>
            </a:r>
            <a:r>
              <a:rPr lang="en-GB" sz="2000" b="1" dirty="0"/>
              <a:t>, 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- 24h </a:t>
            </a:r>
            <a:r>
              <a:rPr lang="en-GB" sz="2000" dirty="0"/>
              <a:t>à </a:t>
            </a:r>
            <a:r>
              <a:rPr lang="en-GB" sz="2000" dirty="0" err="1"/>
              <a:t>l’avance</a:t>
            </a:r>
            <a:r>
              <a:rPr lang="en-GB" sz="2000" dirty="0"/>
              <a:t> </a:t>
            </a:r>
            <a:r>
              <a:rPr lang="en-GB" sz="2000" dirty="0" err="1"/>
              <a:t>si</a:t>
            </a:r>
            <a:r>
              <a:rPr lang="en-GB" sz="2000" dirty="0"/>
              <a:t> </a:t>
            </a:r>
            <a:r>
              <a:rPr lang="en-GB" sz="2000" dirty="0" err="1"/>
              <a:t>c’est</a:t>
            </a:r>
            <a:r>
              <a:rPr lang="en-GB" sz="2000" dirty="0"/>
              <a:t> </a:t>
            </a:r>
            <a:r>
              <a:rPr lang="en-GB" sz="2000" dirty="0" err="1"/>
              <a:t>une</a:t>
            </a:r>
            <a:r>
              <a:rPr lang="en-GB" sz="2000" dirty="0"/>
              <a:t> petite </a:t>
            </a:r>
            <a:r>
              <a:rPr lang="en-GB" sz="2000" dirty="0" err="1" smtClean="0"/>
              <a:t>gare</a:t>
            </a:r>
            <a:r>
              <a:rPr lang="en-GB" sz="2000" dirty="0" smtClean="0"/>
              <a:t> </a:t>
            </a:r>
            <a:r>
              <a:rPr lang="en-GB" sz="2000" dirty="0" err="1" smtClean="0"/>
              <a:t>ou</a:t>
            </a:r>
            <a:endParaRPr lang="en-GB" sz="2000" dirty="0"/>
          </a:p>
          <a:p>
            <a:r>
              <a:rPr lang="en-GB" sz="2000" dirty="0" smtClean="0"/>
              <a:t>      -   3h </a:t>
            </a:r>
            <a:r>
              <a:rPr lang="en-GB" sz="2000" dirty="0"/>
              <a:t>à </a:t>
            </a:r>
            <a:r>
              <a:rPr lang="en-GB" sz="2000" dirty="0" err="1"/>
              <a:t>l’avance</a:t>
            </a:r>
            <a:r>
              <a:rPr lang="en-GB" sz="2000" dirty="0"/>
              <a:t> </a:t>
            </a:r>
            <a:r>
              <a:rPr lang="en-GB" sz="2000" dirty="0" err="1"/>
              <a:t>si</a:t>
            </a:r>
            <a:r>
              <a:rPr lang="en-GB" sz="2000" dirty="0"/>
              <a:t> </a:t>
            </a:r>
            <a:r>
              <a:rPr lang="en-GB" sz="2000" dirty="0" err="1"/>
              <a:t>c’est</a:t>
            </a:r>
            <a:r>
              <a:rPr lang="en-GB" sz="2000" dirty="0"/>
              <a:t> </a:t>
            </a:r>
            <a:r>
              <a:rPr lang="en-GB" sz="2000" dirty="0" err="1"/>
              <a:t>une</a:t>
            </a:r>
            <a:r>
              <a:rPr lang="en-GB" sz="2000" dirty="0"/>
              <a:t> </a:t>
            </a:r>
            <a:r>
              <a:rPr lang="en-GB" sz="2000" dirty="0" err="1"/>
              <a:t>grande</a:t>
            </a:r>
            <a:r>
              <a:rPr lang="en-GB" sz="2000" dirty="0"/>
              <a:t> </a:t>
            </a:r>
            <a:r>
              <a:rPr lang="en-GB" sz="2000" dirty="0" err="1"/>
              <a:t>gare</a:t>
            </a:r>
            <a:r>
              <a:rPr lang="en-GB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Je </a:t>
            </a:r>
            <a:r>
              <a:rPr lang="en-GB" sz="2000" dirty="0" err="1"/>
              <a:t>peux</a:t>
            </a:r>
            <a:r>
              <a:rPr lang="en-GB" sz="2000" dirty="0"/>
              <a:t> </a:t>
            </a:r>
            <a:r>
              <a:rPr lang="en-GB" sz="2000" dirty="0" err="1"/>
              <a:t>trouver</a:t>
            </a:r>
            <a:r>
              <a:rPr lang="en-GB" sz="2000" dirty="0"/>
              <a:t> plus </a:t>
            </a:r>
            <a:r>
              <a:rPr lang="en-GB" sz="2000" dirty="0" err="1" smtClean="0"/>
              <a:t>d’informations</a:t>
            </a:r>
            <a:r>
              <a:rPr lang="en-GB" sz="2000" dirty="0" smtClean="0"/>
              <a:t> </a:t>
            </a:r>
            <a:endParaRPr lang="en-GB" sz="2000" dirty="0"/>
          </a:p>
          <a:p>
            <a:r>
              <a:rPr lang="en-GB" sz="2000" dirty="0"/>
              <a:t> </a:t>
            </a:r>
            <a:r>
              <a:rPr lang="en-GB" sz="2000" dirty="0" smtClean="0"/>
              <a:t>     sur </a:t>
            </a:r>
            <a:r>
              <a:rPr lang="en-GB" sz="2000" dirty="0"/>
              <a:t>l</a:t>
            </a:r>
            <a:r>
              <a:rPr lang="en-GB" sz="2000" dirty="0" smtClean="0"/>
              <a:t>e </a:t>
            </a:r>
            <a:r>
              <a:rPr lang="en-GB" sz="2000" dirty="0"/>
              <a:t>service </a:t>
            </a:r>
            <a:r>
              <a:rPr lang="en-GB" sz="2000" dirty="0" err="1"/>
              <a:t>d'assistance</a:t>
            </a:r>
            <a:r>
              <a:rPr lang="en-GB" sz="2000" dirty="0"/>
              <a:t> </a:t>
            </a:r>
            <a:r>
              <a:rPr lang="en-GB" sz="2000" dirty="0" smtClean="0"/>
              <a:t>: </a:t>
            </a:r>
          </a:p>
          <a:p>
            <a:r>
              <a:rPr lang="en-GB" sz="2000" dirty="0" smtClean="0"/>
              <a:t>      - à la </a:t>
            </a:r>
            <a:r>
              <a:rPr lang="en-GB" sz="2000" dirty="0" err="1" smtClean="0"/>
              <a:t>gare</a:t>
            </a:r>
            <a:r>
              <a:rPr lang="en-GB" sz="2000" dirty="0" smtClean="0"/>
              <a:t> en </a:t>
            </a:r>
            <a:r>
              <a:rPr lang="en-GB" sz="2000" dirty="0" err="1" smtClean="0"/>
              <a:t>demandant</a:t>
            </a:r>
            <a:r>
              <a:rPr lang="en-GB" sz="2000" dirty="0" smtClean="0"/>
              <a:t> le guide</a:t>
            </a:r>
            <a:endParaRPr lang="en-GB" sz="2000" dirty="0"/>
          </a:p>
          <a:p>
            <a:r>
              <a:rPr lang="en-GB" sz="2000" dirty="0"/>
              <a:t> </a:t>
            </a:r>
            <a:r>
              <a:rPr lang="en-GB" sz="2000" dirty="0" smtClean="0"/>
              <a:t>     pour </a:t>
            </a:r>
            <a:r>
              <a:rPr lang="en-GB" sz="2000" dirty="0"/>
              <a:t>les </a:t>
            </a:r>
            <a:r>
              <a:rPr lang="en-GB" sz="2000" dirty="0" err="1"/>
              <a:t>personnes</a:t>
            </a:r>
            <a:r>
              <a:rPr lang="en-GB" sz="2000" dirty="0"/>
              <a:t> à </a:t>
            </a:r>
            <a:r>
              <a:rPr lang="en-GB" sz="2000" dirty="0" err="1"/>
              <a:t>mobilité</a:t>
            </a:r>
            <a:r>
              <a:rPr lang="en-GB" sz="2000" dirty="0"/>
              <a:t> </a:t>
            </a:r>
            <a:r>
              <a:rPr lang="en-GB" sz="2000" dirty="0" err="1"/>
              <a:t>réduite</a:t>
            </a:r>
            <a:r>
              <a:rPr lang="en-GB" sz="2000" dirty="0"/>
              <a:t> </a:t>
            </a:r>
            <a:r>
              <a:rPr lang="en-GB" sz="2000" dirty="0" smtClean="0"/>
              <a:t>;</a:t>
            </a:r>
          </a:p>
          <a:p>
            <a:r>
              <a:rPr lang="en-GB" sz="2000" dirty="0" smtClean="0"/>
              <a:t>      - sur </a:t>
            </a:r>
            <a:r>
              <a:rPr lang="en-GB" sz="2000" dirty="0"/>
              <a:t>le site internet : </a:t>
            </a:r>
            <a:r>
              <a:rPr lang="en-GB" sz="2000" dirty="0">
                <a:hlinkClick r:id="rId3"/>
              </a:rPr>
              <a:t>sncb.be</a:t>
            </a:r>
            <a:r>
              <a:rPr lang="en-GB" sz="2000" dirty="0"/>
              <a:t>.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1630"/>
            <a:ext cx="3486143" cy="29523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5536" y="699542"/>
            <a:ext cx="8081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j’ai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des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difficultés à me déplacer 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seul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je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peux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me faire aider par les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équipes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d’assistance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de la SNCB.</a:t>
            </a:r>
          </a:p>
        </p:txBody>
      </p:sp>
      <p:sp>
        <p:nvSpPr>
          <p:cNvPr id="7" name="Oval 6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Visu 1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01" y="3294288"/>
            <a:ext cx="841842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38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552" y="33950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Si </a:t>
            </a:r>
            <a:r>
              <a:rPr lang="en-GB" sz="2400" b="1" dirty="0" err="1" smtClean="0">
                <a:solidFill>
                  <a:schemeClr val="accent3"/>
                </a:solidFill>
              </a:rPr>
              <a:t>c’est</a:t>
            </a:r>
            <a:r>
              <a:rPr lang="en-GB" sz="2400" b="1" dirty="0" smtClean="0">
                <a:solidFill>
                  <a:schemeClr val="accent3"/>
                </a:solidFill>
              </a:rPr>
              <a:t> difficile pour </a:t>
            </a:r>
            <a:r>
              <a:rPr lang="en-GB" sz="2400" b="1" dirty="0" err="1" smtClean="0">
                <a:solidFill>
                  <a:schemeClr val="accent3"/>
                </a:solidFill>
              </a:rPr>
              <a:t>moi</a:t>
            </a:r>
            <a:r>
              <a:rPr lang="en-GB" sz="2400" b="1" dirty="0" smtClean="0">
                <a:solidFill>
                  <a:schemeClr val="accent3"/>
                </a:solidFill>
              </a:rPr>
              <a:t> de demander </a:t>
            </a:r>
            <a:r>
              <a:rPr lang="en-GB" sz="2400" b="1" dirty="0">
                <a:solidFill>
                  <a:schemeClr val="accent3"/>
                </a:solidFill>
              </a:rPr>
              <a:t>de </a:t>
            </a:r>
            <a:r>
              <a:rPr lang="en-GB" sz="2400" b="1" dirty="0" err="1">
                <a:solidFill>
                  <a:schemeClr val="accent3"/>
                </a:solidFill>
              </a:rPr>
              <a:t>l’aide</a:t>
            </a:r>
            <a:r>
              <a:rPr lang="en-GB" sz="2400" b="1" dirty="0">
                <a:solidFill>
                  <a:schemeClr val="accent3"/>
                </a:solidFill>
              </a:rPr>
              <a:t>, </a:t>
            </a:r>
          </a:p>
          <a:p>
            <a:r>
              <a:rPr lang="en-GB" sz="2400" b="1" dirty="0" err="1">
                <a:solidFill>
                  <a:schemeClr val="accent3"/>
                </a:solidFill>
              </a:rPr>
              <a:t>j’utilise</a:t>
            </a:r>
            <a:r>
              <a:rPr lang="en-GB" sz="2400" b="1" dirty="0">
                <a:solidFill>
                  <a:schemeClr val="accent3"/>
                </a:solidFill>
              </a:rPr>
              <a:t> ma </a:t>
            </a:r>
            <a:r>
              <a:rPr lang="en-GB" sz="2400" b="1" dirty="0" smtClean="0">
                <a:solidFill>
                  <a:schemeClr val="accent3"/>
                </a:solidFill>
              </a:rPr>
              <a:t>carte.</a:t>
            </a:r>
            <a:endParaRPr lang="en-GB" sz="2400" b="1" strike="sngStrike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56363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Le personnel SNCB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connaît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cette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carte.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peux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l’imprimer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au format que je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veux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C’est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plus facile pour demander de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l’aide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montrant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cette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carte, on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va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m’aider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69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7342" y="4837841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Ceci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est un support pour demander de l’aide. Ce n’est pas un titre de transport valable ni une carte de réduction.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 : ………………………</a:t>
            </a:r>
            <a:endParaRPr lang="en-GB" i="1" dirty="0">
              <a:solidFill>
                <a:schemeClr val="accent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1645062" y="1216634"/>
            <a:ext cx="1546229" cy="5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246073"/>
            <a:ext cx="8147248" cy="709587"/>
          </a:xfrm>
        </p:spPr>
        <p:txBody>
          <a:bodyPr/>
          <a:lstStyle/>
          <a:p>
            <a:r>
              <a:rPr lang="en-GB" dirty="0" err="1">
                <a:solidFill>
                  <a:schemeClr val="accent3"/>
                </a:solidFill>
              </a:rPr>
              <a:t>Aller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8" y="3992100"/>
            <a:ext cx="3419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Direction : …………………...….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52128" y="2762263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Heure</a:t>
            </a:r>
            <a:r>
              <a:rPr lang="en-GB" dirty="0"/>
              <a:t> </a:t>
            </a:r>
            <a:r>
              <a:rPr lang="en-GB" dirty="0" smtClean="0"/>
              <a:t>:………….………….…… 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Quai : </a:t>
            </a:r>
            <a:r>
              <a:rPr lang="en-GB" dirty="0" smtClean="0"/>
              <a:t>…………………..……….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6321581" y="28585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Personne</a:t>
              </a:r>
              <a:r>
                <a:rPr lang="en-GB" b="1" dirty="0">
                  <a:solidFill>
                    <a:schemeClr val="accent3"/>
                  </a:solidFill>
                </a:rPr>
                <a:t> de </a:t>
              </a:r>
              <a:r>
                <a:rPr lang="en-GB" b="1" dirty="0" err="1">
                  <a:solidFill>
                    <a:schemeClr val="accent3"/>
                  </a:solidFill>
                </a:rPr>
                <a:t>soutien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>
                  <a:solidFill>
                    <a:schemeClr val="bg1">
                      <a:lumMod val="50000"/>
                    </a:schemeClr>
                  </a:solidFill>
                </a:rPr>
                <a:t>Prénom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>
                      <a:lumMod val="50000"/>
                    </a:schemeClr>
                  </a:solidFill>
                </a:rPr>
                <a:t>Téléphone</a:t>
              </a: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3374770" y="1370874"/>
            <a:ext cx="648072" cy="36004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284472" y="208402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46752" y="274822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départ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91466" y="332935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prévu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7" name="TextBox 31"/>
          <p:cNvSpPr txBox="1"/>
          <p:nvPr/>
        </p:nvSpPr>
        <p:spPr>
          <a:xfrm>
            <a:off x="4403163" y="3919433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du train)</a:t>
            </a:r>
          </a:p>
        </p:txBody>
      </p:sp>
      <p:pic>
        <p:nvPicPr>
          <p:cNvPr id="31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</a:rPr>
              <a:t>Pouvez-vous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m’aider</a:t>
            </a:r>
            <a:r>
              <a:rPr lang="en-GB" sz="2400" b="1" dirty="0">
                <a:solidFill>
                  <a:schemeClr val="bg1"/>
                </a:solidFill>
              </a:rPr>
              <a:t>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7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Je </a:t>
            </a:r>
            <a:r>
              <a:rPr lang="en-GB" dirty="0" err="1"/>
              <a:t>vais</a:t>
            </a:r>
            <a:r>
              <a:rPr lang="en-GB" dirty="0"/>
              <a:t> à: </a:t>
            </a:r>
            <a:r>
              <a:rPr lang="en-GB" dirty="0" smtClean="0"/>
              <a:t>………………………..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16245" y="3982066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du train)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276419"/>
            <a:ext cx="8147248" cy="709587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Retour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Direction</a:t>
            </a:r>
            <a:r>
              <a:rPr lang="en-GB" dirty="0" smtClean="0"/>
              <a:t>:………………………..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84472" y="2084025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gare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d’arrivée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332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Heure</a:t>
            </a:r>
            <a:r>
              <a:rPr lang="en-GB" dirty="0"/>
              <a:t> : </a:t>
            </a:r>
            <a:r>
              <a:rPr lang="en-GB" dirty="0" smtClean="0"/>
              <a:t>…………………….......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Quai : </a:t>
            </a:r>
            <a:r>
              <a:rPr lang="en-GB" dirty="0" smtClean="0"/>
              <a:t>………………..……….…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4309965" y="276226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heure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départ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24630" y="3344473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quai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 err="1" smtClean="0">
                <a:solidFill>
                  <a:schemeClr val="bg1">
                    <a:lumMod val="50000"/>
                  </a:schemeClr>
                </a:solidFill>
              </a:rPr>
              <a:t>prévu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26609" y="15948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 err="1">
                  <a:solidFill>
                    <a:schemeClr val="accent3"/>
                  </a:solidFill>
                </a:rPr>
                <a:t>Personne</a:t>
              </a:r>
              <a:r>
                <a:rPr lang="en-GB" b="1" dirty="0">
                  <a:solidFill>
                    <a:schemeClr val="accent3"/>
                  </a:solidFill>
                </a:rPr>
                <a:t> de </a:t>
              </a:r>
              <a:r>
                <a:rPr lang="en-GB" b="1" dirty="0" err="1">
                  <a:solidFill>
                    <a:schemeClr val="accent3"/>
                  </a:solidFill>
                </a:rPr>
                <a:t>soutien</a:t>
              </a:r>
              <a:endParaRPr lang="en-GB" b="1" dirty="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err="1">
                  <a:solidFill>
                    <a:schemeClr val="bg1">
                      <a:lumMod val="50000"/>
                    </a:schemeClr>
                  </a:solidFill>
                </a:rPr>
                <a:t>Prénom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err="1">
                  <a:solidFill>
                    <a:schemeClr val="bg1">
                      <a:lumMod val="50000"/>
                    </a:schemeClr>
                  </a:solidFill>
                </a:rPr>
                <a:t>Téléphone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2045962" y="1228492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3975905" y="1207774"/>
            <a:ext cx="680680" cy="634551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</a:rPr>
              <a:t>Pouvez-vous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err="1">
                <a:solidFill>
                  <a:schemeClr val="bg1"/>
                </a:solidFill>
              </a:rPr>
              <a:t>m’aider</a:t>
            </a:r>
            <a:r>
              <a:rPr lang="en-GB" sz="2400" b="1" dirty="0">
                <a:solidFill>
                  <a:schemeClr val="bg1"/>
                </a:solidFill>
              </a:rPr>
              <a:t>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7342" y="4837841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</a:rPr>
              <a:t>Ceci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est un support pour demander de l’aide. Ce n’est pas un titre de transport valable ni une carte de réduction.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752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2283718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b="1" dirty="0">
                <a:solidFill>
                  <a:prstClr val="white"/>
                </a:solidFill>
              </a:rPr>
              <a:t>En cas </a:t>
            </a:r>
            <a:r>
              <a:rPr lang="fr-BE" sz="2800" b="1" dirty="0" smtClean="0">
                <a:solidFill>
                  <a:prstClr val="white"/>
                </a:solidFill>
              </a:rPr>
              <a:t>d’imprévu, </a:t>
            </a:r>
            <a:r>
              <a:rPr lang="fr-BE" sz="2800" b="1" dirty="0">
                <a:solidFill>
                  <a:prstClr val="white"/>
                </a:solidFill>
              </a:rPr>
              <a:t>de </a:t>
            </a:r>
            <a:r>
              <a:rPr lang="fr-BE" sz="2800" b="1" dirty="0" smtClean="0">
                <a:solidFill>
                  <a:prstClr val="white"/>
                </a:solidFill>
              </a:rPr>
              <a:t>difficulté </a:t>
            </a:r>
            <a:r>
              <a:rPr lang="fr-BE" sz="2800" b="1" dirty="0">
                <a:solidFill>
                  <a:prstClr val="white"/>
                </a:solidFill>
              </a:rPr>
              <a:t>ou d’insécurité</a:t>
            </a:r>
          </a:p>
          <a:p>
            <a:endParaRPr lang="fr-BE" sz="2000" b="1" dirty="0">
              <a:solidFill>
                <a:prstClr val="white"/>
              </a:solidFill>
            </a:endParaRPr>
          </a:p>
          <a:p>
            <a:r>
              <a:rPr lang="fr-BE" sz="2000" b="1" dirty="0">
                <a:solidFill>
                  <a:prstClr val="white"/>
                </a:solidFill>
              </a:rPr>
              <a:t>Les personnes de la </a:t>
            </a:r>
            <a:r>
              <a:rPr lang="fr-BE" sz="2000" b="1" dirty="0" smtClean="0">
                <a:solidFill>
                  <a:prstClr val="white"/>
                </a:solidFill>
              </a:rPr>
              <a:t>SNCB </a:t>
            </a:r>
            <a:r>
              <a:rPr lang="fr-BE" sz="2000" b="1" dirty="0">
                <a:solidFill>
                  <a:prstClr val="white"/>
                </a:solidFill>
              </a:rPr>
              <a:t>vont m’aider </a:t>
            </a:r>
          </a:p>
          <a:p>
            <a:endParaRPr lang="fr-BE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12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 noGrp="1"/>
          </p:cNvSpPr>
          <p:nvPr>
            <p:ph type="title"/>
          </p:nvPr>
        </p:nvSpPr>
        <p:spPr>
          <a:xfrm>
            <a:off x="613418" y="20597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 err="1">
                <a:solidFill>
                  <a:srgbClr val="CC006A"/>
                </a:solidFill>
                <a:ea typeface="+mn-ea"/>
              </a:rPr>
              <a:t>Dans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la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gare</a:t>
            </a: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pic>
        <p:nvPicPr>
          <p:cNvPr id="5" name="Picture 4" descr="Pendelaar_0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0" y="1319324"/>
            <a:ext cx="2706716" cy="16103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 descr="DSC_458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6999"/>
          <a:stretch/>
        </p:blipFill>
        <p:spPr>
          <a:xfrm>
            <a:off x="5131094" y="1353947"/>
            <a:ext cx="2439275" cy="15411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DSC_40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2" r="7295" b="25742"/>
          <a:stretch>
            <a:fillRect/>
          </a:stretch>
        </p:blipFill>
        <p:spPr bwMode="auto">
          <a:xfrm>
            <a:off x="3583631" y="1319324"/>
            <a:ext cx="1355883" cy="161036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539552" y="739384"/>
            <a:ext cx="7880257" cy="748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Le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personnel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dans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la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gare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peut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m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’ 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informer et 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me 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guider.</a:t>
            </a: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194" name="Picture 2" descr="C:\Users\AVL7401\Pictures\Sélection\EH_180528_SNCBNMBS_Specials_1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0" y="3000638"/>
            <a:ext cx="2706716" cy="15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VL7401\Pictures\Sélection\Pictur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94" y="3028174"/>
            <a:ext cx="2439275" cy="15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4030-03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4665"/>
          <a:stretch/>
        </p:blipFill>
        <p:spPr>
          <a:xfrm>
            <a:off x="3583631" y="3028174"/>
            <a:ext cx="1381500" cy="154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97331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Sur le </a:t>
            </a:r>
            <a:r>
              <a:rPr lang="en-GB" sz="2400" dirty="0" err="1">
                <a:solidFill>
                  <a:srgbClr val="CC006A"/>
                </a:solidFill>
              </a:rPr>
              <a:t>quai</a:t>
            </a:r>
            <a:endParaRPr lang="fr-BE" sz="2400" dirty="0">
              <a:solidFill>
                <a:srgbClr val="CC006A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23928" y="1131590"/>
            <a:ext cx="5164708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 je </a:t>
            </a:r>
            <a:r>
              <a:rPr lang="en-GB" sz="1400" dirty="0" err="1"/>
              <a:t>n’ai</a:t>
            </a:r>
            <a:r>
              <a:rPr lang="en-GB" sz="1400" dirty="0"/>
              <a:t> pas </a:t>
            </a:r>
            <a:r>
              <a:rPr lang="en-GB" sz="1400" dirty="0" err="1"/>
              <a:t>bien</a:t>
            </a:r>
            <a:r>
              <a:rPr lang="en-GB" sz="1400" dirty="0"/>
              <a:t> </a:t>
            </a:r>
            <a:r>
              <a:rPr lang="en-GB" sz="1400" dirty="0" err="1"/>
              <a:t>compris</a:t>
            </a:r>
            <a:r>
              <a:rPr lang="en-GB" sz="1400" dirty="0"/>
              <a:t> </a:t>
            </a:r>
            <a:r>
              <a:rPr lang="en-GB" sz="1400" dirty="0" err="1" smtClean="0"/>
              <a:t>une</a:t>
            </a:r>
            <a:r>
              <a:rPr lang="en-GB" sz="1400" dirty="0" smtClean="0"/>
              <a:t> information, </a:t>
            </a:r>
          </a:p>
          <a:p>
            <a:r>
              <a:rPr lang="en-GB" sz="1400" dirty="0" smtClean="0"/>
              <a:t>     je </a:t>
            </a:r>
            <a:r>
              <a:rPr lang="en-GB" sz="1400" dirty="0" err="1"/>
              <a:t>demande</a:t>
            </a:r>
            <a:r>
              <a:rPr lang="en-GB" sz="1400" dirty="0"/>
              <a:t> </a:t>
            </a:r>
            <a:r>
              <a:rPr lang="fr-BE" sz="1400" dirty="0"/>
              <a:t>à l’accompagnateur de 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J’utilise ma carte d’aide</a:t>
            </a:r>
            <a:r>
              <a:rPr lang="fr-BE" dirty="0"/>
              <a:t>.</a:t>
            </a:r>
          </a:p>
        </p:txBody>
      </p:sp>
      <p:pic>
        <p:nvPicPr>
          <p:cNvPr id="5" name="Picture 2" descr="IMG_96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3" y="1059582"/>
            <a:ext cx="2946862" cy="19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7066" r="14423" b="20229"/>
          <a:stretch>
            <a:fillRect/>
          </a:stretch>
        </p:blipFill>
        <p:spPr bwMode="auto">
          <a:xfrm>
            <a:off x="1475655" y="2787774"/>
            <a:ext cx="2952000" cy="163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0" t="27066" r="14583" b="20512"/>
          <a:stretch>
            <a:fillRect/>
          </a:stretch>
        </p:blipFill>
        <p:spPr bwMode="auto">
          <a:xfrm>
            <a:off x="4860031" y="2787774"/>
            <a:ext cx="2952000" cy="16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8005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244280" cy="33944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L’accompagnateur</a:t>
            </a:r>
            <a:r>
              <a:rPr lang="en-GB" sz="1400" dirty="0" smtClean="0"/>
              <a:t> </a:t>
            </a:r>
            <a:r>
              <a:rPr lang="en-GB" sz="1400" dirty="0" err="1"/>
              <a:t>peut</a:t>
            </a:r>
            <a:r>
              <a:rPr lang="en-GB" sz="1400" dirty="0"/>
              <a:t> </a:t>
            </a:r>
            <a:r>
              <a:rPr lang="en-GB" sz="1400" dirty="0" err="1"/>
              <a:t>m’informer</a:t>
            </a:r>
            <a:r>
              <a:rPr lang="en-GB" sz="1400" dirty="0"/>
              <a:t> </a:t>
            </a:r>
            <a:endParaRPr lang="en-GB" sz="1400" dirty="0" smtClean="0"/>
          </a:p>
          <a:p>
            <a:r>
              <a:rPr lang="en-GB" sz="1400" dirty="0" smtClean="0"/>
              <a:t>      </a:t>
            </a:r>
            <a:r>
              <a:rPr lang="en-GB" sz="1400" dirty="0" err="1" smtClean="0"/>
              <a:t>si</a:t>
            </a:r>
            <a:r>
              <a:rPr lang="en-GB" sz="1400" dirty="0" smtClean="0"/>
              <a:t> </a:t>
            </a:r>
            <a:r>
              <a:rPr lang="en-GB" sz="1400" dirty="0"/>
              <a:t>je ne sais pas à </a:t>
            </a:r>
            <a:r>
              <a:rPr lang="en-GB" sz="1400" dirty="0" err="1"/>
              <a:t>quel</a:t>
            </a:r>
            <a:r>
              <a:rPr lang="en-GB" sz="1400" dirty="0"/>
              <a:t> </a:t>
            </a:r>
            <a:r>
              <a:rPr lang="en-GB" sz="1400" dirty="0" err="1" smtClean="0"/>
              <a:t>arrêt</a:t>
            </a:r>
            <a:endParaRPr lang="en-GB" sz="1400" dirty="0" smtClean="0"/>
          </a:p>
          <a:p>
            <a:r>
              <a:rPr lang="en-GB" sz="1400" dirty="0" smtClean="0"/>
              <a:t>      je </a:t>
            </a:r>
            <a:r>
              <a:rPr lang="en-GB" sz="1400" dirty="0" err="1"/>
              <a:t>dois</a:t>
            </a:r>
            <a:r>
              <a:rPr lang="en-GB" sz="1400" dirty="0"/>
              <a:t> </a:t>
            </a:r>
            <a:r>
              <a:rPr lang="en-GB" sz="1400" dirty="0" err="1"/>
              <a:t>descendre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 je me </a:t>
            </a:r>
            <a:r>
              <a:rPr lang="en-GB" sz="1400" dirty="0" err="1"/>
              <a:t>suis</a:t>
            </a:r>
            <a:r>
              <a:rPr lang="en-GB" sz="1400" dirty="0"/>
              <a:t> </a:t>
            </a:r>
            <a:r>
              <a:rPr lang="en-GB" sz="1400" dirty="0" err="1" smtClean="0"/>
              <a:t>trompé</a:t>
            </a:r>
            <a:r>
              <a:rPr lang="en-GB" sz="1400" dirty="0"/>
              <a:t> </a:t>
            </a:r>
            <a:r>
              <a:rPr lang="en-GB" sz="1400" dirty="0" smtClean="0"/>
              <a:t>de </a:t>
            </a:r>
            <a:r>
              <a:rPr lang="en-GB" sz="1400" dirty="0"/>
              <a:t>train, </a:t>
            </a:r>
            <a:endParaRPr lang="en-GB" sz="1400" dirty="0" smtClean="0"/>
          </a:p>
          <a:p>
            <a:r>
              <a:rPr lang="en-GB" sz="1400" dirty="0" smtClean="0">
                <a:solidFill>
                  <a:schemeClr val="accent6"/>
                </a:solidFill>
              </a:rPr>
              <a:t>      </a:t>
            </a:r>
            <a:r>
              <a:rPr lang="en-GB" sz="1400" dirty="0" err="1" smtClean="0"/>
              <a:t>il</a:t>
            </a:r>
            <a:r>
              <a:rPr lang="en-GB" sz="1400" dirty="0" smtClean="0">
                <a:solidFill>
                  <a:schemeClr val="accent6"/>
                </a:solidFill>
              </a:rPr>
              <a:t> </a:t>
            </a:r>
            <a:r>
              <a:rPr lang="en-GB" sz="1400" dirty="0" err="1"/>
              <a:t>va</a:t>
            </a:r>
            <a:r>
              <a:rPr lang="en-GB" sz="1400" dirty="0"/>
              <a:t> me dire </a:t>
            </a:r>
            <a:r>
              <a:rPr lang="en-GB" sz="1400" dirty="0" err="1"/>
              <a:t>ce</a:t>
            </a:r>
            <a:r>
              <a:rPr lang="en-GB" sz="1400" dirty="0"/>
              <a:t> que je </a:t>
            </a:r>
            <a:r>
              <a:rPr lang="en-GB" sz="1400" dirty="0" err="1"/>
              <a:t>dois</a:t>
            </a:r>
            <a:r>
              <a:rPr lang="en-GB" sz="1400" dirty="0"/>
              <a:t> faire.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Il me </a:t>
            </a:r>
            <a:r>
              <a:rPr lang="en-GB" sz="1400" dirty="0" err="1"/>
              <a:t>donne</a:t>
            </a:r>
            <a:r>
              <a:rPr lang="en-GB" sz="1400" dirty="0"/>
              <a:t> un </a:t>
            </a:r>
            <a:r>
              <a:rPr lang="en-GB" sz="1400" dirty="0" err="1"/>
              <a:t>formulaire</a:t>
            </a:r>
            <a:r>
              <a:rPr lang="en-GB" sz="1400" dirty="0"/>
              <a:t> </a:t>
            </a:r>
            <a:endParaRPr lang="en-GB" sz="1400" dirty="0" smtClean="0"/>
          </a:p>
          <a:p>
            <a:r>
              <a:rPr lang="en-GB" sz="1400" dirty="0"/>
              <a:t> </a:t>
            </a:r>
            <a:r>
              <a:rPr lang="en-GB" sz="1400" dirty="0" smtClean="0"/>
              <a:t>     que </a:t>
            </a:r>
            <a:r>
              <a:rPr lang="en-GB" sz="1400" dirty="0"/>
              <a:t>je </a:t>
            </a:r>
            <a:r>
              <a:rPr lang="en-GB" sz="1400" dirty="0" err="1"/>
              <a:t>garde</a:t>
            </a:r>
            <a:r>
              <a:rPr lang="en-GB" sz="1400" dirty="0"/>
              <a:t> </a:t>
            </a:r>
            <a:endParaRPr lang="en-GB" sz="1400" dirty="0" smtClean="0"/>
          </a:p>
          <a:p>
            <a:r>
              <a:rPr lang="en-GB" sz="1400" dirty="0" smtClean="0"/>
              <a:t>      pour </a:t>
            </a:r>
            <a:r>
              <a:rPr lang="en-GB" sz="1400" dirty="0" err="1"/>
              <a:t>monter</a:t>
            </a:r>
            <a:r>
              <a:rPr lang="en-GB" sz="1400" dirty="0"/>
              <a:t> </a:t>
            </a:r>
            <a:r>
              <a:rPr lang="en-GB" sz="1400" dirty="0" err="1"/>
              <a:t>dans</a:t>
            </a:r>
            <a:r>
              <a:rPr lang="en-GB" sz="1400" dirty="0"/>
              <a:t> le bon train.</a:t>
            </a:r>
          </a:p>
          <a:p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74961" y="1851670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1" y="1214686"/>
            <a:ext cx="4075701" cy="26306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721" y="123478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A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bord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> </a:t>
            </a:r>
            <a:r>
              <a:rPr lang="en-GB" sz="2400" dirty="0" smtClean="0">
                <a:solidFill>
                  <a:srgbClr val="CC006A"/>
                </a:solidFill>
                <a:ea typeface="+mn-ea"/>
              </a:rPr>
              <a:t>du train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/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7066" r="14423" b="20229"/>
          <a:stretch>
            <a:fillRect/>
          </a:stretch>
        </p:blipFill>
        <p:spPr bwMode="auto">
          <a:xfrm>
            <a:off x="350116" y="3086705"/>
            <a:ext cx="2734564" cy="151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150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7494"/>
            <a:ext cx="8147248" cy="709587"/>
          </a:xfrm>
        </p:spPr>
        <p:txBody>
          <a:bodyPr/>
          <a:lstStyle/>
          <a:p>
            <a:r>
              <a:rPr lang="en-GB" sz="2400" dirty="0" err="1" smtClean="0">
                <a:solidFill>
                  <a:srgbClr val="CC006A"/>
                </a:solidFill>
              </a:rPr>
              <a:t>Partout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r>
              <a:rPr lang="en-GB" sz="2400" dirty="0" err="1" smtClean="0">
                <a:solidFill>
                  <a:srgbClr val="CC006A"/>
                </a:solidFill>
              </a:rPr>
              <a:t>durant</a:t>
            </a:r>
            <a:r>
              <a:rPr lang="en-GB" sz="2400" dirty="0" smtClean="0">
                <a:solidFill>
                  <a:srgbClr val="CC006A"/>
                </a:solidFill>
              </a:rPr>
              <a:t> </a:t>
            </a:r>
            <a:r>
              <a:rPr lang="en-GB" sz="2400" dirty="0">
                <a:solidFill>
                  <a:srgbClr val="CC006A"/>
                </a:solidFill>
              </a:rPr>
              <a:t>mon voyage </a:t>
            </a:r>
            <a:r>
              <a:rPr lang="en-GB" sz="2400" dirty="0" smtClean="0">
                <a:solidFill>
                  <a:srgbClr val="CC006A"/>
                </a:solidFill>
              </a:rPr>
              <a:t/>
            </a:r>
            <a:br>
              <a:rPr lang="en-GB" sz="2400" dirty="0" smtClean="0">
                <a:solidFill>
                  <a:srgbClr val="CC006A"/>
                </a:solidFill>
              </a:rPr>
            </a:br>
            <a:r>
              <a:rPr lang="en-GB" sz="2400" dirty="0" smtClean="0">
                <a:solidFill>
                  <a:srgbClr val="CC006A"/>
                </a:solidFill>
              </a:rPr>
              <a:t>pour </a:t>
            </a:r>
            <a:r>
              <a:rPr lang="en-GB" sz="2400" dirty="0">
                <a:solidFill>
                  <a:srgbClr val="CC006A"/>
                </a:solidFill>
              </a:rPr>
              <a:t>ma </a:t>
            </a:r>
            <a:r>
              <a:rPr lang="en-GB" sz="2400" dirty="0" err="1">
                <a:solidFill>
                  <a:srgbClr val="CC006A"/>
                </a:solidFill>
              </a:rPr>
              <a:t>sécurité</a:t>
            </a:r>
            <a:r>
              <a:rPr lang="en-GB" sz="2400" dirty="0">
                <a:solidFill>
                  <a:srgbClr val="CC006A"/>
                </a:solidFill>
              </a:rPr>
              <a:t> </a:t>
            </a:r>
            <a:br>
              <a:rPr lang="en-GB" sz="2400" dirty="0">
                <a:solidFill>
                  <a:srgbClr val="CC006A"/>
                </a:solidFill>
              </a:rPr>
            </a:br>
            <a:endParaRPr lang="en-GB" sz="2400" dirty="0">
              <a:solidFill>
                <a:srgbClr val="CC006A"/>
              </a:solidFill>
            </a:endParaRPr>
          </a:p>
        </p:txBody>
      </p:sp>
      <p:pic>
        <p:nvPicPr>
          <p:cNvPr id="6" name="Picture 5" descr="D4030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4665"/>
          <a:stretch/>
        </p:blipFill>
        <p:spPr>
          <a:xfrm>
            <a:off x="309092" y="1493420"/>
            <a:ext cx="1872604" cy="21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T ORGANIS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50" y="1493420"/>
            <a:ext cx="3243164" cy="215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754266" y="1493420"/>
            <a:ext cx="3389733" cy="2950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Les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équipes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de </a:t>
            </a: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Securail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en-GB" sz="1400" dirty="0" smtClean="0">
              <a:solidFill>
                <a:prstClr val="white">
                  <a:lumMod val="50000"/>
                </a:prstClr>
              </a:solidFill>
            </a:endParaRPr>
          </a:p>
          <a:p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    et 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de la police </a:t>
            </a:r>
            <a:endParaRPr lang="en-GB" sz="1400" dirty="0" smtClean="0">
              <a:solidFill>
                <a:prstClr val="white">
                  <a:lumMod val="50000"/>
                </a:prstClr>
              </a:solidFill>
            </a:endParaRP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sont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là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pour ma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sécurité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Si 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je me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sens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en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danger,</a:t>
            </a:r>
          </a:p>
          <a:p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   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ils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m’aideront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.</a:t>
            </a: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268" y="3653419"/>
            <a:ext cx="3617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75930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0104" y="2331673"/>
            <a:ext cx="247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suis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perdu,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Je ne sais pas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quoi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faire.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652120" y="1262975"/>
            <a:ext cx="3305192" cy="88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Je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téléphone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à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l’assistance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SNCB.</a:t>
            </a:r>
          </a:p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Ils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m’aideront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à distance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. </a:t>
            </a:r>
          </a:p>
        </p:txBody>
      </p:sp>
      <p:pic>
        <p:nvPicPr>
          <p:cNvPr id="15" name="Picture 2" descr="DSC_47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61" y="2905699"/>
            <a:ext cx="1607608" cy="10640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33478" y="3981798"/>
            <a:ext cx="3529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C’est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difficile pour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moi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</a:p>
          <a:p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d’acheter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un 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billet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à </a:t>
            </a:r>
            <a:r>
              <a:rPr lang="en-GB" sz="1400" dirty="0" err="1" smtClean="0">
                <a:solidFill>
                  <a:prstClr val="white">
                    <a:lumMod val="50000"/>
                  </a:prstClr>
                </a:solidFill>
              </a:rPr>
              <a:t>l’automate</a:t>
            </a:r>
            <a:r>
              <a:rPr lang="en-GB" sz="1400" dirty="0" smtClean="0">
                <a:solidFill>
                  <a:prstClr val="white">
                    <a:lumMod val="50000"/>
                  </a:prstClr>
                </a:solidFill>
              </a:rPr>
              <a:t>. </a:t>
            </a: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  <a:p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779"/>
          <a:stretch/>
        </p:blipFill>
        <p:spPr bwMode="auto">
          <a:xfrm>
            <a:off x="1797361" y="1262909"/>
            <a:ext cx="1601962" cy="10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>
          <a:xfrm>
            <a:off x="5796136" y="3662344"/>
            <a:ext cx="2304001" cy="307383"/>
          </a:xfrm>
          <a:prstGeom prst="rect">
            <a:avLst/>
          </a:prstGeom>
          <a:solidFill>
            <a:srgbClr val="F25A0E"/>
          </a:solidFill>
          <a:ln>
            <a:noFill/>
          </a:ln>
          <a:effectLst/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2400" b="1" dirty="0">
                <a:solidFill>
                  <a:prstClr val="white"/>
                </a:solidFill>
              </a:rPr>
              <a:t>02.555.25.25</a:t>
            </a:r>
            <a:endParaRPr lang="en-GB" sz="32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  <a:ea typeface="+mn-ea"/>
              </a:rPr>
              <a:t>Par </a:t>
            </a:r>
            <a:r>
              <a:rPr lang="en-GB" sz="2400" dirty="0" err="1">
                <a:solidFill>
                  <a:srgbClr val="CC006A"/>
                </a:solidFill>
                <a:ea typeface="+mn-ea"/>
              </a:rPr>
              <a:t>téléphone</a:t>
            </a:r>
            <a:r>
              <a:rPr lang="en-GB" sz="2400" dirty="0">
                <a:solidFill>
                  <a:srgbClr val="CC006A"/>
                </a:solidFill>
                <a:ea typeface="+mn-ea"/>
              </a:rPr>
              <a:t/>
            </a:r>
            <a:br>
              <a:rPr lang="en-GB" sz="2400" dirty="0">
                <a:solidFill>
                  <a:srgbClr val="CC006A"/>
                </a:solidFill>
                <a:ea typeface="+mn-ea"/>
              </a:rPr>
            </a:br>
            <a:endParaRPr lang="en-GB" sz="1600" b="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78" y="555526"/>
            <a:ext cx="448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C006A"/>
                </a:solidFill>
              </a:rPr>
              <a:t>Quand </a:t>
            </a:r>
            <a:r>
              <a:rPr lang="fr-FR" sz="1600" dirty="0" smtClean="0">
                <a:solidFill>
                  <a:srgbClr val="CC006A"/>
                </a:solidFill>
              </a:rPr>
              <a:t>il </a:t>
            </a:r>
            <a:r>
              <a:rPr lang="fr-FR" sz="1600" dirty="0">
                <a:solidFill>
                  <a:srgbClr val="CC006A"/>
                </a:solidFill>
              </a:rPr>
              <a:t>n’y a personne </a:t>
            </a:r>
            <a:r>
              <a:rPr lang="fr-FR" sz="1600" dirty="0" smtClean="0">
                <a:solidFill>
                  <a:srgbClr val="CC006A"/>
                </a:solidFill>
              </a:rPr>
              <a:t>dans la gare </a:t>
            </a:r>
          </a:p>
          <a:p>
            <a:r>
              <a:rPr lang="fr-FR" sz="1600" dirty="0" smtClean="0">
                <a:solidFill>
                  <a:srgbClr val="CC006A"/>
                </a:solidFill>
              </a:rPr>
              <a:t>pour m’aider.</a:t>
            </a:r>
            <a:endParaRPr lang="en-GB" sz="1600" dirty="0">
              <a:solidFill>
                <a:srgbClr val="CC006A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888" y="2306909"/>
            <a:ext cx="2088232" cy="285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99892" y="3188545"/>
            <a:ext cx="2016224" cy="432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AdobeStock_90416634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26236"/>
            <a:ext cx="2304001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2462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083" y="2067694"/>
            <a:ext cx="532859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800" b="1" dirty="0" smtClean="0">
                <a:solidFill>
                  <a:prstClr val="white"/>
                </a:solidFill>
              </a:rPr>
              <a:t>Bon voyage </a:t>
            </a:r>
            <a:endParaRPr lang="fr-BE" sz="2000" b="1" dirty="0">
              <a:solidFill>
                <a:prstClr val="white"/>
              </a:solidFill>
            </a:endParaRPr>
          </a:p>
          <a:p>
            <a:endParaRPr lang="fr-BE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7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419622"/>
            <a:ext cx="3241781" cy="1008112"/>
          </a:xfrm>
        </p:spPr>
        <p:txBody>
          <a:bodyPr>
            <a:normAutofit/>
          </a:bodyPr>
          <a:lstStyle/>
          <a:p>
            <a:r>
              <a:rPr lang="fr-BE" sz="1400" dirty="0"/>
              <a:t>Sur le site internet de la SNCB</a:t>
            </a:r>
          </a:p>
          <a:p>
            <a:r>
              <a:rPr lang="fr-BE" dirty="0" smtClean="0">
                <a:hlinkClick r:id="rId2"/>
              </a:rPr>
              <a:t>www.sncb.be</a:t>
            </a:r>
            <a:endParaRPr lang="fr-BE" dirty="0" smtClean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63148" y="17581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</a:p>
          <a:p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>
                <a:solidFill>
                  <a:schemeClr val="accent5"/>
                </a:solidFill>
              </a:rPr>
              <a:t>quai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102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r="87073" b="22801"/>
          <a:stretch/>
        </p:blipFill>
        <p:spPr bwMode="auto">
          <a:xfrm>
            <a:off x="5508104" y="1137765"/>
            <a:ext cx="1968306" cy="33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3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fr-BE" sz="1400" dirty="0"/>
              <a:t>Sur l’application gratuite </a:t>
            </a:r>
          </a:p>
          <a:p>
            <a:r>
              <a:rPr lang="fr-BE" sz="1400" dirty="0"/>
              <a:t>de la </a:t>
            </a:r>
            <a:r>
              <a:rPr lang="fr-BE" sz="1400" dirty="0" smtClean="0"/>
              <a:t>SNCB.</a:t>
            </a:r>
            <a:endParaRPr lang="fr-BE" sz="1400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23528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Je </a:t>
            </a:r>
            <a:r>
              <a:rPr lang="en-GB" sz="2400" dirty="0" err="1">
                <a:solidFill>
                  <a:schemeClr val="accent5"/>
                </a:solidFill>
              </a:rPr>
              <a:t>cherche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  <a:r>
              <a:rPr lang="en-GB" sz="2400" dirty="0" err="1">
                <a:solidFill>
                  <a:schemeClr val="accent5"/>
                </a:solidFill>
              </a:rPr>
              <a:t>l’information</a:t>
            </a:r>
            <a:r>
              <a:rPr lang="en-GB" sz="2400" dirty="0">
                <a:solidFill>
                  <a:schemeClr val="accent5"/>
                </a:solidFill>
              </a:rPr>
              <a:t> sur </a:t>
            </a:r>
            <a:r>
              <a:rPr lang="en-GB" sz="2400" dirty="0" err="1">
                <a:solidFill>
                  <a:schemeClr val="accent5"/>
                </a:solidFill>
              </a:rPr>
              <a:t>l’itinéraire</a:t>
            </a:r>
            <a:r>
              <a:rPr lang="en-GB" sz="2400" dirty="0">
                <a:solidFill>
                  <a:schemeClr val="accent5"/>
                </a:solidFill>
              </a:rPr>
              <a:t>, </a:t>
            </a:r>
            <a:r>
              <a:rPr lang="en-GB" sz="2400" dirty="0" err="1">
                <a:solidFill>
                  <a:schemeClr val="accent5"/>
                </a:solidFill>
              </a:rPr>
              <a:t>l’horaire</a:t>
            </a:r>
            <a:r>
              <a:rPr lang="en-GB" sz="2400" dirty="0">
                <a:solidFill>
                  <a:schemeClr val="accent5"/>
                </a:solidFill>
              </a:rPr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et le </a:t>
            </a:r>
            <a:r>
              <a:rPr lang="en-GB" sz="2400" dirty="0" err="1">
                <a:solidFill>
                  <a:schemeClr val="accent5"/>
                </a:solidFill>
              </a:rPr>
              <a:t>numéro</a:t>
            </a:r>
            <a:r>
              <a:rPr lang="en-GB" sz="2400" dirty="0">
                <a:solidFill>
                  <a:schemeClr val="accent5"/>
                </a:solidFill>
              </a:rPr>
              <a:t> du </a:t>
            </a:r>
            <a:r>
              <a:rPr lang="en-GB" sz="2400" dirty="0" err="1">
                <a:solidFill>
                  <a:schemeClr val="accent5"/>
                </a:solidFill>
              </a:rPr>
              <a:t>quai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08104" y="1238800"/>
            <a:ext cx="2021396" cy="3313968"/>
            <a:chOff x="5076056" y="1275606"/>
            <a:chExt cx="2102679" cy="3477507"/>
          </a:xfrm>
        </p:grpSpPr>
        <p:pic>
          <p:nvPicPr>
            <p:cNvPr id="8" name="Picture 7" descr="IMG_064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631501"/>
              <a:ext cx="1426547" cy="2537351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275606"/>
              <a:ext cx="2102679" cy="3477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05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1954</Words>
  <Application>Microsoft Office PowerPoint</Application>
  <PresentationFormat>On-screen Show (16:9)</PresentationFormat>
  <Paragraphs>421</Paragraphs>
  <Slides>79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J’ose prendre le train  </vt:lpstr>
      <vt:lpstr>Sommaire</vt:lpstr>
      <vt:lpstr>PowerPoint Presentation</vt:lpstr>
      <vt:lpstr>Les 8 étapes</vt:lpstr>
      <vt:lpstr>Les 8 étapes</vt:lpstr>
      <vt:lpstr>PowerPoint Presentation</vt:lpstr>
      <vt:lpstr>Avant le voyage, je peux réserver une assistance.</vt:lpstr>
      <vt:lpstr>PowerPoint Presentation</vt:lpstr>
      <vt:lpstr>PowerPoint Presentation</vt:lpstr>
      <vt:lpstr>PowerPoint Presentation</vt:lpstr>
      <vt:lpstr>Aller </vt:lpstr>
      <vt:lpstr>Retour </vt:lpstr>
      <vt:lpstr>Rien oublié ?</vt:lpstr>
      <vt:lpstr>Je repère l’entrée de la gare de départ    </vt:lpstr>
      <vt:lpstr>Je repère l’entrée de la gare.</vt:lpstr>
      <vt:lpstr>Je trouve mon chemin avec les pictogrammes.</vt:lpstr>
      <vt:lpstr> J’achète mon billet de train      </vt:lpstr>
      <vt:lpstr>Mon billet de train sur ma carte d’identité.   </vt:lpstr>
      <vt:lpstr>Mon billet de train sur mon téléphone.</vt:lpstr>
      <vt:lpstr>Mon billet de train au guichet.</vt:lpstr>
      <vt:lpstr>Mon billet de train à l’automate.  </vt:lpstr>
      <vt:lpstr>Je ne sais pas lire  ou juste un peu.</vt:lpstr>
      <vt:lpstr>Si je n’ai pas de carte bancaire, je vais à l’automate qui accepte les pièces.</vt:lpstr>
      <vt:lpstr>Je téléphone pour avoir de l’aide pour acheter mon billet de train sur l’automate.</vt:lpstr>
      <vt:lpstr>Je téléphone pour avoir de l’aide pour acheter mon billet de train sur l’automate.</vt:lpstr>
      <vt:lpstr>Ce que je dois dire au téléphone. </vt:lpstr>
      <vt:lpstr>Ce que je dois dire au téléphone. </vt:lpstr>
      <vt:lpstr>La personne au téléphone  a choisi mon billet de train.</vt:lpstr>
      <vt:lpstr>Je vois le prix de mon billet de train  sur l’écran.</vt:lpstr>
      <vt:lpstr>Je paie mon billet de train à l’automate</vt:lpstr>
      <vt:lpstr>Paiement réussi !  </vt:lpstr>
      <vt:lpstr>Je récupère mon billet de train  et mon ticket de caisse  à l’automate.</vt:lpstr>
      <vt:lpstr>Je peux lire et écrire.</vt:lpstr>
      <vt:lpstr>Si je n’ai pas de carte bancaire,  je vais à l’automate qui accepte les pièces.</vt:lpstr>
      <vt:lpstr>Je choisis le français en appuyant sur FR.</vt:lpstr>
      <vt:lpstr>J’appuie sur “Tous les billets”.</vt:lpstr>
      <vt:lpstr>Si j’ai une carte de réduction “Intervention Majorée”, j’appuie sur “Billet Intervention Majorée”.</vt:lpstr>
      <vt:lpstr>J’appuie sur ma gare de départ déjà sélectionnée.</vt:lpstr>
      <vt:lpstr>J’écris le nom de ma gare d’arrivée et j’appuie sur suivant.</vt:lpstr>
      <vt:lpstr>Je choisis  </vt:lpstr>
      <vt:lpstr>J’appuie sur “Suivant”   puis j’appuie sur “Payer”. </vt:lpstr>
      <vt:lpstr>Je vois le prix de mon billet de train sur l’écran.</vt:lpstr>
      <vt:lpstr>Je paie mon billet de train à l’automate.</vt:lpstr>
      <vt:lpstr>Paiement réussi !  </vt:lpstr>
      <vt:lpstr>Je récupère mon billet de train  et mon ticket de caisse  à l’automate.</vt:lpstr>
      <vt:lpstr> Je vais sur le quai </vt:lpstr>
      <vt:lpstr>Je regarde l’écran d’affichage des trains.    </vt:lpstr>
      <vt:lpstr>J’écoute l’annonce par haut-parleur.</vt:lpstr>
      <vt:lpstr>Je vais sur le quai.</vt:lpstr>
      <vt:lpstr>Mon train est à quai.</vt:lpstr>
      <vt:lpstr>Quand le train est à l’arrêt, j’appuie sur le bouton d’ouverture des portes, je monte dans le train.</vt:lpstr>
      <vt:lpstr>Un changement d’heure est indiqué en orange.</vt:lpstr>
      <vt:lpstr>Un changement de train est indiqué en orange.</vt:lpstr>
      <vt:lpstr>Un changement de quai est indiqué sur fond blanc.</vt:lpstr>
      <vt:lpstr> Je monte dans le train    </vt:lpstr>
      <vt:lpstr>Je monte dans le train</vt:lpstr>
      <vt:lpstr>Je suis dans le train  et je fais attention aux arrêts.   </vt:lpstr>
      <vt:lpstr>Je fais attention aux arrêts et  j’écoute les annonces sonores.  </vt:lpstr>
      <vt:lpstr>Comment je fais  pour suivre les arrêts de mon trajet  si je ne sais pas bien lire?</vt:lpstr>
      <vt:lpstr>Les arrêts de mon trajet  ALLER</vt:lpstr>
      <vt:lpstr>Les arrêts de mon trajet RETOUR</vt:lpstr>
      <vt:lpstr>Les arrêts de mon trajet si j’ai une correspondance</vt:lpstr>
      <vt:lpstr>J’arrive à la gare de destination  et je descends du train</vt:lpstr>
      <vt:lpstr>Je suis arrivé à destination.</vt:lpstr>
      <vt:lpstr>Quand le train est à l’arrêt, j’appuie sur le bouton d’ouverture des portes et je descends du train.</vt:lpstr>
      <vt:lpstr> Je sors de la gare</vt:lpstr>
      <vt:lpstr>Je sors de la gare en suivant les flèches.</vt:lpstr>
      <vt:lpstr>  Je suis bien arrivé ! </vt:lpstr>
      <vt:lpstr>PowerPoint Presentation</vt:lpstr>
      <vt:lpstr>PowerPoint Presentation</vt:lpstr>
      <vt:lpstr>Aller </vt:lpstr>
      <vt:lpstr>Retour </vt:lpstr>
      <vt:lpstr>PowerPoint Presentation</vt:lpstr>
      <vt:lpstr>Dans la gare</vt:lpstr>
      <vt:lpstr>Sur le quai</vt:lpstr>
      <vt:lpstr>A bord du train </vt:lpstr>
      <vt:lpstr>Partout durant mon voyage  pour ma sécurité  </vt:lpstr>
      <vt:lpstr>Par téléphone </vt:lpstr>
      <vt:lpstr>PowerPoint Presentation</vt:lpstr>
    </vt:vector>
  </TitlesOfParts>
  <Company>SNCB-Holding / NMBS-Holding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Baudewyns</dc:creator>
  <cp:lastModifiedBy>Baudewyns Isabelle</cp:lastModifiedBy>
  <cp:revision>724</cp:revision>
  <cp:lastPrinted>2018-05-08T09:09:01Z</cp:lastPrinted>
  <dcterms:created xsi:type="dcterms:W3CDTF">2016-10-13T09:00:26Z</dcterms:created>
  <dcterms:modified xsi:type="dcterms:W3CDTF">2018-12-03T09:29:57Z</dcterms:modified>
</cp:coreProperties>
</file>