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82"/>
  </p:notesMasterIdLst>
  <p:handoutMasterIdLst>
    <p:handoutMasterId r:id="rId83"/>
  </p:handoutMasterIdLst>
  <p:sldIdLst>
    <p:sldId id="267" r:id="rId3"/>
    <p:sldId id="537" r:id="rId4"/>
    <p:sldId id="540" r:id="rId5"/>
    <p:sldId id="538" r:id="rId6"/>
    <p:sldId id="539" r:id="rId7"/>
    <p:sldId id="482" r:id="rId8"/>
    <p:sldId id="541" r:id="rId9"/>
    <p:sldId id="542" r:id="rId10"/>
    <p:sldId id="543" r:id="rId11"/>
    <p:sldId id="544" r:id="rId12"/>
    <p:sldId id="484" r:id="rId13"/>
    <p:sldId id="545" r:id="rId14"/>
    <p:sldId id="486" r:id="rId15"/>
    <p:sldId id="487" r:id="rId16"/>
    <p:sldId id="488" r:id="rId17"/>
    <p:sldId id="489" r:id="rId18"/>
    <p:sldId id="490" r:id="rId19"/>
    <p:sldId id="491" r:id="rId20"/>
    <p:sldId id="492" r:id="rId21"/>
    <p:sldId id="493" r:id="rId22"/>
    <p:sldId id="494" r:id="rId23"/>
    <p:sldId id="495" r:id="rId24"/>
    <p:sldId id="584" r:id="rId25"/>
    <p:sldId id="361" r:id="rId26"/>
    <p:sldId id="585" r:id="rId27"/>
    <p:sldId id="547" r:id="rId28"/>
    <p:sldId id="548" r:id="rId29"/>
    <p:sldId id="549" r:id="rId30"/>
    <p:sldId id="550" r:id="rId31"/>
    <p:sldId id="586" r:id="rId32"/>
    <p:sldId id="385" r:id="rId33"/>
    <p:sldId id="387" r:id="rId34"/>
    <p:sldId id="498" r:id="rId35"/>
    <p:sldId id="587" r:id="rId36"/>
    <p:sldId id="388" r:id="rId37"/>
    <p:sldId id="499" r:id="rId38"/>
    <p:sldId id="555" r:id="rId39"/>
    <p:sldId id="500" r:id="rId40"/>
    <p:sldId id="502" r:id="rId41"/>
    <p:sldId id="503" r:id="rId42"/>
    <p:sldId id="504" r:id="rId43"/>
    <p:sldId id="568" r:id="rId44"/>
    <p:sldId id="552" r:id="rId45"/>
    <p:sldId id="569" r:id="rId46"/>
    <p:sldId id="554" r:id="rId47"/>
    <p:sldId id="509" r:id="rId48"/>
    <p:sldId id="556" r:id="rId49"/>
    <p:sldId id="563" r:id="rId50"/>
    <p:sldId id="558" r:id="rId51"/>
    <p:sldId id="559" r:id="rId52"/>
    <p:sldId id="588" r:id="rId53"/>
    <p:sldId id="560" r:id="rId54"/>
    <p:sldId id="561" r:id="rId55"/>
    <p:sldId id="562" r:id="rId56"/>
    <p:sldId id="516" r:id="rId57"/>
    <p:sldId id="517" r:id="rId58"/>
    <p:sldId id="518" r:id="rId59"/>
    <p:sldId id="519" r:id="rId60"/>
    <p:sldId id="571" r:id="rId61"/>
    <p:sldId id="592" r:id="rId62"/>
    <p:sldId id="593" r:id="rId63"/>
    <p:sldId id="591" r:id="rId64"/>
    <p:sldId id="525" r:id="rId65"/>
    <p:sldId id="526" r:id="rId66"/>
    <p:sldId id="594" r:id="rId67"/>
    <p:sldId id="527" r:id="rId68"/>
    <p:sldId id="528" r:id="rId69"/>
    <p:sldId id="261" r:id="rId70"/>
    <p:sldId id="564" r:id="rId71"/>
    <p:sldId id="577" r:id="rId72"/>
    <p:sldId id="565" r:id="rId73"/>
    <p:sldId id="595" r:id="rId74"/>
    <p:sldId id="567" r:id="rId75"/>
    <p:sldId id="578" r:id="rId76"/>
    <p:sldId id="579" r:id="rId77"/>
    <p:sldId id="580" r:id="rId78"/>
    <p:sldId id="581" r:id="rId79"/>
    <p:sldId id="582" r:id="rId80"/>
    <p:sldId id="583" r:id="rId81"/>
  </p:sldIdLst>
  <p:sldSz cx="9144000" cy="5143500" type="screen16x9"/>
  <p:notesSz cx="6819900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D5C3158-D92A-4926-B4FC-0A9CCBDB2D26}">
          <p14:sldIdLst>
            <p14:sldId id="267"/>
            <p14:sldId id="537"/>
            <p14:sldId id="540"/>
            <p14:sldId id="538"/>
            <p14:sldId id="539"/>
            <p14:sldId id="482"/>
            <p14:sldId id="541"/>
            <p14:sldId id="542"/>
            <p14:sldId id="543"/>
            <p14:sldId id="544"/>
            <p14:sldId id="484"/>
            <p14:sldId id="545"/>
            <p14:sldId id="486"/>
            <p14:sldId id="487"/>
            <p14:sldId id="488"/>
            <p14:sldId id="489"/>
            <p14:sldId id="490"/>
            <p14:sldId id="491"/>
            <p14:sldId id="492"/>
            <p14:sldId id="493"/>
            <p14:sldId id="494"/>
            <p14:sldId id="495"/>
            <p14:sldId id="584"/>
            <p14:sldId id="361"/>
            <p14:sldId id="585"/>
            <p14:sldId id="547"/>
            <p14:sldId id="548"/>
            <p14:sldId id="549"/>
            <p14:sldId id="550"/>
            <p14:sldId id="586"/>
            <p14:sldId id="385"/>
            <p14:sldId id="387"/>
            <p14:sldId id="498"/>
            <p14:sldId id="587"/>
            <p14:sldId id="388"/>
            <p14:sldId id="499"/>
            <p14:sldId id="555"/>
            <p14:sldId id="500"/>
            <p14:sldId id="502"/>
            <p14:sldId id="503"/>
            <p14:sldId id="504"/>
            <p14:sldId id="568"/>
            <p14:sldId id="552"/>
            <p14:sldId id="569"/>
            <p14:sldId id="554"/>
            <p14:sldId id="509"/>
            <p14:sldId id="556"/>
            <p14:sldId id="563"/>
            <p14:sldId id="558"/>
            <p14:sldId id="559"/>
            <p14:sldId id="588"/>
            <p14:sldId id="560"/>
            <p14:sldId id="561"/>
            <p14:sldId id="562"/>
            <p14:sldId id="516"/>
            <p14:sldId id="517"/>
            <p14:sldId id="518"/>
            <p14:sldId id="519"/>
            <p14:sldId id="571"/>
            <p14:sldId id="592"/>
            <p14:sldId id="593"/>
            <p14:sldId id="591"/>
            <p14:sldId id="525"/>
            <p14:sldId id="526"/>
            <p14:sldId id="594"/>
            <p14:sldId id="527"/>
            <p14:sldId id="528"/>
            <p14:sldId id="261"/>
            <p14:sldId id="564"/>
            <p14:sldId id="577"/>
            <p14:sldId id="565"/>
            <p14:sldId id="595"/>
            <p14:sldId id="567"/>
            <p14:sldId id="578"/>
            <p14:sldId id="579"/>
            <p14:sldId id="580"/>
            <p14:sldId id="581"/>
            <p14:sldId id="582"/>
            <p14:sldId id="58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4">
          <p15:clr>
            <a:srgbClr val="A4A3A4"/>
          </p15:clr>
        </p15:guide>
        <p15:guide id="2" pos="214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que" initials="D" lastIdx="82" clrIdx="0">
    <p:extLst/>
  </p:cmAuthor>
  <p:cmAuthor id="2" name="Baudewyns Isabelle" initials="BI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A"/>
    <a:srgbClr val="D3552D"/>
    <a:srgbClr val="005294"/>
    <a:srgbClr val="AC4C4E"/>
    <a:srgbClr val="FF4CA6"/>
    <a:srgbClr val="123D78"/>
    <a:srgbClr val="F25A0E"/>
    <a:srgbClr val="DF8163"/>
    <a:srgbClr val="0F7CB4"/>
    <a:srgbClr val="CDE4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9" autoAdjust="0"/>
    <p:restoredTop sz="95396" autoAdjust="0"/>
  </p:normalViewPr>
  <p:slideViewPr>
    <p:cSldViewPr>
      <p:cViewPr>
        <p:scale>
          <a:sx n="100" d="100"/>
          <a:sy n="100" d="100"/>
        </p:scale>
        <p:origin x="-942" y="-2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676" y="-90"/>
      </p:cViewPr>
      <p:guideLst>
        <p:guide orient="horz" pos="3124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commentAuthors" Target="commentAuthor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handoutMaster" Target="handoutMasters/handout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29T21:08:26.689" idx="63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3033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3B4AB-2AA7-4A4A-8F62-426533FF55AD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043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3033" y="9421043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FE783-5DBB-4154-96BF-ABC3E7704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407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3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F1730-E2CC-44FE-86EB-445B853DFF73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42950"/>
            <a:ext cx="6613525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3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3" y="9421043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BF571-D1D3-4EA2-9A04-6EB378C567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37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667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401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24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24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15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959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634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634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15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>
                <a:solidFill>
                  <a:prstClr val="black"/>
                </a:solidFill>
              </a:rPr>
              <a:pPr/>
              <a:t>74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46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>
                <a:solidFill>
                  <a:prstClr val="black"/>
                </a:solidFill>
              </a:rPr>
              <a:pPr/>
              <a:t>77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010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356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>
                <a:solidFill>
                  <a:prstClr val="black"/>
                </a:solidFill>
              </a:rPr>
              <a:pPr/>
              <a:t>78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067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15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260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260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322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91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91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475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F571-D1D3-4EA2-9A04-6EB378C5670C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24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52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8" name="Picture 7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6" name="Picture 5" descr="nmbs 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39502"/>
            <a:ext cx="786675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2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0" y="4850295"/>
            <a:ext cx="50405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395"/>
                </a:solidFill>
              </a:defRPr>
            </a:lvl1pPr>
          </a:lstStyle>
          <a:p>
            <a:fld id="{1788B13A-DFD3-4D24-B88A-47D2436B07D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4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encart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80000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0" y="4850295"/>
            <a:ext cx="50405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395"/>
                </a:solidFill>
              </a:defRPr>
            </a:lvl1pPr>
          </a:lstStyle>
          <a:p>
            <a:fld id="{1788B13A-DFD3-4D24-B88A-47D2436B07D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22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u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0" y="4850295"/>
            <a:ext cx="50405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395"/>
                </a:solidFill>
              </a:defRPr>
            </a:lvl1pPr>
          </a:lstStyle>
          <a:p>
            <a:fld id="{1788B13A-DFD3-4D24-B88A-47D2436B07D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24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0" y="4850295"/>
            <a:ext cx="50405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395"/>
                </a:solidFill>
              </a:defRPr>
            </a:lvl1pPr>
          </a:lstStyle>
          <a:p>
            <a:fld id="{1788B13A-DFD3-4D24-B88A-47D2436B07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679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200151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80000"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80000"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917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24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2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8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22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93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red">
    <p:bg>
      <p:bgPr>
        <a:solidFill>
          <a:srgbClr val="1553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5" name="Picture 4" descr="nmbs 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39502"/>
            <a:ext cx="786675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59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17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tercalaire orange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5" name="Picture 4" descr="nmbs 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39502"/>
            <a:ext cx="786675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83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ercalaire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5" name="Picture 4" descr="nmbs 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39502"/>
            <a:ext cx="786675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60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46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ercalaire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5" name="Picture 4" descr="nmbs 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39502"/>
            <a:ext cx="786675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381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62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114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ercalaire purpl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5" name="Picture 4" descr="nmbs 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39502"/>
            <a:ext cx="786675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8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3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ercalaire orange">
    <p:bg>
      <p:bgPr>
        <a:solidFill>
          <a:srgbClr val="CC00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5" name="Picture 4" descr="nmbs 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39502"/>
            <a:ext cx="786675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3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pink">
    <p:bg>
      <p:bgPr>
        <a:solidFill>
          <a:srgbClr val="D34D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5" name="Picture 4" descr="nmbs 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39502"/>
            <a:ext cx="786675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282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977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058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058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47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473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511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272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761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90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9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green">
    <p:bg>
      <p:bgPr>
        <a:solidFill>
          <a:srgbClr val="009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5" name="Picture 4" descr="nmbs 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39502"/>
            <a:ext cx="786675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633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947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923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4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065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608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219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632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52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8" name="Picture 7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6" name="Picture 5" descr="nmbs 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39502"/>
            <a:ext cx="786675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239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red">
    <p:bg>
      <p:bgPr>
        <a:solidFill>
          <a:srgbClr val="1553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5" name="Picture 4" descr="nmbs 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39502"/>
            <a:ext cx="786675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084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5" name="Picture 4" descr="nmbs 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39502"/>
            <a:ext cx="786675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60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purple">
    <p:bg>
      <p:bgPr>
        <a:solidFill>
          <a:srgbClr val="8670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5" name="Picture 4" descr="nmbs 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39502"/>
            <a:ext cx="786675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34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pink">
    <p:bg>
      <p:bgPr>
        <a:solidFill>
          <a:srgbClr val="D34D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5" name="Picture 4" descr="nmbs 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39502"/>
            <a:ext cx="786675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832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green">
    <p:bg>
      <p:bgPr>
        <a:solidFill>
          <a:srgbClr val="009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5" name="Picture 4" descr="nmbs 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39502"/>
            <a:ext cx="786675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32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purple">
    <p:bg>
      <p:bgPr>
        <a:solidFill>
          <a:srgbClr val="8670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5" name="Picture 4" descr="nmbs 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39502"/>
            <a:ext cx="786675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672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 purpl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5" name="Picture 4" descr="nmbs 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39502"/>
            <a:ext cx="786675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455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orange">
    <p:bg>
      <p:bgPr>
        <a:solidFill>
          <a:srgbClr val="EA5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5" name="Picture 4" descr="nmbs 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39502"/>
            <a:ext cx="786675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83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 orange">
    <p:bg>
      <p:bgPr>
        <a:solidFill>
          <a:srgbClr val="CC00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5" name="Picture 4" descr="nmbs 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39502"/>
            <a:ext cx="786675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273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ercalaire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5" name="Picture 4" descr="nmbs 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39502"/>
            <a:ext cx="786675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968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ercalaire orange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5" name="Picture 4" descr="nmbs 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39502"/>
            <a:ext cx="786675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298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tercalaire orange">
    <p:bg>
      <p:bgPr>
        <a:solidFill>
          <a:srgbClr val="E2A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5" name="Picture 4" descr="nmbs 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39502"/>
            <a:ext cx="786675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422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4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orange">
    <p:bg>
      <p:bgPr>
        <a:solidFill>
          <a:srgbClr val="EA5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eline_blanche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7" name="Picture 6" descr="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7494"/>
            <a:ext cx="432048" cy="281838"/>
          </a:xfrm>
          <a:prstGeom prst="rect">
            <a:avLst/>
          </a:prstGeom>
        </p:spPr>
      </p:pic>
      <p:pic>
        <p:nvPicPr>
          <p:cNvPr id="5" name="Picture 4" descr="nmbs 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39502"/>
            <a:ext cx="786675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044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200151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80000"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80000"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70168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re et contenu compara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80000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80000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0" y="4850295"/>
            <a:ext cx="50405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395"/>
                </a:solidFill>
              </a:defRPr>
            </a:lvl1pPr>
          </a:lstStyle>
          <a:p>
            <a:fld id="{1788B13A-DFD3-4D24-B88A-47D2436B07D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438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re et contenu comparatif avec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815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8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8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9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sp>
        <p:nvSpPr>
          <p:cNvPr id="1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0" y="4850295"/>
            <a:ext cx="50405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395"/>
                </a:solidFill>
              </a:defRPr>
            </a:lvl1pPr>
          </a:lstStyle>
          <a:p>
            <a:fld id="{1788B13A-DFD3-4D24-B88A-47D2436B07D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568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0" y="4850295"/>
            <a:ext cx="50405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395"/>
                </a:solidFill>
              </a:defRPr>
            </a:lvl1pPr>
          </a:lstStyle>
          <a:p>
            <a:fld id="{1788B13A-DFD3-4D24-B88A-47D2436B07D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890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encart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80000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0" y="4850295"/>
            <a:ext cx="50405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395"/>
                </a:solidFill>
              </a:defRPr>
            </a:lvl1pPr>
          </a:lstStyle>
          <a:p>
            <a:fld id="{1788B13A-DFD3-4D24-B88A-47D2436B07D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799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u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0" y="4850295"/>
            <a:ext cx="50405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395"/>
                </a:solidFill>
              </a:defRPr>
            </a:lvl1pPr>
          </a:lstStyle>
          <a:p>
            <a:fld id="{1788B13A-DFD3-4D24-B88A-47D2436B07D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493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0" y="4850295"/>
            <a:ext cx="50405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395"/>
                </a:solidFill>
              </a:defRPr>
            </a:lvl1pPr>
          </a:lstStyle>
          <a:p>
            <a:fld id="{1788B13A-DFD3-4D24-B88A-47D2436B07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032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3568" y="1200151"/>
            <a:ext cx="8003232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80000"/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SzPct val="80000"/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sp>
        <p:nvSpPr>
          <p:cNvPr id="1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0" y="4850295"/>
            <a:ext cx="50405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395"/>
                </a:solidFill>
              </a:defRPr>
            </a:lvl1pPr>
          </a:lstStyle>
          <a:p>
            <a:fld id="{1788B13A-DFD3-4D24-B88A-47D2436B07D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5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re et contenu compara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80000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80000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0" y="4850295"/>
            <a:ext cx="50405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395"/>
                </a:solidFill>
              </a:defRPr>
            </a:lvl1pPr>
          </a:lstStyle>
          <a:p>
            <a:fld id="{1788B13A-DFD3-4D24-B88A-47D2436B07D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7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re et contenu comparatif avec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815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8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8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9" descr="baseline_bleu-16-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182417"/>
          </a:xfrm>
          <a:prstGeom prst="rect">
            <a:avLst/>
          </a:prstGeom>
        </p:spPr>
      </p:pic>
      <p:sp>
        <p:nvSpPr>
          <p:cNvPr id="1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0" y="4850295"/>
            <a:ext cx="50405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395"/>
                </a:solidFill>
              </a:defRPr>
            </a:lvl1pPr>
          </a:lstStyle>
          <a:p>
            <a:fld id="{1788B13A-DFD3-4D24-B88A-47D2436B07D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14"/>
            <a:ext cx="9122112" cy="3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2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30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3" r:id="rId3"/>
    <p:sldLayoutId id="2147483662" r:id="rId4"/>
    <p:sldLayoutId id="2147483660" r:id="rId5"/>
    <p:sldLayoutId id="2147483661" r:id="rId6"/>
    <p:sldLayoutId id="2147483650" r:id="rId7"/>
    <p:sldLayoutId id="2147483652" r:id="rId8"/>
    <p:sldLayoutId id="2147483653" r:id="rId9"/>
    <p:sldLayoutId id="2147483655" r:id="rId10"/>
    <p:sldLayoutId id="2147483656" r:id="rId11"/>
    <p:sldLayoutId id="2147483657" r:id="rId12"/>
    <p:sldLayoutId id="2147483664" r:id="rId13"/>
    <p:sldLayoutId id="2147483686" r:id="rId14"/>
    <p:sldLayoutId id="2147483687" r:id="rId15"/>
    <p:sldLayoutId id="2147483688" r:id="rId16"/>
    <p:sldLayoutId id="2147483689" r:id="rId17"/>
    <p:sldLayoutId id="2147483691" r:id="rId18"/>
    <p:sldLayoutId id="2147483692" r:id="rId19"/>
    <p:sldLayoutId id="2147483693" r:id="rId20"/>
    <p:sldLayoutId id="2147483697" r:id="rId21"/>
    <p:sldLayoutId id="2147483699" r:id="rId22"/>
    <p:sldLayoutId id="2147483700" r:id="rId23"/>
    <p:sldLayoutId id="2147483701" r:id="rId24"/>
    <p:sldLayoutId id="2147483702" r:id="rId25"/>
    <p:sldLayoutId id="2147483704" r:id="rId26"/>
    <p:sldLayoutId id="2147483705" r:id="rId27"/>
    <p:sldLayoutId id="2147483706" r:id="rId28"/>
    <p:sldLayoutId id="2147483710" r:id="rId29"/>
    <p:sldLayoutId id="2147483711" r:id="rId30"/>
    <p:sldLayoutId id="2147483712" r:id="rId31"/>
    <p:sldLayoutId id="2147483713" r:id="rId32"/>
    <p:sldLayoutId id="2147483715" r:id="rId33"/>
    <p:sldLayoutId id="2147483716" r:id="rId34"/>
    <p:sldLayoutId id="2147483718" r:id="rId35"/>
    <p:sldLayoutId id="2147483719" r:id="rId36"/>
    <p:sldLayoutId id="2147483720" r:id="rId37"/>
    <p:sldLayoutId id="2147483724" r:id="rId38"/>
    <p:sldLayoutId id="2147483725" r:id="rId39"/>
    <p:sldLayoutId id="2147483726" r:id="rId40"/>
    <p:sldLayoutId id="2147483727" r:id="rId41"/>
    <p:sldLayoutId id="2147483728" r:id="rId42"/>
    <p:sldLayoutId id="2147483731" r:id="rId43"/>
    <p:sldLayoutId id="2147483732" r:id="rId44"/>
    <p:sldLayoutId id="2147483733" r:id="rId45"/>
    <p:sldLayoutId id="2147483734" r:id="rId46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8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6.png"/><Relationship Id="rId5" Type="http://schemas.openxmlformats.org/officeDocument/2006/relationships/image" Target="../media/image8.png"/><Relationship Id="rId4" Type="http://schemas.openxmlformats.org/officeDocument/2006/relationships/image" Target="../media/image25.pn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6.png"/><Relationship Id="rId5" Type="http://schemas.openxmlformats.org/officeDocument/2006/relationships/image" Target="../media/image8.png"/><Relationship Id="rId4" Type="http://schemas.openxmlformats.org/officeDocument/2006/relationships/image" Target="../media/image28.png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0.pn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36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nmbs.be/" TargetMode="External"/><Relationship Id="rId7" Type="http://schemas.openxmlformats.org/officeDocument/2006/relationships/image" Target="../media/image44.png"/><Relationship Id="rId2" Type="http://schemas.openxmlformats.org/officeDocument/2006/relationships/hyperlink" Target="https://www.belgiantrain.be/nl/travel-info/prepare-for-your-journey/travel-with-your-identity-card/" TargetMode="Externa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3.jpeg"/><Relationship Id="rId4" Type="http://schemas.openxmlformats.org/officeDocument/2006/relationships/hyperlink" Target="http://www.google.be/url?sa=i&amp;rct=j&amp;q=&amp;esrc=s&amp;source=images&amp;cd=&amp;cad=rja&amp;uact=8&amp;ved=2ahUKEwitncmxof3ZAhXL_qQKHSstBy4QjRx6BAgAEAU&amp;url=http://www.belgianrail.be/fr/corporate/Jobs/travailler-a-la-sncb.aspx&amp;psig=AOvVaw1Ky4JmUtfGA3ecZk38i--7&amp;ust=1521716354182055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5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56.png"/><Relationship Id="rId4" Type="http://schemas.microsoft.com/office/2007/relationships/hdphoto" Target="../media/hdphoto3.wdp"/><Relationship Id="rId9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9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63.png"/><Relationship Id="rId5" Type="http://schemas.openxmlformats.org/officeDocument/2006/relationships/image" Target="../media/image33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oogle.be/url?sa=i&amp;rct=j&amp;q=&amp;esrc=s&amp;source=images&amp;cd=&amp;cad=rja&amp;uact=8&amp;ved=0ahUKEwir15_Vy7vYAhVDCewKHXTfDHoQjRwIBw&amp;url=http://tievolutive.com/2017/01/19/pour-ou-contre-lutilisation-du-jaime-ou-like-dans-votre-intranet/&amp;psig=AOvVaw0ZuMgJc3TSnh1h1ycL1faX&amp;ust=151506192813378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0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microsoft.com/office/2007/relationships/hdphoto" Target="../media/hdphoto6.wdp"/><Relationship Id="rId4" Type="http://schemas.openxmlformats.org/officeDocument/2006/relationships/image" Target="../media/image6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7.wdp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6.png"/><Relationship Id="rId4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4.png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6.png"/><Relationship Id="rId5" Type="http://schemas.openxmlformats.org/officeDocument/2006/relationships/image" Target="../media/image63.png"/><Relationship Id="rId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1.png"/><Relationship Id="rId4" Type="http://schemas.openxmlformats.org/officeDocument/2006/relationships/image" Target="../media/image7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10.png"/><Relationship Id="rId4" Type="http://schemas.openxmlformats.org/officeDocument/2006/relationships/image" Target="../media/image6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oogle.be/url?sa=i&amp;rct=j&amp;q=&amp;esrc=s&amp;source=images&amp;cd=&amp;cad=rja&amp;uact=8&amp;ved=0ahUKEwir15_Vy7vYAhVDCewKHXTfDHoQjRwIBw&amp;url=http://tievolutive.com/2017/01/19/pour-ou-contre-lutilisation-du-jaime-ou-like-dans-votre-intranet/&amp;psig=AOvVaw0ZuMgJc3TSnh1h1ycL1faX&amp;ust=151506192813378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0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microsoft.com/office/2007/relationships/hdphoto" Target="../media/hdphoto6.wdp"/><Relationship Id="rId4" Type="http://schemas.openxmlformats.org/officeDocument/2006/relationships/image" Target="../media/image67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.png"/><Relationship Id="rId4" Type="http://schemas.openxmlformats.org/officeDocument/2006/relationships/image" Target="../media/image8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63.pn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1.jpeg"/><Relationship Id="rId5" Type="http://schemas.microsoft.com/office/2007/relationships/hdphoto" Target="../media/hdphoto10.wdp"/><Relationship Id="rId10" Type="http://schemas.openxmlformats.org/officeDocument/2006/relationships/image" Target="../media/image14.png"/><Relationship Id="rId4" Type="http://schemas.openxmlformats.org/officeDocument/2006/relationships/image" Target="../media/image90.jpeg"/><Relationship Id="rId9" Type="http://schemas.microsoft.com/office/2007/relationships/hdphoto" Target="../media/hdphoto12.wdp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5.xml"/></Relationships>
</file>

<file path=ppt/slides/_rels/slide6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27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3.xml"/><Relationship Id="rId6" Type="http://schemas.microsoft.com/office/2007/relationships/hdphoto" Target="../media/hdphoto13.wdp"/><Relationship Id="rId5" Type="http://schemas.openxmlformats.org/officeDocument/2006/relationships/image" Target="../media/image98.png"/><Relationship Id="rId4" Type="http://schemas.openxmlformats.org/officeDocument/2006/relationships/image" Target="../media/image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5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mbs.b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microsoft.com/office/2007/relationships/hdphoto" Target="../media/hdphoto2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eg"/><Relationship Id="rId3" Type="http://schemas.openxmlformats.org/officeDocument/2006/relationships/image" Target="../media/image105.jpeg"/><Relationship Id="rId7" Type="http://schemas.openxmlformats.org/officeDocument/2006/relationships/image" Target="../media/image10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16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18.png"/><Relationship Id="rId4" Type="http://schemas.openxmlformats.org/officeDocument/2006/relationships/image" Target="../media/image117.jpe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nmbs.be/" TargetMode="Externa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rain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0" y="1556308"/>
            <a:ext cx="8202039" cy="159941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7544" y="843558"/>
            <a:ext cx="6494921" cy="8445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 err="1">
                <a:solidFill>
                  <a:srgbClr val="FFC000"/>
                </a:solidFill>
                <a:latin typeface="+mn-lt"/>
              </a:rPr>
              <a:t>Ik</a:t>
            </a:r>
            <a:r>
              <a:rPr lang="en-GB" sz="36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GB" sz="3600" b="1" dirty="0" err="1">
                <a:solidFill>
                  <a:srgbClr val="FFC000"/>
                </a:solidFill>
                <a:latin typeface="+mn-lt"/>
              </a:rPr>
              <a:t>durf</a:t>
            </a:r>
            <a:r>
              <a:rPr lang="en-GB" sz="3600" b="1" dirty="0">
                <a:solidFill>
                  <a:srgbClr val="FFC000"/>
                </a:solidFill>
                <a:latin typeface="+mn-lt"/>
              </a:rPr>
              <a:t> de </a:t>
            </a:r>
            <a:r>
              <a:rPr lang="en-GB" sz="3600" b="1" dirty="0" err="1">
                <a:solidFill>
                  <a:srgbClr val="FFC000"/>
                </a:solidFill>
                <a:latin typeface="+mn-lt"/>
              </a:rPr>
              <a:t>trein</a:t>
            </a:r>
            <a:r>
              <a:rPr lang="en-GB" sz="36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GB" sz="3600" b="1" dirty="0" err="1">
                <a:solidFill>
                  <a:srgbClr val="FFC000"/>
                </a:solidFill>
                <a:latin typeface="+mn-lt"/>
              </a:rPr>
              <a:t>te</a:t>
            </a:r>
            <a:r>
              <a:rPr lang="en-GB" sz="36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GB" sz="3600" b="1" dirty="0" err="1">
                <a:solidFill>
                  <a:srgbClr val="FFC000"/>
                </a:solidFill>
                <a:latin typeface="+mn-lt"/>
              </a:rPr>
              <a:t>nemen</a:t>
            </a:r>
            <a:r>
              <a:rPr lang="en-GB" sz="36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GB" sz="3600" b="1" dirty="0">
                <a:solidFill>
                  <a:schemeClr val="bg1"/>
                </a:solidFill>
                <a:latin typeface="+mn-lt"/>
              </a:rPr>
            </a:br>
            <a:r>
              <a:rPr lang="en-GB" sz="3600" b="1" dirty="0">
                <a:solidFill>
                  <a:srgbClr val="005294"/>
                </a:solidFill>
                <a:latin typeface="+mn-lt"/>
              </a:rPr>
              <a:t/>
            </a:r>
            <a:br>
              <a:rPr lang="en-GB" sz="3600" b="1" dirty="0">
                <a:solidFill>
                  <a:srgbClr val="005294"/>
                </a:solidFill>
                <a:latin typeface="+mn-lt"/>
              </a:rPr>
            </a:br>
            <a:endParaRPr lang="en-GB" sz="3600" b="1" dirty="0">
              <a:solidFill>
                <a:srgbClr val="005294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82" y="2759674"/>
            <a:ext cx="5417829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err="1">
                <a:solidFill>
                  <a:schemeClr val="bg1"/>
                </a:solidFill>
              </a:rPr>
              <a:t>Mijn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leergids</a:t>
            </a:r>
            <a:r>
              <a:rPr lang="en-GB" b="1" dirty="0">
                <a:solidFill>
                  <a:schemeClr val="bg1"/>
                </a:solidFill>
              </a:rPr>
              <a:t> om </a:t>
            </a:r>
            <a:r>
              <a:rPr lang="en-GB" b="1" dirty="0" err="1">
                <a:solidFill>
                  <a:schemeClr val="bg1"/>
                </a:solidFill>
              </a:rPr>
              <a:t>alleen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te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reizen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1122" y="3507854"/>
            <a:ext cx="4625979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err="1">
                <a:solidFill>
                  <a:srgbClr val="FFC000"/>
                </a:solidFill>
              </a:rPr>
              <a:t>Voornaam</a:t>
            </a:r>
            <a:r>
              <a:rPr lang="en-GB" sz="3200" dirty="0">
                <a:solidFill>
                  <a:srgbClr val="FFC000"/>
                </a:solidFill>
              </a:rPr>
              <a:t> </a:t>
            </a:r>
          </a:p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GB" sz="1400" dirty="0" err="1">
                <a:solidFill>
                  <a:schemeClr val="bg1">
                    <a:lumMod val="95000"/>
                  </a:schemeClr>
                </a:solidFill>
              </a:rPr>
              <a:t>vul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1">
                    <a:lumMod val="95000"/>
                  </a:schemeClr>
                </a:solidFill>
              </a:rPr>
              <a:t>hier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</a:rPr>
              <a:t> je </a:t>
            </a:r>
            <a:r>
              <a:rPr lang="en-GB" sz="1400" dirty="0" err="1" smtClean="0">
                <a:solidFill>
                  <a:schemeClr val="bg1">
                    <a:lumMod val="95000"/>
                  </a:schemeClr>
                </a:solidFill>
              </a:rPr>
              <a:t>voornaam</a:t>
            </a:r>
            <a:r>
              <a:rPr lang="en-GB" sz="1400" dirty="0" smtClean="0">
                <a:solidFill>
                  <a:schemeClr val="bg1">
                    <a:lumMod val="95000"/>
                  </a:schemeClr>
                </a:solidFill>
              </a:rPr>
              <a:t> in</a:t>
            </a:r>
            <a:r>
              <a:rPr lang="en-GB" sz="1400" i="1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en-GB" sz="140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406" y="4827489"/>
            <a:ext cx="8509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© </a:t>
            </a:r>
            <a:r>
              <a:rPr lang="fr-FR" sz="1400" dirty="0" err="1">
                <a:solidFill>
                  <a:schemeClr val="bg1"/>
                </a:solidFill>
              </a:rPr>
              <a:t>Europees</a:t>
            </a:r>
            <a:r>
              <a:rPr lang="fr-FR" sz="1400" dirty="0">
                <a:solidFill>
                  <a:schemeClr val="bg1"/>
                </a:solidFill>
              </a:rPr>
              <a:t> logo </a:t>
            </a:r>
            <a:r>
              <a:rPr lang="fr-FR" sz="1400" dirty="0" err="1">
                <a:solidFill>
                  <a:schemeClr val="bg1"/>
                </a:solidFill>
              </a:rPr>
              <a:t>Easy</a:t>
            </a:r>
            <a:r>
              <a:rPr lang="fr-FR" sz="1400" dirty="0">
                <a:solidFill>
                  <a:schemeClr val="bg1"/>
                </a:solidFill>
              </a:rPr>
              <a:t> to Read: Inclusion Europe. </a:t>
            </a:r>
            <a:r>
              <a:rPr lang="fr-FR" sz="1400" dirty="0" err="1">
                <a:solidFill>
                  <a:schemeClr val="bg1"/>
                </a:solidFill>
              </a:rPr>
              <a:t>Meer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informatie</a:t>
            </a:r>
            <a:r>
              <a:rPr lang="fr-FR" sz="1400" dirty="0">
                <a:solidFill>
                  <a:schemeClr val="bg1"/>
                </a:solidFill>
              </a:rPr>
              <a:t> op de </a:t>
            </a:r>
            <a:r>
              <a:rPr lang="fr-FR" sz="1400" dirty="0" err="1">
                <a:solidFill>
                  <a:schemeClr val="bg1"/>
                </a:solidFill>
              </a:rPr>
              <a:t>website</a:t>
            </a:r>
            <a:r>
              <a:rPr lang="fr-FR" sz="1400" dirty="0">
                <a:solidFill>
                  <a:schemeClr val="bg1"/>
                </a:solidFill>
              </a:rPr>
              <a:t> easy-to-read.eu </a:t>
            </a:r>
            <a:endParaRPr lang="en-GB" sz="1400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868518" y="3495660"/>
            <a:ext cx="879814" cy="904292"/>
            <a:chOff x="395536" y="3370378"/>
            <a:chExt cx="1145588" cy="1145588"/>
          </a:xfrm>
        </p:grpSpPr>
        <p:sp>
          <p:nvSpPr>
            <p:cNvPr id="14" name="Oval 2"/>
            <p:cNvSpPr/>
            <p:nvPr/>
          </p:nvSpPr>
          <p:spPr>
            <a:xfrm>
              <a:off x="395536" y="3370378"/>
              <a:ext cx="1145588" cy="1145588"/>
            </a:xfrm>
            <a:prstGeom prst="rect">
              <a:avLst/>
            </a:prstGeom>
            <a:solidFill>
              <a:srgbClr val="0A139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15" name="Picture 2" descr="Z:\BMo5023\06 PMR\HANDICAP INTELLECTUEL\2017 HANDICAP MENTAL\PROJET AMEN. RAISONNABLES\KIT PEDAGOGIQUE\Logo Inclusion europe\ET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122" y="3568694"/>
              <a:ext cx="754415" cy="748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3806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7544" y="1184102"/>
            <a:ext cx="4038600" cy="3394472"/>
          </a:xfrm>
        </p:spPr>
        <p:txBody>
          <a:bodyPr/>
          <a:lstStyle/>
          <a:p>
            <a:r>
              <a:rPr lang="fr-BE" dirty="0"/>
              <a:t>In het station, op de </a:t>
            </a:r>
            <a:r>
              <a:rPr lang="fr-BE" dirty="0" err="1"/>
              <a:t>gele</a:t>
            </a:r>
            <a:r>
              <a:rPr lang="fr-BE" dirty="0"/>
              <a:t> affiches</a:t>
            </a:r>
          </a:p>
          <a:p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sp>
        <p:nvSpPr>
          <p:cNvPr id="4" name="Oval 3"/>
          <p:cNvSpPr/>
          <p:nvPr/>
        </p:nvSpPr>
        <p:spPr>
          <a:xfrm>
            <a:off x="8167898" y="267494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Visu 1 blan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396" y="381245"/>
            <a:ext cx="334252" cy="367005"/>
          </a:xfrm>
          <a:prstGeom prst="rect">
            <a:avLst/>
          </a:prstGeom>
        </p:spPr>
      </p:pic>
      <p:pic>
        <p:nvPicPr>
          <p:cNvPr id="8" name="Picture 2" descr="departures_v6b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26201"/>
            <a:ext cx="2592288" cy="367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151636" y="195486"/>
            <a:ext cx="8147248" cy="709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539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 err="1">
                <a:solidFill>
                  <a:schemeClr val="accent5"/>
                </a:solidFill>
              </a:rPr>
              <a:t>Ik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zoek</a:t>
            </a:r>
            <a:r>
              <a:rPr lang="en-GB" sz="2400" dirty="0">
                <a:solidFill>
                  <a:schemeClr val="accent5"/>
                </a:solidFill>
              </a:rPr>
              <a:t> de </a:t>
            </a:r>
            <a:r>
              <a:rPr lang="en-GB" sz="2400" dirty="0" err="1">
                <a:solidFill>
                  <a:schemeClr val="accent5"/>
                </a:solidFill>
              </a:rPr>
              <a:t>informatie</a:t>
            </a:r>
            <a:r>
              <a:rPr lang="en-GB" sz="2400" dirty="0">
                <a:solidFill>
                  <a:schemeClr val="accent5"/>
                </a:solidFill>
              </a:rPr>
              <a:t> op over de </a:t>
            </a:r>
            <a:r>
              <a:rPr lang="en-GB" sz="2400" dirty="0" err="1" smtClean="0">
                <a:solidFill>
                  <a:schemeClr val="accent5"/>
                </a:solidFill>
              </a:rPr>
              <a:t>reisweg</a:t>
            </a:r>
            <a:r>
              <a:rPr lang="en-GB" sz="2400" dirty="0" smtClean="0">
                <a:solidFill>
                  <a:schemeClr val="accent5"/>
                </a:solidFill>
              </a:rPr>
              <a:t>, de </a:t>
            </a:r>
            <a:r>
              <a:rPr lang="en-GB" sz="2400" dirty="0" err="1" smtClean="0">
                <a:solidFill>
                  <a:schemeClr val="accent5"/>
                </a:solidFill>
              </a:rPr>
              <a:t>reistijden</a:t>
            </a:r>
            <a:r>
              <a:rPr lang="en-GB" sz="2400" dirty="0" smtClean="0">
                <a:solidFill>
                  <a:schemeClr val="accent5"/>
                </a:solidFill>
              </a:rPr>
              <a:t> en </a:t>
            </a:r>
            <a:r>
              <a:rPr lang="en-GB" sz="2400" dirty="0">
                <a:solidFill>
                  <a:schemeClr val="accent5"/>
                </a:solidFill>
              </a:rPr>
              <a:t>het </a:t>
            </a:r>
            <a:r>
              <a:rPr lang="en-GB" sz="2400" dirty="0" err="1" smtClean="0">
                <a:solidFill>
                  <a:schemeClr val="accent5"/>
                </a:solidFill>
              </a:rPr>
              <a:t>perron</a:t>
            </a:r>
            <a:r>
              <a:rPr lang="en-GB" sz="2400" dirty="0" smtClean="0">
                <a:solidFill>
                  <a:schemeClr val="accent5"/>
                </a:solidFill>
              </a:rPr>
              <a:t>.  </a:t>
            </a:r>
            <a:endParaRPr lang="en-GB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557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2128" y="2142086"/>
            <a:ext cx="161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Ik</a:t>
            </a:r>
            <a:r>
              <a:rPr lang="en-GB" dirty="0"/>
              <a:t> </a:t>
            </a:r>
            <a:r>
              <a:rPr lang="en-GB" dirty="0" err="1"/>
              <a:t>ga</a:t>
            </a:r>
            <a:r>
              <a:rPr lang="en-GB" dirty="0"/>
              <a:t> </a:t>
            </a:r>
            <a:r>
              <a:rPr lang="en-GB" dirty="0" err="1"/>
              <a:t>naar</a:t>
            </a:r>
            <a:endParaRPr lang="en-GB" i="1" dirty="0">
              <a:solidFill>
                <a:schemeClr val="accent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48222" y="3992634"/>
            <a:ext cx="6012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Hier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schrijf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naam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van de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stad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waar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trein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naartoe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rijdt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3"/>
          <a:stretch/>
        </p:blipFill>
        <p:spPr bwMode="auto">
          <a:xfrm>
            <a:off x="2339752" y="1131590"/>
            <a:ext cx="1546229" cy="57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690" y="1203598"/>
            <a:ext cx="8147248" cy="709587"/>
          </a:xfrm>
        </p:spPr>
        <p:txBody>
          <a:bodyPr/>
          <a:lstStyle/>
          <a:p>
            <a:r>
              <a:rPr lang="en-GB" sz="2400" dirty="0" err="1">
                <a:solidFill>
                  <a:schemeClr val="accent5"/>
                </a:solidFill>
              </a:rPr>
              <a:t>Heenreis</a:t>
            </a:r>
            <a:r>
              <a:rPr lang="en-GB" sz="2400" dirty="0">
                <a:solidFill>
                  <a:schemeClr val="accent5"/>
                </a:solidFill>
              </a:rPr>
              <a:t/>
            </a:r>
            <a:br>
              <a:rPr lang="en-GB" sz="2400" dirty="0">
                <a:solidFill>
                  <a:schemeClr val="accent5"/>
                </a:solidFill>
              </a:rPr>
            </a:b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2128" y="4002618"/>
            <a:ext cx="1475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Bestemming</a:t>
            </a:r>
            <a:endParaRPr lang="en-GB" dirty="0"/>
          </a:p>
        </p:txBody>
      </p:sp>
      <p:grpSp>
        <p:nvGrpSpPr>
          <p:cNvPr id="23" name="Group 22"/>
          <p:cNvGrpSpPr/>
          <p:nvPr/>
        </p:nvGrpSpPr>
        <p:grpSpPr>
          <a:xfrm>
            <a:off x="567619" y="2127808"/>
            <a:ext cx="356175" cy="356175"/>
            <a:chOff x="3493625" y="3292702"/>
            <a:chExt cx="646327" cy="646327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3546840" y="3452104"/>
              <a:ext cx="539897" cy="327523"/>
            </a:xfrm>
            <a:prstGeom prst="rect">
              <a:avLst/>
            </a:prstGeom>
            <a:ln>
              <a:noFill/>
            </a:ln>
          </p:spPr>
          <p:txBody>
            <a:bodyPr>
              <a:normAutofit fontScale="3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GB" sz="1900"/>
            </a:p>
            <a:p>
              <a:pPr marL="0" indent="0">
                <a:buNone/>
              </a:pPr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3507164" y="3318611"/>
              <a:ext cx="619248" cy="594508"/>
            </a:xfrm>
            <a:prstGeom prst="ellipse">
              <a:avLst/>
            </a:prstGeom>
            <a:solidFill>
              <a:srgbClr val="0A1396"/>
            </a:solidFill>
            <a:ln>
              <a:noFill/>
            </a:ln>
          </p:spPr>
          <p:txBody>
            <a:bodyPr>
              <a:normAutofit fontScale="55000" lnSpcReduction="20000"/>
            </a:bodyPr>
            <a:lstStyle/>
            <a:p>
              <a:pPr>
                <a:spcBef>
                  <a:spcPct val="20000"/>
                </a:spcBef>
                <a:buSzPct val="80000"/>
                <a:buFont typeface="Arial" panose="020B0604020202020204" pitchFamily="34" charset="0"/>
                <a:buNone/>
              </a:pPr>
              <a:endParaRPr lang="en-GB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625" y="3292702"/>
              <a:ext cx="646327" cy="646327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2627784" y="2114651"/>
            <a:ext cx="6545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Hier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schrijf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naam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van het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station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waar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naartoe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ga.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2128" y="2762263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Uur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152128" y="338244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Perron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627784" y="2762263"/>
            <a:ext cx="5211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Hier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schrijf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het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uur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van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vertrek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van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trein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45115" y="3382440"/>
            <a:ext cx="5981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Hier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schrijf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het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nummer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van het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voorziene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perron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4198983" y="1241543"/>
            <a:ext cx="648072" cy="360040"/>
          </a:xfrm>
          <a:prstGeom prst="rightArrow">
            <a:avLst/>
          </a:prstGeom>
          <a:solidFill>
            <a:srgbClr val="00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itle 2"/>
          <p:cNvSpPr txBox="1">
            <a:spLocks/>
          </p:cNvSpPr>
          <p:nvPr/>
        </p:nvSpPr>
        <p:spPr>
          <a:xfrm>
            <a:off x="323528" y="195486"/>
            <a:ext cx="8496944" cy="709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539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 err="1">
                <a:solidFill>
                  <a:schemeClr val="accent5"/>
                </a:solidFill>
              </a:rPr>
              <a:t>Ik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schrijf</a:t>
            </a:r>
            <a:r>
              <a:rPr lang="en-GB" sz="2400" dirty="0">
                <a:solidFill>
                  <a:schemeClr val="accent5"/>
                </a:solidFill>
              </a:rPr>
              <a:t> de </a:t>
            </a:r>
            <a:r>
              <a:rPr lang="en-GB" sz="2400" dirty="0" err="1">
                <a:solidFill>
                  <a:schemeClr val="accent5"/>
                </a:solidFill>
              </a:rPr>
              <a:t>nuttige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informatie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voor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mijn</a:t>
            </a:r>
            <a:r>
              <a:rPr lang="en-GB" sz="2400" dirty="0">
                <a:solidFill>
                  <a:schemeClr val="accent5"/>
                </a:solidFill>
              </a:rPr>
              <a:t> reis op.</a:t>
            </a:r>
            <a:endParaRPr lang="en-GB" dirty="0">
              <a:solidFill>
                <a:srgbClr val="CC006A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8167898" y="267494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 descr="Visu 1 blan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396" y="381245"/>
            <a:ext cx="334252" cy="367005"/>
          </a:xfrm>
          <a:prstGeom prst="rect">
            <a:avLst/>
          </a:prstGeom>
        </p:spPr>
      </p:pic>
      <p:pic>
        <p:nvPicPr>
          <p:cNvPr id="25" name="Imag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50" y="2779170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50" y="3455035"/>
            <a:ext cx="367180" cy="303250"/>
          </a:xfrm>
          <a:prstGeom prst="rect">
            <a:avLst/>
          </a:prstGeom>
        </p:spPr>
      </p:pic>
      <p:sp>
        <p:nvSpPr>
          <p:cNvPr id="33" name="Right Arrow 32"/>
          <p:cNvSpPr/>
          <p:nvPr/>
        </p:nvSpPr>
        <p:spPr>
          <a:xfrm>
            <a:off x="616954" y="4094951"/>
            <a:ext cx="332399" cy="184666"/>
          </a:xfrm>
          <a:prstGeom prst="rightArrow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447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2128" y="2142086"/>
            <a:ext cx="161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Ik</a:t>
            </a:r>
            <a:r>
              <a:rPr lang="en-GB" dirty="0"/>
              <a:t> </a:t>
            </a:r>
            <a:r>
              <a:rPr lang="en-GB" dirty="0" err="1"/>
              <a:t>ga</a:t>
            </a:r>
            <a:r>
              <a:rPr lang="en-GB" dirty="0"/>
              <a:t> </a:t>
            </a:r>
            <a:r>
              <a:rPr lang="en-GB" dirty="0" err="1"/>
              <a:t>naar</a:t>
            </a:r>
            <a:endParaRPr lang="en-GB" i="1" dirty="0">
              <a:solidFill>
                <a:schemeClr val="accent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690" y="1203598"/>
            <a:ext cx="8147248" cy="709587"/>
          </a:xfrm>
        </p:spPr>
        <p:txBody>
          <a:bodyPr/>
          <a:lstStyle/>
          <a:p>
            <a:r>
              <a:rPr lang="en-GB" sz="2400" dirty="0" err="1">
                <a:solidFill>
                  <a:schemeClr val="accent5"/>
                </a:solidFill>
              </a:rPr>
              <a:t>Terugreis</a:t>
            </a:r>
            <a:r>
              <a:rPr lang="en-GB" dirty="0">
                <a:solidFill>
                  <a:schemeClr val="accent5"/>
                </a:solidFill>
              </a:rPr>
              <a:t/>
            </a:r>
            <a:br>
              <a:rPr lang="en-GB" dirty="0">
                <a:solidFill>
                  <a:schemeClr val="accent5"/>
                </a:solidFill>
              </a:rPr>
            </a:b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2128" y="4002618"/>
            <a:ext cx="1475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Bestemming</a:t>
            </a:r>
            <a:endParaRPr lang="en-GB" dirty="0"/>
          </a:p>
        </p:txBody>
      </p:sp>
      <p:grpSp>
        <p:nvGrpSpPr>
          <p:cNvPr id="23" name="Group 22"/>
          <p:cNvGrpSpPr/>
          <p:nvPr/>
        </p:nvGrpSpPr>
        <p:grpSpPr>
          <a:xfrm>
            <a:off x="567619" y="2127808"/>
            <a:ext cx="356175" cy="356175"/>
            <a:chOff x="3493625" y="3292702"/>
            <a:chExt cx="646327" cy="646327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3546840" y="3452104"/>
              <a:ext cx="539897" cy="327523"/>
            </a:xfrm>
            <a:prstGeom prst="rect">
              <a:avLst/>
            </a:prstGeom>
            <a:ln>
              <a:noFill/>
            </a:ln>
          </p:spPr>
          <p:txBody>
            <a:bodyPr>
              <a:normAutofit fontScale="3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GB" sz="1900"/>
            </a:p>
            <a:p>
              <a:pPr marL="0" indent="0">
                <a:buNone/>
              </a:pPr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3507164" y="3318611"/>
              <a:ext cx="619248" cy="594508"/>
            </a:xfrm>
            <a:prstGeom prst="ellipse">
              <a:avLst/>
            </a:prstGeom>
            <a:solidFill>
              <a:srgbClr val="0A1396"/>
            </a:solidFill>
            <a:ln>
              <a:noFill/>
            </a:ln>
          </p:spPr>
          <p:txBody>
            <a:bodyPr>
              <a:normAutofit fontScale="55000" lnSpcReduction="20000"/>
            </a:bodyPr>
            <a:lstStyle/>
            <a:p>
              <a:pPr>
                <a:spcBef>
                  <a:spcPct val="20000"/>
                </a:spcBef>
                <a:buSzPct val="80000"/>
                <a:buFont typeface="Arial" panose="020B0604020202020204" pitchFamily="34" charset="0"/>
                <a:buNone/>
              </a:pPr>
              <a:endParaRPr lang="en-GB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625" y="3292702"/>
              <a:ext cx="646327" cy="646327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152128" y="2762263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Uur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152128" y="338244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Perron</a:t>
            </a:r>
            <a:endParaRPr lang="en-GB" dirty="0"/>
          </a:p>
        </p:txBody>
      </p:sp>
      <p:sp>
        <p:nvSpPr>
          <p:cNvPr id="31" name="Title 2"/>
          <p:cNvSpPr txBox="1">
            <a:spLocks/>
          </p:cNvSpPr>
          <p:nvPr/>
        </p:nvSpPr>
        <p:spPr>
          <a:xfrm>
            <a:off x="323528" y="195486"/>
            <a:ext cx="8496944" cy="709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539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 err="1">
                <a:solidFill>
                  <a:schemeClr val="accent5"/>
                </a:solidFill>
              </a:rPr>
              <a:t>Ik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schrijf</a:t>
            </a:r>
            <a:r>
              <a:rPr lang="en-GB" sz="2400" dirty="0">
                <a:solidFill>
                  <a:schemeClr val="accent5"/>
                </a:solidFill>
              </a:rPr>
              <a:t> de </a:t>
            </a:r>
            <a:r>
              <a:rPr lang="en-GB" sz="2400" dirty="0" err="1">
                <a:solidFill>
                  <a:schemeClr val="accent5"/>
                </a:solidFill>
              </a:rPr>
              <a:t>nuttige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informatie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voor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mijn</a:t>
            </a:r>
            <a:r>
              <a:rPr lang="en-GB" sz="2400" dirty="0">
                <a:solidFill>
                  <a:schemeClr val="accent5"/>
                </a:solidFill>
              </a:rPr>
              <a:t> reis op.</a:t>
            </a:r>
            <a:endParaRPr lang="en-GB" dirty="0">
              <a:solidFill>
                <a:srgbClr val="CC006A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3"/>
          <a:stretch/>
        </p:blipFill>
        <p:spPr bwMode="auto">
          <a:xfrm flipH="1">
            <a:off x="2570917" y="1275606"/>
            <a:ext cx="1578474" cy="59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Curved Left Arrow 21"/>
          <p:cNvSpPr/>
          <p:nvPr/>
        </p:nvSpPr>
        <p:spPr>
          <a:xfrm>
            <a:off x="4566314" y="1275606"/>
            <a:ext cx="680680" cy="634551"/>
          </a:xfrm>
          <a:prstGeom prst="curvedLeftArrow">
            <a:avLst/>
          </a:prstGeom>
          <a:solidFill>
            <a:srgbClr val="00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8167898" y="267494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 descr="Visu 1 blan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396" y="381245"/>
            <a:ext cx="334252" cy="367005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2627784" y="2114651"/>
            <a:ext cx="6545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Hier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schrijf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naam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van het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station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waar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naartoe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ga.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41152" y="2743973"/>
            <a:ext cx="5211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Hier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schrijf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het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uur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van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vertrek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van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trein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88806" y="3373295"/>
            <a:ext cx="5981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Hier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schrijf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het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nummer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van het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voorziene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perron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2574" y="4002618"/>
            <a:ext cx="6012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Hier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schrijf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naam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van de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stad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waar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trein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naartoe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rijdt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2" name="Imag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50" y="2779170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Image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50" y="3455035"/>
            <a:ext cx="367180" cy="303250"/>
          </a:xfrm>
          <a:prstGeom prst="rect">
            <a:avLst/>
          </a:prstGeom>
        </p:spPr>
      </p:pic>
      <p:sp>
        <p:nvSpPr>
          <p:cNvPr id="38" name="Right Arrow 37"/>
          <p:cNvSpPr/>
          <p:nvPr/>
        </p:nvSpPr>
        <p:spPr>
          <a:xfrm>
            <a:off x="616954" y="4094951"/>
            <a:ext cx="332399" cy="184666"/>
          </a:xfrm>
          <a:prstGeom prst="rightArrow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125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accent5"/>
                </a:solidFill>
              </a:rPr>
              <a:t>Niets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err="1">
                <a:solidFill>
                  <a:schemeClr val="accent5"/>
                </a:solidFill>
              </a:rPr>
              <a:t>vergeten</a:t>
            </a:r>
            <a:r>
              <a:rPr lang="en-GB" dirty="0">
                <a:solidFill>
                  <a:schemeClr val="accent5"/>
                </a:solidFill>
              </a:rPr>
              <a:t>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-56" r="51637" b="16"/>
          <a:stretch/>
        </p:blipFill>
        <p:spPr bwMode="auto">
          <a:xfrm>
            <a:off x="3636831" y="1657353"/>
            <a:ext cx="589852" cy="80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70050" y="1770720"/>
            <a:ext cx="2492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Mijn </a:t>
            </a:r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verminderingskaart</a:t>
            </a:r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nl-BE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als ik er één </a:t>
            </a:r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heb.</a:t>
            </a:r>
            <a:endParaRPr lang="nl-B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597" y="1649830"/>
            <a:ext cx="1098820" cy="76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39552" y="734936"/>
            <a:ext cx="7049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Vóór ik vertrek, kijk ik na of ik niets vergeten ben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8192" y="2675515"/>
            <a:ext cx="2492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Mijn treinbiljet als ik dit op voorhand heb </a:t>
            </a:r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gekocht.</a:t>
            </a:r>
            <a:endParaRPr lang="nl-B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5575" y="3635021"/>
            <a:ext cx="28020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Mijn telefoon, </a:t>
            </a:r>
          </a:p>
          <a:p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waarin </a:t>
            </a:r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ik het </a:t>
            </a:r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nummer </a:t>
            </a:r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van NMBS </a:t>
            </a:r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voor assistentie heb </a:t>
            </a:r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opgeslagen: </a:t>
            </a:r>
            <a:r>
              <a:rPr lang="nl-BE" sz="1400" b="1" dirty="0" smtClean="0">
                <a:solidFill>
                  <a:schemeClr val="bg1">
                    <a:lumMod val="50000"/>
                  </a:schemeClr>
                </a:solidFill>
              </a:rPr>
              <a:t>02.555.25.55.</a:t>
            </a:r>
            <a:endParaRPr lang="nl-BE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82203" y="2679986"/>
            <a:ext cx="2065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Mijn </a:t>
            </a:r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geld of </a:t>
            </a:r>
          </a:p>
          <a:p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ijn bankkaart.</a:t>
            </a:r>
            <a:endParaRPr lang="nl-B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02150" y="1816069"/>
            <a:ext cx="2045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Mijn </a:t>
            </a:r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identiteitskaart.</a:t>
            </a:r>
            <a:endParaRPr lang="nl-B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7984" y="1845978"/>
            <a:ext cx="266546" cy="26654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337436" y="2801459"/>
            <a:ext cx="266546" cy="26654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335534" y="3687319"/>
            <a:ext cx="266546" cy="26365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4427984" y="1491630"/>
            <a:ext cx="0" cy="303783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4672668" y="1858608"/>
            <a:ext cx="266546" cy="26654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4668653" y="3419577"/>
            <a:ext cx="266546" cy="26654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4668653" y="2680580"/>
            <a:ext cx="266546" cy="26654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5082203" y="3419577"/>
            <a:ext cx="23803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Mijn </a:t>
            </a:r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leergids.</a:t>
            </a:r>
          </a:p>
          <a:p>
            <a:endParaRPr lang="nl-BE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nl-BE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Mijn </a:t>
            </a:r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kaartje om hulp te vragen</a:t>
            </a:r>
            <a:r>
              <a:rPr lang="nl-BE" sz="14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3600239" y="3466966"/>
            <a:ext cx="626444" cy="1036042"/>
            <a:chOff x="5076056" y="1275606"/>
            <a:chExt cx="2102679" cy="3477507"/>
          </a:xfrm>
        </p:grpSpPr>
        <p:pic>
          <p:nvPicPr>
            <p:cNvPr id="46" name="Picture 45" descr="IMG_0647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096" y="1631501"/>
              <a:ext cx="1426547" cy="2537351"/>
            </a:xfrm>
            <a:prstGeom prst="rect">
              <a:avLst/>
            </a:prstGeom>
            <a:noFill/>
            <a:ln>
              <a:solidFill>
                <a:srgbClr val="005294"/>
              </a:solidFill>
            </a:ln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1275606"/>
              <a:ext cx="2102679" cy="3477507"/>
            </a:xfrm>
            <a:prstGeom prst="rect">
              <a:avLst/>
            </a:prstGeom>
          </p:spPr>
        </p:pic>
      </p:grpSp>
      <p:sp>
        <p:nvSpPr>
          <p:cNvPr id="48" name="Oval 47"/>
          <p:cNvSpPr/>
          <p:nvPr/>
        </p:nvSpPr>
        <p:spPr>
          <a:xfrm>
            <a:off x="3591859" y="2649872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671" y="2608014"/>
            <a:ext cx="653436" cy="653436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8167898" y="267494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Picture 49" descr="Visu 1 blanc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396" y="381245"/>
            <a:ext cx="334252" cy="367005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4672668" y="4098890"/>
            <a:ext cx="266546" cy="26654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" name="Image 77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2" t="44301" r="15399" b="29274"/>
          <a:stretch>
            <a:fillRect/>
          </a:stretch>
        </p:blipFill>
        <p:spPr bwMode="auto">
          <a:xfrm>
            <a:off x="7217597" y="2502725"/>
            <a:ext cx="585254" cy="85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Image 77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4" t="41451" r="75139" b="26685"/>
          <a:stretch/>
        </p:blipFill>
        <p:spPr bwMode="auto">
          <a:xfrm>
            <a:off x="7972635" y="2555424"/>
            <a:ext cx="390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2" t="26781" r="14423" b="21083"/>
          <a:stretch>
            <a:fillRect/>
          </a:stretch>
        </p:blipFill>
        <p:spPr bwMode="auto">
          <a:xfrm>
            <a:off x="7489273" y="4041113"/>
            <a:ext cx="1008000" cy="54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2" t="27066" r="14583" b="19658"/>
          <a:stretch>
            <a:fillRect/>
          </a:stretch>
        </p:blipFill>
        <p:spPr bwMode="auto">
          <a:xfrm>
            <a:off x="7493227" y="3355524"/>
            <a:ext cx="1011288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022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11561" y="2499741"/>
            <a:ext cx="5616623" cy="20162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nl-NL" sz="2800" b="1" dirty="0" smtClean="0">
                <a:solidFill>
                  <a:srgbClr val="FFFFFF"/>
                </a:solidFill>
              </a:rPr>
              <a:t>Ik zie de </a:t>
            </a:r>
            <a:r>
              <a:rPr lang="nl-NL" sz="2800" b="1" dirty="0">
                <a:solidFill>
                  <a:srgbClr val="FFFFFF"/>
                </a:solidFill>
              </a:rPr>
              <a:t>ingang van het </a:t>
            </a:r>
            <a:r>
              <a:rPr lang="nl-NL" sz="2800" b="1" dirty="0" smtClean="0">
                <a:solidFill>
                  <a:srgbClr val="FFFFFF"/>
                </a:solidFill>
              </a:rPr>
              <a:t>station</a:t>
            </a:r>
            <a:br>
              <a:rPr lang="nl-NL" sz="2800" b="1" dirty="0" smtClean="0">
                <a:solidFill>
                  <a:srgbClr val="FFFFFF"/>
                </a:solidFill>
              </a:rPr>
            </a:br>
            <a:r>
              <a:rPr lang="nl-NL" sz="2800" b="1" dirty="0" smtClean="0">
                <a:solidFill>
                  <a:srgbClr val="FFFFFF"/>
                </a:solidFill>
              </a:rPr>
              <a:t>waar ik vertrek voor mij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b="0" dirty="0"/>
              <a:t/>
            </a:r>
            <a:br>
              <a:rPr lang="en-GB" sz="2800" b="0" dirty="0"/>
            </a:br>
            <a:endParaRPr lang="en-GB" sz="22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067694"/>
            <a:ext cx="1745758" cy="17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59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084299" y="163564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</a:rPr>
              <a:t>Het </a:t>
            </a:r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station van </a:t>
            </a:r>
            <a:r>
              <a:rPr lang="en-GB" sz="1600" b="1" dirty="0" err="1" smtClean="0">
                <a:solidFill>
                  <a:schemeClr val="bg1">
                    <a:lumMod val="50000"/>
                  </a:schemeClr>
                </a:solidFill>
              </a:rPr>
              <a:t>vertrek</a:t>
            </a:r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b="1" dirty="0" err="1">
                <a:solidFill>
                  <a:schemeClr val="bg1">
                    <a:lumMod val="50000"/>
                  </a:schemeClr>
                </a:solidFill>
              </a:rPr>
              <a:t>aangeven</a:t>
            </a:r>
            <a:endParaRPr lang="en-GB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8529" y="195486"/>
            <a:ext cx="8147248" cy="709587"/>
          </a:xfrm>
        </p:spPr>
        <p:txBody>
          <a:bodyPr/>
          <a:lstStyle/>
          <a:p>
            <a:r>
              <a:rPr lang="en-GB" sz="2400" dirty="0" err="1" smtClean="0">
                <a:solidFill>
                  <a:schemeClr val="accent5"/>
                </a:solidFill>
              </a:rPr>
              <a:t>Ik</a:t>
            </a:r>
            <a:r>
              <a:rPr lang="en-GB" sz="2400" dirty="0" smtClean="0">
                <a:solidFill>
                  <a:schemeClr val="accent5"/>
                </a:solidFill>
              </a:rPr>
              <a:t> </a:t>
            </a:r>
            <a:r>
              <a:rPr lang="en-GB" sz="2400" dirty="0" err="1" smtClean="0">
                <a:solidFill>
                  <a:schemeClr val="accent5"/>
                </a:solidFill>
              </a:rPr>
              <a:t>zie</a:t>
            </a:r>
            <a:r>
              <a:rPr lang="en-GB" sz="2400" dirty="0" smtClean="0">
                <a:solidFill>
                  <a:schemeClr val="accent5"/>
                </a:solidFill>
              </a:rPr>
              <a:t> de </a:t>
            </a:r>
            <a:r>
              <a:rPr lang="en-GB" sz="2400" dirty="0" err="1" smtClean="0">
                <a:solidFill>
                  <a:schemeClr val="accent5"/>
                </a:solidFill>
              </a:rPr>
              <a:t>ingang</a:t>
            </a:r>
            <a:r>
              <a:rPr lang="en-GB" sz="2400" dirty="0" smtClean="0">
                <a:solidFill>
                  <a:schemeClr val="accent5"/>
                </a:solidFill>
              </a:rPr>
              <a:t> </a:t>
            </a:r>
            <a:r>
              <a:rPr lang="en-GB" sz="2400" dirty="0">
                <a:solidFill>
                  <a:schemeClr val="accent5"/>
                </a:solidFill>
              </a:rPr>
              <a:t>van het </a:t>
            </a:r>
            <a:r>
              <a:rPr lang="en-GB" sz="2400" dirty="0" smtClean="0">
                <a:solidFill>
                  <a:schemeClr val="accent5"/>
                </a:solidFill>
              </a:rPr>
              <a:t>station </a:t>
            </a:r>
            <a:r>
              <a:rPr lang="en-GB" sz="2400" dirty="0" err="1" smtClean="0">
                <a:solidFill>
                  <a:schemeClr val="accent5"/>
                </a:solidFill>
              </a:rPr>
              <a:t>waar</a:t>
            </a:r>
            <a:r>
              <a:rPr lang="en-GB" sz="2400" dirty="0" smtClean="0">
                <a:solidFill>
                  <a:schemeClr val="accent5"/>
                </a:solidFill>
              </a:rPr>
              <a:t> </a:t>
            </a:r>
            <a:r>
              <a:rPr lang="en-GB" sz="2400" dirty="0" err="1" smtClean="0">
                <a:solidFill>
                  <a:schemeClr val="accent5"/>
                </a:solidFill>
              </a:rPr>
              <a:t>ik</a:t>
            </a:r>
            <a:r>
              <a:rPr lang="en-GB" sz="2400" dirty="0" smtClean="0">
                <a:solidFill>
                  <a:schemeClr val="accent5"/>
                </a:solidFill>
              </a:rPr>
              <a:t> </a:t>
            </a:r>
            <a:r>
              <a:rPr lang="en-GB" sz="2400" dirty="0" err="1" smtClean="0">
                <a:solidFill>
                  <a:schemeClr val="accent5"/>
                </a:solidFill>
              </a:rPr>
              <a:t>vertrek</a:t>
            </a:r>
            <a:r>
              <a:rPr lang="en-GB" sz="2400" dirty="0" smtClean="0">
                <a:solidFill>
                  <a:schemeClr val="accent5"/>
                </a:solidFill>
              </a:rPr>
              <a:t> </a:t>
            </a:r>
            <a:r>
              <a:rPr lang="en-GB" sz="2400" dirty="0" err="1" smtClean="0">
                <a:solidFill>
                  <a:schemeClr val="accent5"/>
                </a:solidFill>
              </a:rPr>
              <a:t>voor</a:t>
            </a:r>
            <a:r>
              <a:rPr lang="en-GB" sz="2400" dirty="0" smtClean="0">
                <a:solidFill>
                  <a:schemeClr val="accent5"/>
                </a:solidFill>
              </a:rPr>
              <a:t> </a:t>
            </a:r>
            <a:r>
              <a:rPr lang="en-GB" sz="2400" dirty="0" err="1" smtClean="0">
                <a:solidFill>
                  <a:schemeClr val="accent5"/>
                </a:solidFill>
              </a:rPr>
              <a:t>mij</a:t>
            </a: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68" y="1131590"/>
            <a:ext cx="4536504" cy="26642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899592" y="1743367"/>
            <a:ext cx="41044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 </a:t>
            </a:r>
            <a:r>
              <a:rPr lang="nl-NL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gebruik een foto van de ingang van het </a:t>
            </a:r>
            <a:r>
              <a:rPr lang="nl-NL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waar ik vertrek </a:t>
            </a:r>
            <a:endParaRPr lang="nl-NL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 </a:t>
            </a:r>
            <a:r>
              <a:rPr lang="nl-NL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nl-NL" sz="14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fototheek</a:t>
            </a:r>
            <a:r>
              <a:rPr lang="nl-NL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NMBS </a:t>
            </a:r>
          </a:p>
          <a:p>
            <a:r>
              <a:rPr lang="nl-NL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ik </a:t>
            </a:r>
            <a:r>
              <a:rPr lang="nl-NL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neem zelf een foto die mij helpt om de ingang van het station te herkennen.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550786" y="1755815"/>
            <a:ext cx="356175" cy="356175"/>
            <a:chOff x="3493625" y="3292702"/>
            <a:chExt cx="646327" cy="646327"/>
          </a:xfrm>
        </p:grpSpPr>
        <p:sp>
          <p:nvSpPr>
            <p:cNvPr id="13" name="Content Placeholder 1"/>
            <p:cNvSpPr txBox="1">
              <a:spLocks/>
            </p:cNvSpPr>
            <p:nvPr/>
          </p:nvSpPr>
          <p:spPr>
            <a:xfrm>
              <a:off x="3546840" y="3452104"/>
              <a:ext cx="539897" cy="327523"/>
            </a:xfrm>
            <a:prstGeom prst="rect">
              <a:avLst/>
            </a:prstGeom>
            <a:ln>
              <a:noFill/>
            </a:ln>
          </p:spPr>
          <p:txBody>
            <a:bodyPr>
              <a:normAutofit fontScale="3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GB" sz="1900"/>
            </a:p>
            <a:p>
              <a:pPr marL="0" indent="0">
                <a:buNone/>
              </a:pPr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3507164" y="3318611"/>
              <a:ext cx="619248" cy="594508"/>
            </a:xfrm>
            <a:prstGeom prst="ellipse">
              <a:avLst/>
            </a:prstGeom>
            <a:solidFill>
              <a:srgbClr val="0A1396"/>
            </a:solidFill>
            <a:ln>
              <a:noFill/>
            </a:ln>
          </p:spPr>
          <p:txBody>
            <a:bodyPr>
              <a:normAutofit fontScale="55000" lnSpcReduction="20000"/>
            </a:bodyPr>
            <a:lstStyle/>
            <a:p>
              <a:pPr>
                <a:spcBef>
                  <a:spcPct val="20000"/>
                </a:spcBef>
                <a:buSzPct val="80000"/>
                <a:buFont typeface="Arial" panose="020B0604020202020204" pitchFamily="34" charset="0"/>
                <a:buNone/>
              </a:pPr>
              <a:endParaRPr lang="en-GB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625" y="3292702"/>
              <a:ext cx="646327" cy="646327"/>
            </a:xfrm>
            <a:prstGeom prst="rect">
              <a:avLst/>
            </a:prstGeom>
          </p:spPr>
        </p:pic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391" y="195486"/>
            <a:ext cx="646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696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312987"/>
            <a:ext cx="8147248" cy="709587"/>
          </a:xfrm>
        </p:spPr>
        <p:txBody>
          <a:bodyPr/>
          <a:lstStyle/>
          <a:p>
            <a:r>
              <a:rPr lang="en-GB" sz="2400" dirty="0" err="1">
                <a:solidFill>
                  <a:schemeClr val="accent5"/>
                </a:solidFill>
              </a:rPr>
              <a:t>Ik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volg</a:t>
            </a:r>
            <a:r>
              <a:rPr lang="en-GB" sz="2400" dirty="0">
                <a:solidFill>
                  <a:schemeClr val="accent5"/>
                </a:solidFill>
              </a:rPr>
              <a:t> de </a:t>
            </a:r>
            <a:r>
              <a:rPr lang="en-GB" sz="2400" dirty="0" err="1" smtClean="0">
                <a:solidFill>
                  <a:schemeClr val="accent5"/>
                </a:solidFill>
              </a:rPr>
              <a:t>afbeeldingen</a:t>
            </a: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1043608" y="2140189"/>
            <a:ext cx="1800200" cy="125985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Volg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pijlen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 descr="Picto flèch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811" y="1525994"/>
            <a:ext cx="615892" cy="614195"/>
          </a:xfrm>
          <a:prstGeom prst="rect">
            <a:avLst/>
          </a:prstGeom>
        </p:spPr>
      </p:pic>
      <p:pic>
        <p:nvPicPr>
          <p:cNvPr id="8" name="Picture 7" descr="Picto billet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525421"/>
            <a:ext cx="614768" cy="6147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81942" y="2107489"/>
            <a:ext cx="1378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Loketten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47716" y="2107489"/>
            <a:ext cx="1416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Automaten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76256" y="1525421"/>
            <a:ext cx="614768" cy="614768"/>
            <a:chOff x="4499992" y="1275606"/>
            <a:chExt cx="614768" cy="614768"/>
          </a:xfrm>
        </p:grpSpPr>
        <p:sp>
          <p:nvSpPr>
            <p:cNvPr id="5" name="Rectangle 4"/>
            <p:cNvSpPr/>
            <p:nvPr/>
          </p:nvSpPr>
          <p:spPr>
            <a:xfrm>
              <a:off x="4499992" y="1275606"/>
              <a:ext cx="614768" cy="61476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A13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1347614"/>
              <a:ext cx="252872" cy="465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539552" y="879090"/>
            <a:ext cx="8274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Ik leer de </a:t>
            </a:r>
            <a:r>
              <a:rPr lang="nl-NL" sz="1400" dirty="0" smtClean="0">
                <a:solidFill>
                  <a:schemeClr val="bg1">
                    <a:lumMod val="50000"/>
                  </a:schemeClr>
                </a:solidFill>
              </a:rPr>
              <a:t>afbeeldingen </a:t>
            </a: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te herkennen om mijn weg te vinden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29" name="Picture 5" descr="IMG_689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540" y="2572040"/>
            <a:ext cx="2694914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391" y="195486"/>
            <a:ext cx="646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223" y="2572040"/>
            <a:ext cx="2690001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200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23528" y="2575815"/>
            <a:ext cx="7092950" cy="14938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solidFill>
                  <a:srgbClr val="FFFFFF"/>
                </a:solidFill>
              </a:rPr>
              <a:t> </a:t>
            </a:r>
            <a:r>
              <a:rPr lang="en-GB" sz="2800" b="1" dirty="0" err="1">
                <a:solidFill>
                  <a:srgbClr val="FFFFFF"/>
                </a:solidFill>
              </a:rPr>
              <a:t>Ik</a:t>
            </a:r>
            <a:r>
              <a:rPr lang="en-GB" sz="2800" b="1" dirty="0">
                <a:solidFill>
                  <a:srgbClr val="FFFFFF"/>
                </a:solidFill>
              </a:rPr>
              <a:t> </a:t>
            </a:r>
            <a:r>
              <a:rPr lang="en-GB" sz="2800" b="1" dirty="0" err="1">
                <a:solidFill>
                  <a:srgbClr val="FFFFFF"/>
                </a:solidFill>
              </a:rPr>
              <a:t>koop</a:t>
            </a:r>
            <a:r>
              <a:rPr lang="en-GB" sz="2800" b="1" dirty="0">
                <a:solidFill>
                  <a:srgbClr val="FFFFFF"/>
                </a:solidFill>
              </a:rPr>
              <a:t> </a:t>
            </a:r>
            <a:r>
              <a:rPr lang="en-GB" sz="2800" b="1" dirty="0" err="1">
                <a:solidFill>
                  <a:srgbClr val="FFFFFF"/>
                </a:solidFill>
              </a:rPr>
              <a:t>mijn</a:t>
            </a:r>
            <a:r>
              <a:rPr lang="en-GB" sz="2800" b="1" dirty="0">
                <a:solidFill>
                  <a:srgbClr val="FFFFFF"/>
                </a:solidFill>
              </a:rPr>
              <a:t> </a:t>
            </a:r>
            <a:r>
              <a:rPr lang="en-GB" sz="2800" b="1" dirty="0" err="1">
                <a:solidFill>
                  <a:srgbClr val="FFFFFF"/>
                </a:solidFill>
              </a:rPr>
              <a:t>treinbiljet</a:t>
            </a:r>
            <a:r>
              <a:rPr lang="en-GB" sz="2800" b="1" dirty="0">
                <a:solidFill>
                  <a:srgbClr val="FFFFFF"/>
                </a:solidFill>
              </a:rPr>
              <a:t> </a:t>
            </a:r>
            <a:br>
              <a:rPr lang="en-GB" sz="2800" b="1" dirty="0">
                <a:solidFill>
                  <a:srgbClr val="FFFFFF"/>
                </a:solidFill>
              </a:rPr>
            </a:br>
            <a:r>
              <a:rPr lang="en-GB" sz="2800" b="1" dirty="0">
                <a:solidFill>
                  <a:srgbClr val="FFFFFF"/>
                </a:solidFill>
              </a:rPr>
              <a:t>			</a:t>
            </a:r>
            <a:br>
              <a:rPr lang="en-GB" sz="2800" b="1" dirty="0">
                <a:solidFill>
                  <a:srgbClr val="FFFFFF"/>
                </a:solidFill>
              </a:rPr>
            </a:br>
            <a:endParaRPr lang="en-GB" sz="2200" b="1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715784"/>
            <a:ext cx="1720062" cy="172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73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err="1">
                <a:solidFill>
                  <a:schemeClr val="accent5"/>
                </a:solidFill>
              </a:rPr>
              <a:t>Mijn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treinbiljet</a:t>
            </a:r>
            <a:r>
              <a:rPr lang="en-GB" sz="2400" dirty="0">
                <a:solidFill>
                  <a:schemeClr val="accent5"/>
                </a:solidFill>
              </a:rPr>
              <a:t> op </a:t>
            </a:r>
            <a:r>
              <a:rPr lang="en-GB" sz="2400" dirty="0" err="1">
                <a:solidFill>
                  <a:schemeClr val="accent5"/>
                </a:solidFill>
              </a:rPr>
              <a:t>mijn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smtClean="0">
                <a:solidFill>
                  <a:schemeClr val="accent5"/>
                </a:solidFill>
              </a:rPr>
              <a:t>e-ID.</a:t>
            </a:r>
            <a:r>
              <a:rPr lang="en-GB" sz="2400" dirty="0">
                <a:solidFill>
                  <a:schemeClr val="accent5"/>
                </a:solidFill>
              </a:rPr>
              <a:t/>
            </a:r>
            <a:br>
              <a:rPr lang="en-GB" sz="2400" dirty="0">
                <a:solidFill>
                  <a:schemeClr val="accent5"/>
                </a:solidFill>
              </a:rPr>
            </a:br>
            <a:r>
              <a:rPr lang="en-GB" sz="2400" dirty="0">
                <a:solidFill>
                  <a:schemeClr val="accent5"/>
                </a:solidFill>
              </a:rPr>
              <a:t> </a:t>
            </a:r>
            <a:br>
              <a:rPr lang="en-GB" sz="2400" dirty="0">
                <a:solidFill>
                  <a:schemeClr val="accent5"/>
                </a:solidFill>
              </a:rPr>
            </a:b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131840" y="1200151"/>
            <a:ext cx="5832648" cy="339447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Ik bekijk het filmpje om mijn treinbiljet </a:t>
            </a:r>
            <a:r>
              <a:rPr lang="nl-NL" sz="1400" dirty="0" smtClean="0"/>
              <a:t>aan </a:t>
            </a:r>
            <a:r>
              <a:rPr lang="nl-NL" sz="1400" dirty="0"/>
              <a:t>mijn identiteitskaart </a:t>
            </a:r>
            <a:r>
              <a:rPr lang="nl-NL" sz="1400" dirty="0" smtClean="0"/>
              <a:t>te linken. </a:t>
            </a:r>
            <a:endParaRPr lang="nl-NL" sz="1400" dirty="0"/>
          </a:p>
          <a:p>
            <a:r>
              <a:rPr lang="nl-NL" sz="1400" dirty="0">
                <a:hlinkClick r:id="rId2"/>
              </a:rPr>
              <a:t>https://www.belgiantrain.be/nl/travel-info/prepare-for-your-journey/travel-with-your-identity-card</a:t>
            </a:r>
            <a:r>
              <a:rPr lang="nl-NL" sz="1400" dirty="0" smtClean="0">
                <a:hlinkClick r:id="rId2"/>
              </a:rPr>
              <a:t>/</a:t>
            </a:r>
            <a:r>
              <a:rPr lang="nl-NL" sz="1400" dirty="0" smtClean="0"/>
              <a:t> </a:t>
            </a:r>
          </a:p>
          <a:p>
            <a:endParaRPr lang="nl-N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Ik ga naar </a:t>
            </a:r>
            <a:r>
              <a:rPr lang="nl-NL" sz="1400" dirty="0" smtClean="0">
                <a:hlinkClick r:id="rId3"/>
              </a:rPr>
              <a:t>www.nmbs.be</a:t>
            </a:r>
            <a:r>
              <a:rPr lang="nl-NL" sz="1400" dirty="0" smtClean="0"/>
              <a:t>.</a:t>
            </a:r>
          </a:p>
          <a:p>
            <a:endParaRPr lang="nl-N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Samen met mijn begeleider </a:t>
            </a:r>
          </a:p>
          <a:p>
            <a:r>
              <a:rPr lang="nl-NL" sz="1400" dirty="0"/>
              <a:t> </a:t>
            </a:r>
            <a:r>
              <a:rPr lang="nl-NL" sz="1400" dirty="0" smtClean="0"/>
              <a:t>     koop </a:t>
            </a:r>
            <a:r>
              <a:rPr lang="nl-NL" sz="1400" dirty="0"/>
              <a:t>ik mijn </a:t>
            </a:r>
            <a:r>
              <a:rPr lang="nl-NL" sz="1400" dirty="0" smtClean="0"/>
              <a:t>treinbiljet.</a:t>
            </a:r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58" y="3324383"/>
            <a:ext cx="1916425" cy="133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11560" y="1245823"/>
            <a:ext cx="2113018" cy="1907728"/>
            <a:chOff x="3851920" y="339502"/>
            <a:chExt cx="4824749" cy="43560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685" y="527298"/>
              <a:ext cx="4576763" cy="24765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" b="81188"/>
            <a:stretch/>
          </p:blipFill>
          <p:spPr>
            <a:xfrm>
              <a:off x="4027685" y="699542"/>
              <a:ext cx="4504755" cy="28800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1403"/>
            <a:stretch/>
          </p:blipFill>
          <p:spPr>
            <a:xfrm>
              <a:off x="3851920" y="339502"/>
              <a:ext cx="4824749" cy="4356000"/>
            </a:xfrm>
            <a:prstGeom prst="rect">
              <a:avLst/>
            </a:prstGeom>
          </p:spPr>
        </p:pic>
      </p:grpSp>
      <p:sp>
        <p:nvSpPr>
          <p:cNvPr id="18" name="Right Arrow 17"/>
          <p:cNvSpPr/>
          <p:nvPr/>
        </p:nvSpPr>
        <p:spPr>
          <a:xfrm rot="5400000">
            <a:off x="2403163" y="2849406"/>
            <a:ext cx="516498" cy="36004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71315"/>
            <a:ext cx="653436" cy="653436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8230558" y="98268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512" y="98268"/>
            <a:ext cx="653436" cy="6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65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211887"/>
            <a:ext cx="8147248" cy="709587"/>
          </a:xfrm>
        </p:spPr>
        <p:txBody>
          <a:bodyPr/>
          <a:lstStyle/>
          <a:p>
            <a:r>
              <a:rPr lang="en-GB" sz="2400" dirty="0" err="1">
                <a:solidFill>
                  <a:schemeClr val="accent5"/>
                </a:solidFill>
              </a:rPr>
              <a:t>Mijn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treinbiljet</a:t>
            </a:r>
            <a:r>
              <a:rPr lang="en-GB" sz="2400" dirty="0">
                <a:solidFill>
                  <a:schemeClr val="accent5"/>
                </a:solidFill>
              </a:rPr>
              <a:t> op </a:t>
            </a:r>
            <a:r>
              <a:rPr lang="en-GB" sz="2400" dirty="0" err="1">
                <a:solidFill>
                  <a:schemeClr val="accent5"/>
                </a:solidFill>
              </a:rPr>
              <a:t>mijn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 smtClean="0">
                <a:solidFill>
                  <a:schemeClr val="accent5"/>
                </a:solidFill>
              </a:rPr>
              <a:t>telefoon</a:t>
            </a:r>
            <a:r>
              <a:rPr lang="en-GB" sz="2400" dirty="0" smtClean="0">
                <a:solidFill>
                  <a:schemeClr val="accent5"/>
                </a:solidFill>
              </a:rPr>
              <a:t>.</a:t>
            </a:r>
            <a:endParaRPr lang="en-GB" sz="2400" dirty="0">
              <a:solidFill>
                <a:schemeClr val="accent5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179" y="98268"/>
            <a:ext cx="653436" cy="65343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230558" y="98268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512" y="98268"/>
            <a:ext cx="653436" cy="653436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3059832" y="1230671"/>
            <a:ext cx="5688632" cy="33944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Ik</a:t>
            </a:r>
            <a:r>
              <a:rPr lang="en-GB" sz="1400" dirty="0"/>
              <a:t> </a:t>
            </a:r>
            <a:r>
              <a:rPr lang="en-GB" sz="1400" dirty="0" err="1"/>
              <a:t>ga</a:t>
            </a:r>
            <a:r>
              <a:rPr lang="en-GB" sz="1400" dirty="0"/>
              <a:t> </a:t>
            </a:r>
            <a:r>
              <a:rPr lang="en-GB" sz="1400" dirty="0" err="1"/>
              <a:t>naar</a:t>
            </a:r>
            <a:r>
              <a:rPr lang="en-GB" sz="1400" dirty="0"/>
              <a:t> de NMBS-app.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Samen met mijn begeleider koop ik mijn </a:t>
            </a:r>
            <a:r>
              <a:rPr lang="nl-NL" sz="1400" dirty="0" smtClean="0"/>
              <a:t>treinbiljet.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Ik</a:t>
            </a:r>
            <a:r>
              <a:rPr lang="en-GB" sz="1400" dirty="0"/>
              <a:t> </a:t>
            </a:r>
            <a:r>
              <a:rPr lang="en-GB" sz="1400" dirty="0" err="1" smtClean="0"/>
              <a:t>haal</a:t>
            </a:r>
            <a:r>
              <a:rPr lang="en-GB" sz="1400" dirty="0" smtClean="0"/>
              <a:t> </a:t>
            </a:r>
            <a:r>
              <a:rPr lang="en-GB" sz="1400" dirty="0" err="1" smtClean="0"/>
              <a:t>mijn</a:t>
            </a:r>
            <a:r>
              <a:rPr lang="en-GB" sz="1400" dirty="0" smtClean="0"/>
              <a:t> </a:t>
            </a:r>
            <a:r>
              <a:rPr lang="en-GB" sz="1400" dirty="0" err="1" smtClean="0"/>
              <a:t>treinbiljet</a:t>
            </a:r>
            <a:r>
              <a:rPr lang="en-GB" sz="1400" dirty="0" smtClean="0"/>
              <a:t> van het internet op </a:t>
            </a:r>
            <a:r>
              <a:rPr lang="en-GB" sz="1400" dirty="0" err="1" smtClean="0"/>
              <a:t>mijn</a:t>
            </a:r>
            <a:r>
              <a:rPr lang="en-GB" sz="1400" dirty="0" smtClean="0"/>
              <a:t> gsm/smartphone. 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203598"/>
            <a:ext cx="2718741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8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 txBox="1">
            <a:spLocks/>
          </p:cNvSpPr>
          <p:nvPr/>
        </p:nvSpPr>
        <p:spPr>
          <a:xfrm>
            <a:off x="6275940" y="2083899"/>
            <a:ext cx="2352122" cy="216024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140532" y="1293664"/>
            <a:ext cx="2352122" cy="216024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6140532" y="1801375"/>
            <a:ext cx="2352122" cy="216024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971602"/>
            <a:ext cx="84162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" b="1" dirty="0"/>
          </a:p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55778" y="971602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74960" y="957552"/>
            <a:ext cx="828952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BE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nl-BE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nl-BE" sz="1400" dirty="0">
              <a:solidFill>
                <a:schemeClr val="accent5"/>
              </a:solidFill>
            </a:endParaRPr>
          </a:p>
          <a:p>
            <a:r>
              <a:rPr lang="nl-BE" b="1" dirty="0">
                <a:solidFill>
                  <a:schemeClr val="accent5"/>
                </a:solidFill>
                <a:latin typeface="+mj-lt"/>
              </a:rPr>
              <a:t>De 8 </a:t>
            </a:r>
            <a:r>
              <a:rPr lang="nl-BE" b="1" dirty="0" smtClean="0">
                <a:solidFill>
                  <a:schemeClr val="accent5"/>
                </a:solidFill>
                <a:latin typeface="+mj-lt"/>
              </a:rPr>
              <a:t>stappen </a:t>
            </a:r>
            <a:r>
              <a:rPr lang="nl-BE" b="1" dirty="0">
                <a:solidFill>
                  <a:schemeClr val="accent5"/>
                </a:solidFill>
                <a:latin typeface="+mj-lt"/>
              </a:rPr>
              <a:t>van mijn reis</a:t>
            </a:r>
            <a:r>
              <a:rPr lang="nl-BE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………………………………………pagina 3 </a:t>
            </a:r>
          </a:p>
          <a:p>
            <a:endParaRPr lang="nl-BE" dirty="0">
              <a:solidFill>
                <a:schemeClr val="accent5"/>
              </a:solidFill>
              <a:latin typeface="+mj-lt"/>
            </a:endParaRPr>
          </a:p>
          <a:p>
            <a:endParaRPr lang="nl-BE" dirty="0">
              <a:solidFill>
                <a:srgbClr val="CC006A"/>
              </a:solidFill>
              <a:latin typeface="+mj-lt"/>
            </a:endParaRPr>
          </a:p>
          <a:p>
            <a:r>
              <a:rPr lang="nl-BE" b="1" dirty="0">
                <a:solidFill>
                  <a:schemeClr val="accent3"/>
                </a:solidFill>
                <a:latin typeface="+mj-lt"/>
              </a:rPr>
              <a:t>Een kaartje om makkelijk hulp te vragen</a:t>
            </a:r>
            <a:r>
              <a:rPr lang="nl-BE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………………….....pagina </a:t>
            </a:r>
            <a:r>
              <a:rPr lang="nl-BE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69</a:t>
            </a:r>
            <a:endParaRPr lang="nl-BE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lang="nl-BE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lang="nl-BE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nl-NL" b="1" dirty="0" smtClean="0">
                <a:solidFill>
                  <a:srgbClr val="CC006A"/>
                </a:solidFill>
                <a:latin typeface="+mj-lt"/>
              </a:rPr>
              <a:t>Wanneer </a:t>
            </a:r>
            <a:r>
              <a:rPr lang="nl-NL" b="1" dirty="0">
                <a:solidFill>
                  <a:srgbClr val="CC006A"/>
                </a:solidFill>
                <a:latin typeface="+mj-lt"/>
              </a:rPr>
              <a:t>er storingen </a:t>
            </a:r>
            <a:r>
              <a:rPr lang="nl-NL" b="1" dirty="0" smtClean="0">
                <a:solidFill>
                  <a:srgbClr val="CC006A"/>
                </a:solidFill>
                <a:latin typeface="+mj-lt"/>
              </a:rPr>
              <a:t>of </a:t>
            </a:r>
            <a:r>
              <a:rPr lang="nl-NL" b="1" dirty="0">
                <a:solidFill>
                  <a:srgbClr val="CC006A"/>
                </a:solidFill>
                <a:latin typeface="+mj-lt"/>
              </a:rPr>
              <a:t>problemen zijn </a:t>
            </a:r>
          </a:p>
          <a:p>
            <a:r>
              <a:rPr lang="nl-NL" b="1" dirty="0" smtClean="0">
                <a:solidFill>
                  <a:srgbClr val="CC006A"/>
                </a:solidFill>
                <a:latin typeface="+mj-lt"/>
              </a:rPr>
              <a:t>of </a:t>
            </a:r>
            <a:r>
              <a:rPr lang="nl-NL" b="1" dirty="0">
                <a:solidFill>
                  <a:srgbClr val="CC006A"/>
                </a:solidFill>
                <a:latin typeface="+mj-lt"/>
              </a:rPr>
              <a:t>als de situatie niet veilig </a:t>
            </a:r>
            <a:r>
              <a:rPr lang="nl-NL" b="1" dirty="0" smtClean="0">
                <a:solidFill>
                  <a:srgbClr val="CC006A"/>
                </a:solidFill>
                <a:latin typeface="+mj-lt"/>
              </a:rPr>
              <a:t>is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….............................................</a:t>
            </a:r>
            <a:r>
              <a:rPr lang="nl-BE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pagina </a:t>
            </a:r>
            <a:r>
              <a:rPr lang="nl-BE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73</a:t>
            </a:r>
            <a:endParaRPr lang="nl-BE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nl-NL" dirty="0">
                <a:solidFill>
                  <a:srgbClr val="CC006A"/>
                </a:solidFill>
                <a:latin typeface="+mj-lt"/>
              </a:rPr>
              <a:t>De mensen van NMBS zullen mij helpen</a:t>
            </a:r>
          </a:p>
          <a:p>
            <a:endParaRPr lang="nl-BE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lang="nl-B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err="1">
                <a:solidFill>
                  <a:schemeClr val="accent5"/>
                </a:solidFill>
                <a:ea typeface="+mn-ea"/>
              </a:rPr>
              <a:t>Samenvatting</a:t>
            </a:r>
            <a:endParaRPr lang="en-GB" sz="2400" dirty="0">
              <a:solidFill>
                <a:schemeClr val="accent5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172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1547664" y="915566"/>
            <a:ext cx="6264696" cy="50405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1900" dirty="0"/>
          </a:p>
          <a:p>
            <a:pPr marL="0" indent="0" algn="ctr">
              <a:buNone/>
            </a:pPr>
            <a:endParaRPr lang="en-GB" sz="19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19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251520" y="205979"/>
            <a:ext cx="8147248" cy="709587"/>
          </a:xfrm>
        </p:spPr>
        <p:txBody>
          <a:bodyPr/>
          <a:lstStyle/>
          <a:p>
            <a:r>
              <a:rPr lang="nl-NL" sz="2400" dirty="0">
                <a:solidFill>
                  <a:schemeClr val="accent5"/>
                </a:solidFill>
              </a:rPr>
              <a:t>Mijn treinbiljet aan het </a:t>
            </a:r>
            <a:r>
              <a:rPr lang="nl-NL" sz="2400" dirty="0" smtClean="0">
                <a:solidFill>
                  <a:schemeClr val="accent5"/>
                </a:solidFill>
              </a:rPr>
              <a:t>loket.</a:t>
            </a: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7348" y="1167594"/>
            <a:ext cx="4038600" cy="339447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 smtClean="0"/>
              <a:t>Ik</a:t>
            </a:r>
            <a:r>
              <a:rPr lang="en-GB" sz="1400" dirty="0" smtClean="0"/>
              <a:t> </a:t>
            </a:r>
            <a:r>
              <a:rPr lang="en-GB" sz="1400" dirty="0" err="1" smtClean="0"/>
              <a:t>zeg</a:t>
            </a:r>
            <a:r>
              <a:rPr lang="en-GB" sz="1400" dirty="0" smtClean="0"/>
              <a:t> </a:t>
            </a:r>
            <a:r>
              <a:rPr lang="en-GB" sz="1400" dirty="0" err="1" smtClean="0"/>
              <a:t>waar</a:t>
            </a:r>
            <a:r>
              <a:rPr lang="en-GB" sz="1400" dirty="0" smtClean="0"/>
              <a:t> </a:t>
            </a:r>
            <a:r>
              <a:rPr lang="en-GB" sz="1400" dirty="0" err="1" smtClean="0"/>
              <a:t>ik</a:t>
            </a:r>
            <a:r>
              <a:rPr lang="en-GB" sz="1400" dirty="0" smtClean="0"/>
              <a:t> </a:t>
            </a:r>
            <a:r>
              <a:rPr lang="en-GB" sz="1400" dirty="0" err="1" smtClean="0"/>
              <a:t>naartoe</a:t>
            </a:r>
            <a:r>
              <a:rPr lang="en-GB" sz="1400" dirty="0" smtClean="0"/>
              <a:t> </a:t>
            </a:r>
            <a:r>
              <a:rPr lang="en-GB" sz="1400" dirty="0" err="1" smtClean="0"/>
              <a:t>wil</a:t>
            </a:r>
            <a:r>
              <a:rPr lang="en-GB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 smtClean="0"/>
              <a:t>Ik</a:t>
            </a:r>
            <a:r>
              <a:rPr lang="en-GB" sz="1400" dirty="0" smtClean="0"/>
              <a:t> </a:t>
            </a:r>
            <a:r>
              <a:rPr lang="en-GB" sz="1400" dirty="0"/>
              <a:t>toon </a:t>
            </a:r>
            <a:r>
              <a:rPr lang="en-GB" sz="1400" dirty="0" err="1"/>
              <a:t>mijn</a:t>
            </a:r>
            <a:r>
              <a:rPr lang="en-GB" sz="1400" dirty="0"/>
              <a:t> </a:t>
            </a:r>
            <a:r>
              <a:rPr lang="en-GB" sz="1400" dirty="0" err="1" smtClean="0"/>
              <a:t>verminderingskaart</a:t>
            </a:r>
            <a:r>
              <a:rPr lang="en-GB" sz="1400" dirty="0" smtClean="0"/>
              <a:t>              </a:t>
            </a:r>
            <a:endParaRPr lang="en-GB" sz="1400" dirty="0"/>
          </a:p>
          <a:p>
            <a:r>
              <a:rPr lang="en-GB" sz="1400" dirty="0" smtClean="0"/>
              <a:t>      </a:t>
            </a:r>
            <a:r>
              <a:rPr lang="en-GB" sz="1400" dirty="0" err="1" smtClean="0"/>
              <a:t>als</a:t>
            </a:r>
            <a:r>
              <a:rPr lang="en-GB" sz="1400" dirty="0" smtClean="0"/>
              <a:t> </a:t>
            </a:r>
            <a:r>
              <a:rPr lang="en-GB" sz="1400" dirty="0" err="1"/>
              <a:t>ik</a:t>
            </a:r>
            <a:r>
              <a:rPr lang="en-GB" sz="1400" dirty="0"/>
              <a:t> </a:t>
            </a:r>
            <a:r>
              <a:rPr lang="en-GB" sz="1400" dirty="0" err="1"/>
              <a:t>er</a:t>
            </a:r>
            <a:r>
              <a:rPr lang="en-GB" sz="1400" dirty="0"/>
              <a:t> </a:t>
            </a:r>
            <a:r>
              <a:rPr lang="en-GB" sz="1400" dirty="0" err="1"/>
              <a:t>één</a:t>
            </a:r>
            <a:r>
              <a:rPr lang="en-GB" sz="1400" dirty="0"/>
              <a:t> </a:t>
            </a:r>
            <a:r>
              <a:rPr lang="en-GB" sz="1400" dirty="0" err="1" smtClean="0"/>
              <a:t>heb.</a:t>
            </a:r>
            <a:endParaRPr lang="en-GB" sz="1400" dirty="0"/>
          </a:p>
        </p:txBody>
      </p:sp>
      <p:sp>
        <p:nvSpPr>
          <p:cNvPr id="8" name="Oval 7"/>
          <p:cNvSpPr/>
          <p:nvPr/>
        </p:nvSpPr>
        <p:spPr>
          <a:xfrm>
            <a:off x="8230558" y="98268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512" y="98268"/>
            <a:ext cx="653436" cy="653436"/>
          </a:xfrm>
          <a:prstGeom prst="rect">
            <a:avLst/>
          </a:prstGeom>
        </p:spPr>
      </p:pic>
      <p:pic>
        <p:nvPicPr>
          <p:cNvPr id="11" name="Picture 3" descr="C:\Users\AVL7401\Pictures\Sélection\Picture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30810"/>
            <a:ext cx="4038600" cy="269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-56" r="51637" b="16"/>
          <a:stretch/>
        </p:blipFill>
        <p:spPr bwMode="auto">
          <a:xfrm>
            <a:off x="6516216" y="2715766"/>
            <a:ext cx="1171074" cy="15914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064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4632" y="107578"/>
            <a:ext cx="8147248" cy="709587"/>
          </a:xfrm>
        </p:spPr>
        <p:txBody>
          <a:bodyPr/>
          <a:lstStyle/>
          <a:p>
            <a:r>
              <a:rPr lang="nl-NL" sz="2400" dirty="0">
                <a:solidFill>
                  <a:schemeClr val="accent5"/>
                </a:solidFill>
              </a:rPr>
              <a:t>Ik koop mijn biljet aan de </a:t>
            </a:r>
            <a:r>
              <a:rPr lang="nl-NL" sz="2400" dirty="0" smtClean="0">
                <a:solidFill>
                  <a:schemeClr val="accent5"/>
                </a:solidFill>
              </a:rPr>
              <a:t>automaat.</a:t>
            </a: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5364088" y="1637525"/>
            <a:ext cx="1402567" cy="1402567"/>
            <a:chOff x="4499992" y="1275606"/>
            <a:chExt cx="614768" cy="614768"/>
          </a:xfrm>
          <a:noFill/>
        </p:grpSpPr>
        <p:sp>
          <p:nvSpPr>
            <p:cNvPr id="9" name="Rectangle 8"/>
            <p:cNvSpPr/>
            <p:nvPr/>
          </p:nvSpPr>
          <p:spPr>
            <a:xfrm>
              <a:off x="4499992" y="1275606"/>
              <a:ext cx="614768" cy="614768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1347614"/>
              <a:ext cx="252872" cy="46584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1" y="1636092"/>
            <a:ext cx="4205808" cy="28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8230558" y="98268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890" y="84791"/>
            <a:ext cx="653436" cy="653436"/>
          </a:xfrm>
          <a:prstGeom prst="rect">
            <a:avLst/>
          </a:prstGeom>
        </p:spPr>
      </p:pic>
      <p:sp>
        <p:nvSpPr>
          <p:cNvPr id="13" name="ZoneTexte 1"/>
          <p:cNvSpPr txBox="1"/>
          <p:nvPr/>
        </p:nvSpPr>
        <p:spPr>
          <a:xfrm>
            <a:off x="511633" y="746981"/>
            <a:ext cx="755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nl-NL" sz="1400" dirty="0" smtClean="0">
                <a:solidFill>
                  <a:schemeClr val="bg1">
                    <a:lumMod val="50000"/>
                  </a:schemeClr>
                </a:solidFill>
              </a:rPr>
              <a:t>e </a:t>
            </a: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automaat is de naam van de machine </a:t>
            </a:r>
            <a:r>
              <a:rPr lang="nl-NL" sz="1400" dirty="0" smtClean="0">
                <a:solidFill>
                  <a:schemeClr val="bg1">
                    <a:lumMod val="50000"/>
                  </a:schemeClr>
                </a:solidFill>
              </a:rPr>
              <a:t>om treinbiljetten </a:t>
            </a: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te </a:t>
            </a:r>
            <a:r>
              <a:rPr lang="nl-NL" sz="1400" dirty="0" smtClean="0">
                <a:solidFill>
                  <a:schemeClr val="bg1">
                    <a:lumMod val="50000"/>
                  </a:schemeClr>
                </a:solidFill>
              </a:rPr>
              <a:t>kopen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fr-BE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977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6752" y="2067694"/>
            <a:ext cx="8147248" cy="936104"/>
          </a:xfrm>
        </p:spPr>
        <p:txBody>
          <a:bodyPr/>
          <a:lstStyle/>
          <a:p>
            <a:r>
              <a:rPr lang="en-GB" b="1" dirty="0" err="1">
                <a:solidFill>
                  <a:schemeClr val="accent5"/>
                </a:solidFill>
              </a:rPr>
              <a:t>Ik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b="1" dirty="0" err="1">
                <a:solidFill>
                  <a:schemeClr val="accent5"/>
                </a:solidFill>
              </a:rPr>
              <a:t>kan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b="1" dirty="0" err="1">
                <a:solidFill>
                  <a:schemeClr val="accent5"/>
                </a:solidFill>
              </a:rPr>
              <a:t>niet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lezen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br>
              <a:rPr lang="en-GB" dirty="0" smtClean="0">
                <a:solidFill>
                  <a:schemeClr val="accent5"/>
                </a:solidFill>
              </a:rPr>
            </a:br>
            <a:r>
              <a:rPr lang="en-GB" dirty="0" smtClean="0">
                <a:solidFill>
                  <a:schemeClr val="accent5"/>
                </a:solidFill>
              </a:rPr>
              <a:t>of </a:t>
            </a:r>
            <a:r>
              <a:rPr lang="en-GB" dirty="0" err="1" smtClean="0">
                <a:solidFill>
                  <a:schemeClr val="accent5"/>
                </a:solidFill>
              </a:rPr>
              <a:t>een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klein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beetje</a:t>
            </a:r>
            <a:r>
              <a:rPr lang="en-GB" dirty="0" smtClean="0">
                <a:solidFill>
                  <a:schemeClr val="accent5"/>
                </a:solidFill>
              </a:rPr>
              <a:t>.</a:t>
            </a:r>
            <a:br>
              <a:rPr lang="en-GB" dirty="0" smtClean="0">
                <a:solidFill>
                  <a:schemeClr val="accent5"/>
                </a:solidFill>
              </a:rPr>
            </a:br>
            <a:r>
              <a:rPr lang="en-GB" dirty="0" smtClean="0">
                <a:solidFill>
                  <a:schemeClr val="accent5"/>
                </a:solidFill>
              </a:rPr>
              <a:t> </a:t>
            </a:r>
            <a:br>
              <a:rPr lang="en-GB" dirty="0" smtClean="0">
                <a:solidFill>
                  <a:schemeClr val="accent5"/>
                </a:solidFill>
              </a:rPr>
            </a:br>
            <a:endParaRPr lang="en-GB" sz="1400" dirty="0">
              <a:solidFill>
                <a:schemeClr val="accent5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230558" y="98268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011" y="724751"/>
            <a:ext cx="653436" cy="6534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71315"/>
            <a:ext cx="653436" cy="6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12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6005" y="242887"/>
            <a:ext cx="8147248" cy="709587"/>
          </a:xfrm>
          <a:ln>
            <a:noFill/>
          </a:ln>
        </p:spPr>
        <p:txBody>
          <a:bodyPr/>
          <a:lstStyle/>
          <a:p>
            <a:r>
              <a:rPr lang="nl-NL" sz="2400" dirty="0" smtClean="0">
                <a:solidFill>
                  <a:schemeClr val="accent5"/>
                </a:solidFill>
              </a:rPr>
              <a:t>Als </a:t>
            </a:r>
            <a:r>
              <a:rPr lang="nl-NL" sz="2400" dirty="0">
                <a:solidFill>
                  <a:schemeClr val="accent5"/>
                </a:solidFill>
              </a:rPr>
              <a:t>ik geen </a:t>
            </a:r>
            <a:r>
              <a:rPr lang="nl-NL" sz="2400" dirty="0" smtClean="0">
                <a:solidFill>
                  <a:schemeClr val="accent5"/>
                </a:solidFill>
              </a:rPr>
              <a:t>bankkaart </a:t>
            </a:r>
            <a:r>
              <a:rPr lang="nl-NL" sz="2400" dirty="0">
                <a:solidFill>
                  <a:schemeClr val="accent5"/>
                </a:solidFill>
              </a:rPr>
              <a:t>heb, </a:t>
            </a:r>
            <a:r>
              <a:rPr lang="nl-NL" sz="2400" dirty="0" smtClean="0">
                <a:solidFill>
                  <a:schemeClr val="accent5"/>
                </a:solidFill>
              </a:rPr>
              <a:t/>
            </a:r>
            <a:br>
              <a:rPr lang="nl-NL" sz="2400" dirty="0" smtClean="0">
                <a:solidFill>
                  <a:schemeClr val="accent5"/>
                </a:solidFill>
              </a:rPr>
            </a:br>
            <a:r>
              <a:rPr lang="nl-NL" sz="2400" dirty="0" smtClean="0">
                <a:solidFill>
                  <a:schemeClr val="accent5"/>
                </a:solidFill>
              </a:rPr>
              <a:t>ga </a:t>
            </a:r>
            <a:r>
              <a:rPr lang="nl-NL" sz="2400" dirty="0">
                <a:solidFill>
                  <a:schemeClr val="accent5"/>
                </a:solidFill>
              </a:rPr>
              <a:t>ik naar </a:t>
            </a:r>
            <a:r>
              <a:rPr lang="nl-NL" sz="2400" dirty="0" smtClean="0">
                <a:solidFill>
                  <a:schemeClr val="accent5"/>
                </a:solidFill>
              </a:rPr>
              <a:t>de automaat </a:t>
            </a:r>
            <a:r>
              <a:rPr lang="nl-NL" sz="2400" dirty="0">
                <a:solidFill>
                  <a:schemeClr val="accent5"/>
                </a:solidFill>
              </a:rPr>
              <a:t>die munten accepteert</a:t>
            </a:r>
            <a:r>
              <a:rPr lang="en-GB" sz="2400" dirty="0" smtClean="0">
                <a:solidFill>
                  <a:schemeClr val="accent5"/>
                </a:solidFill>
              </a:rPr>
              <a:t>.</a:t>
            </a: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5292080" y="1637525"/>
            <a:ext cx="1402567" cy="1402567"/>
            <a:chOff x="4499992" y="1275606"/>
            <a:chExt cx="614768" cy="614768"/>
          </a:xfrm>
        </p:grpSpPr>
        <p:sp>
          <p:nvSpPr>
            <p:cNvPr id="9" name="Rectangle 8"/>
            <p:cNvSpPr/>
            <p:nvPr/>
          </p:nvSpPr>
          <p:spPr>
            <a:xfrm>
              <a:off x="4499992" y="1275606"/>
              <a:ext cx="614768" cy="614768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1347614"/>
              <a:ext cx="252872" cy="4658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Oval 10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973440"/>
            <a:ext cx="653436" cy="6534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0963"/>
            <a:ext cx="653436" cy="65343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547344" y="1237362"/>
            <a:ext cx="7641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automaat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naam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van de machine om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treinbiljetten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te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kopen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B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ZoneTexte 13"/>
          <p:cNvSpPr txBox="1"/>
          <p:nvPr/>
        </p:nvSpPr>
        <p:spPr>
          <a:xfrm>
            <a:off x="5898151" y="3720478"/>
            <a:ext cx="323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chemeClr val="bg1">
                    <a:lumMod val="50000"/>
                  </a:schemeClr>
                </a:solidFill>
              </a:rPr>
              <a:t>Plaats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bg1">
                    <a:lumMod val="50000"/>
                  </a:schemeClr>
                </a:solidFill>
              </a:rPr>
              <a:t>voor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GB" sz="1400" dirty="0" err="1" smtClean="0">
                <a:solidFill>
                  <a:schemeClr val="bg1">
                    <a:lumMod val="50000"/>
                  </a:schemeClr>
                </a:solidFill>
              </a:rPr>
              <a:t>munten</a:t>
            </a:r>
            <a:r>
              <a:rPr lang="en-GB" sz="1400" dirty="0" smtClean="0">
                <a:solidFill>
                  <a:schemeClr val="accent5"/>
                </a:solidFill>
              </a:rPr>
              <a:t>.</a:t>
            </a:r>
            <a:endParaRPr lang="fr-BE" sz="1400" dirty="0">
              <a:solidFill>
                <a:schemeClr val="accent5"/>
              </a:solidFill>
            </a:endParaRPr>
          </a:p>
        </p:txBody>
      </p:sp>
      <p:pic>
        <p:nvPicPr>
          <p:cNvPr id="20" name="Picture 4" descr="C:\Users\AVL7401\Pictures\Sélection\EH_180528_SNCBNMBS_Specials_2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6876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576341" y="3723878"/>
            <a:ext cx="417790" cy="36004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/>
          <p:cNvCxnSpPr>
            <a:stCxn id="2" idx="6"/>
          </p:cNvCxnSpPr>
          <p:nvPr/>
        </p:nvCxnSpPr>
        <p:spPr>
          <a:xfrm flipV="1">
            <a:off x="2994131" y="3889755"/>
            <a:ext cx="2802005" cy="141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603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"/>
          <p:cNvSpPr txBox="1">
            <a:spLocks/>
          </p:cNvSpPr>
          <p:nvPr/>
        </p:nvSpPr>
        <p:spPr>
          <a:xfrm>
            <a:off x="3923928" y="2663819"/>
            <a:ext cx="1856049" cy="614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SzPct val="80000"/>
              <a:buFont typeface="Arial" panose="020B0604020202020204" pitchFamily="34" charset="0"/>
              <a:buNone/>
              <a:defRPr sz="19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endParaRPr lang="en-GB" sz="3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GB" sz="3200" b="1" dirty="0">
              <a:solidFill>
                <a:schemeClr val="bg1"/>
              </a:solidFill>
            </a:endParaRPr>
          </a:p>
          <a:p>
            <a:pPr algn="ctr"/>
            <a:r>
              <a:rPr lang="en-GB" sz="1400" b="1" dirty="0"/>
              <a:t>02.555.25.25</a:t>
            </a:r>
          </a:p>
          <a:p>
            <a:pPr algn="ctr"/>
            <a:endParaRPr lang="en-GB" sz="3200" b="1" dirty="0">
              <a:solidFill>
                <a:schemeClr val="bg1"/>
              </a:solidFill>
            </a:endParaRPr>
          </a:p>
          <a:p>
            <a:pPr algn="ctr"/>
            <a:endParaRPr lang="en-GB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3842" y="98268"/>
            <a:ext cx="8507288" cy="709587"/>
          </a:xfrm>
        </p:spPr>
        <p:txBody>
          <a:bodyPr/>
          <a:lstStyle/>
          <a:p>
            <a:r>
              <a:rPr lang="en-GB" sz="2400" b="1" dirty="0" err="1">
                <a:solidFill>
                  <a:schemeClr val="accent5"/>
                </a:solidFill>
              </a:rPr>
              <a:t>Ik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telefoneer</a:t>
            </a:r>
            <a:r>
              <a:rPr lang="en-GB" sz="2400" b="1" dirty="0">
                <a:solidFill>
                  <a:schemeClr val="accent5"/>
                </a:solidFill>
              </a:rPr>
              <a:t> om </a:t>
            </a:r>
            <a:r>
              <a:rPr lang="en-GB" sz="2400" b="1" dirty="0" err="1" smtClean="0">
                <a:solidFill>
                  <a:schemeClr val="accent5"/>
                </a:solidFill>
              </a:rPr>
              <a:t>hulp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 smtClean="0">
                <a:solidFill>
                  <a:schemeClr val="accent5"/>
                </a:solidFill>
              </a:rPr>
              <a:t>bij</a:t>
            </a:r>
            <a:r>
              <a:rPr lang="en-GB" sz="2400" b="1" dirty="0" smtClean="0">
                <a:solidFill>
                  <a:schemeClr val="accent5"/>
                </a:solidFill>
              </a:rPr>
              <a:t> </a:t>
            </a:r>
            <a:r>
              <a:rPr lang="en-GB" sz="2400" b="1" dirty="0">
                <a:solidFill>
                  <a:schemeClr val="accent5"/>
                </a:solidFill>
              </a:rPr>
              <a:t>de </a:t>
            </a:r>
            <a:r>
              <a:rPr lang="en-GB" sz="2400" b="1" dirty="0" err="1">
                <a:solidFill>
                  <a:schemeClr val="accent5"/>
                </a:solidFill>
              </a:rPr>
              <a:t>aankoop</a:t>
            </a:r>
            <a:r>
              <a:rPr lang="en-GB" sz="2400" b="1" dirty="0">
                <a:solidFill>
                  <a:schemeClr val="accent5"/>
                </a:solidFill>
              </a:rPr>
              <a:t> van </a:t>
            </a:r>
            <a:r>
              <a:rPr lang="en-GB" sz="2400" b="1" dirty="0" smtClean="0">
                <a:solidFill>
                  <a:schemeClr val="accent5"/>
                </a:solidFill>
              </a:rPr>
              <a:t/>
            </a:r>
            <a:br>
              <a:rPr lang="en-GB" sz="2400" b="1" dirty="0" smtClean="0">
                <a:solidFill>
                  <a:schemeClr val="accent5"/>
                </a:solidFill>
              </a:rPr>
            </a:br>
            <a:r>
              <a:rPr lang="en-GB" sz="2400" b="1" dirty="0" err="1" smtClean="0">
                <a:solidFill>
                  <a:schemeClr val="accent5"/>
                </a:solidFill>
              </a:rPr>
              <a:t>mijn</a:t>
            </a:r>
            <a:r>
              <a:rPr lang="en-GB" sz="2400" b="1" dirty="0" smtClean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treinbiljet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aan</a:t>
            </a:r>
            <a:r>
              <a:rPr lang="en-GB" sz="2400" b="1" dirty="0">
                <a:solidFill>
                  <a:schemeClr val="accent5"/>
                </a:solidFill>
              </a:rPr>
              <a:t> de </a:t>
            </a:r>
            <a:r>
              <a:rPr lang="en-GB" sz="2400" b="1" dirty="0" err="1" smtClean="0">
                <a:solidFill>
                  <a:schemeClr val="accent5"/>
                </a:solidFill>
              </a:rPr>
              <a:t>automaat</a:t>
            </a:r>
            <a:r>
              <a:rPr lang="en-GB" sz="2400" b="1" dirty="0" smtClean="0">
                <a:solidFill>
                  <a:schemeClr val="accent5"/>
                </a:solidFill>
              </a:rPr>
              <a:t>.</a:t>
            </a:r>
            <a:endParaRPr lang="en-GB" sz="2400" b="1" dirty="0">
              <a:solidFill>
                <a:schemeClr val="accent5"/>
              </a:solidFill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607775" y="1345254"/>
            <a:ext cx="2007840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9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5076056" y="1322362"/>
            <a:ext cx="3655074" cy="3049588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9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DSC_47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57" y="2948986"/>
            <a:ext cx="2320080" cy="153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DSC_47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81" y="1322362"/>
            <a:ext cx="2320081" cy="146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2790570" y="2159712"/>
            <a:ext cx="1340161" cy="3400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188798" y="3507854"/>
            <a:ext cx="1941933" cy="576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Picture 2" descr="Image associé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480" y="2529544"/>
            <a:ext cx="2428587" cy="161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460489" y="1213141"/>
            <a:ext cx="3576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Het assistentiepersoneel </a:t>
            </a:r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(hulppersoneel) van </a:t>
            </a:r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NMBS helpt me vanop afstand om het juiste biljet te kopen</a:t>
            </a:r>
            <a:r>
              <a:rPr lang="nl-BE" sz="1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3944996" y="2675970"/>
            <a:ext cx="2046610" cy="614764"/>
          </a:xfrm>
          <a:prstGeom prst="rect">
            <a:avLst/>
          </a:prstGeom>
          <a:solidFill>
            <a:srgbClr val="F1442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SzPct val="80000"/>
              <a:buFont typeface="Arial" panose="020B0604020202020204" pitchFamily="34" charset="0"/>
              <a:buNone/>
              <a:defRPr sz="19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endParaRPr lang="en-GB" sz="3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GB" sz="3200" b="1" dirty="0">
              <a:solidFill>
                <a:schemeClr val="bg1"/>
              </a:solidFill>
            </a:endParaRP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02/555.25.55</a:t>
            </a:r>
          </a:p>
          <a:p>
            <a:pPr algn="ctr"/>
            <a:endParaRPr lang="en-GB" sz="3200" b="1" dirty="0">
              <a:solidFill>
                <a:schemeClr val="bg1"/>
              </a:solidFill>
            </a:endParaRPr>
          </a:p>
          <a:p>
            <a:pPr algn="ctr"/>
            <a:endParaRPr lang="en-GB" sz="32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512" y="98268"/>
            <a:ext cx="653436" cy="653436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8230558" y="98268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890" y="84791"/>
            <a:ext cx="653436" cy="6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38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 txBox="1">
            <a:spLocks/>
          </p:cNvSpPr>
          <p:nvPr/>
        </p:nvSpPr>
        <p:spPr>
          <a:xfrm>
            <a:off x="2607775" y="1345254"/>
            <a:ext cx="2007840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900"/>
          </a:p>
          <a:p>
            <a:pPr marL="0" indent="0">
              <a:buNone/>
            </a:pPr>
            <a:endParaRPr lang="en-GB"/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5076056" y="1322362"/>
            <a:ext cx="3655074" cy="3049588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900"/>
          </a:p>
          <a:p>
            <a:pPr marL="0" indent="0">
              <a:buNone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512" y="284440"/>
            <a:ext cx="653436" cy="6534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46806" y="1813306"/>
            <a:ext cx="36291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smtClean="0">
                <a:solidFill>
                  <a:schemeClr val="bg1">
                    <a:lumMod val="50000"/>
                  </a:schemeClr>
                </a:solidFill>
              </a:rPr>
              <a:t>Als </a:t>
            </a: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ik </a:t>
            </a:r>
            <a:r>
              <a:rPr lang="nl-NL" sz="1400" dirty="0" smtClean="0">
                <a:solidFill>
                  <a:schemeClr val="bg1">
                    <a:lumMod val="50000"/>
                  </a:schemeClr>
                </a:solidFill>
              </a:rPr>
              <a:t>oortjes </a:t>
            </a: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heb,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doe </a:t>
            </a:r>
            <a:r>
              <a:rPr lang="en-GB" sz="1400" dirty="0" err="1" smtClean="0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bg1">
                    <a:lumMod val="50000"/>
                  </a:schemeClr>
                </a:solidFill>
              </a:rPr>
              <a:t>ze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 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 smtClean="0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bg1">
                    <a:lumMod val="50000"/>
                  </a:schemeClr>
                </a:solidFill>
              </a:rPr>
              <a:t>hoor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bg1">
                    <a:lumMod val="50000"/>
                  </a:schemeClr>
                </a:solidFill>
              </a:rPr>
              <a:t>dan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bg1">
                    <a:lumMod val="50000"/>
                  </a:schemeClr>
                </a:solidFill>
              </a:rPr>
              <a:t>beter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Het is </a:t>
            </a:r>
            <a:r>
              <a:rPr lang="en-GB" sz="1400" dirty="0" err="1" smtClean="0">
                <a:solidFill>
                  <a:schemeClr val="bg1">
                    <a:lumMod val="50000"/>
                  </a:schemeClr>
                </a:solidFill>
              </a:rPr>
              <a:t>gemakkelijker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bg1">
                    <a:lumMod val="50000"/>
                  </a:schemeClr>
                </a:solidFill>
              </a:rPr>
              <a:t>wanneer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bg1">
                    <a:lumMod val="50000"/>
                  </a:schemeClr>
                </a:solidFill>
              </a:rPr>
              <a:t>moet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bg1">
                    <a:lumMod val="50000"/>
                  </a:schemeClr>
                </a:solidFill>
              </a:rPr>
              <a:t>betalen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7" name="Picture 3" descr="AdobeStock_90416634(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75" y="1511854"/>
            <a:ext cx="3600400" cy="240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3555341" y="2613525"/>
            <a:ext cx="153637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223842" y="98268"/>
            <a:ext cx="8507288" cy="709587"/>
          </a:xfrm>
        </p:spPr>
        <p:txBody>
          <a:bodyPr/>
          <a:lstStyle/>
          <a:p>
            <a:r>
              <a:rPr lang="en-GB" sz="2400" b="1" dirty="0" err="1">
                <a:solidFill>
                  <a:schemeClr val="accent5"/>
                </a:solidFill>
              </a:rPr>
              <a:t>Ik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telefoneer</a:t>
            </a:r>
            <a:r>
              <a:rPr lang="en-GB" sz="2400" b="1" dirty="0">
                <a:solidFill>
                  <a:schemeClr val="accent5"/>
                </a:solidFill>
              </a:rPr>
              <a:t> om </a:t>
            </a:r>
            <a:r>
              <a:rPr lang="en-GB" sz="2400" b="1" dirty="0" err="1" smtClean="0">
                <a:solidFill>
                  <a:schemeClr val="accent5"/>
                </a:solidFill>
              </a:rPr>
              <a:t>hulp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 smtClean="0">
                <a:solidFill>
                  <a:schemeClr val="accent5"/>
                </a:solidFill>
              </a:rPr>
              <a:t>bij</a:t>
            </a:r>
            <a:r>
              <a:rPr lang="en-GB" sz="2400" b="1" dirty="0" smtClean="0">
                <a:solidFill>
                  <a:schemeClr val="accent5"/>
                </a:solidFill>
              </a:rPr>
              <a:t> </a:t>
            </a:r>
            <a:r>
              <a:rPr lang="en-GB" sz="2400" b="1" dirty="0">
                <a:solidFill>
                  <a:schemeClr val="accent5"/>
                </a:solidFill>
              </a:rPr>
              <a:t>de </a:t>
            </a:r>
            <a:r>
              <a:rPr lang="en-GB" sz="2400" b="1" dirty="0" err="1">
                <a:solidFill>
                  <a:schemeClr val="accent5"/>
                </a:solidFill>
              </a:rPr>
              <a:t>aankoop</a:t>
            </a:r>
            <a:r>
              <a:rPr lang="en-GB" sz="2400" b="1" dirty="0">
                <a:solidFill>
                  <a:schemeClr val="accent5"/>
                </a:solidFill>
              </a:rPr>
              <a:t> van </a:t>
            </a:r>
            <a:r>
              <a:rPr lang="en-GB" sz="2400" b="1" dirty="0" smtClean="0">
                <a:solidFill>
                  <a:schemeClr val="accent5"/>
                </a:solidFill>
              </a:rPr>
              <a:t/>
            </a:r>
            <a:br>
              <a:rPr lang="en-GB" sz="2400" b="1" dirty="0" smtClean="0">
                <a:solidFill>
                  <a:schemeClr val="accent5"/>
                </a:solidFill>
              </a:rPr>
            </a:br>
            <a:r>
              <a:rPr lang="en-GB" sz="2400" b="1" dirty="0" err="1" smtClean="0">
                <a:solidFill>
                  <a:schemeClr val="accent5"/>
                </a:solidFill>
              </a:rPr>
              <a:t>mijn</a:t>
            </a:r>
            <a:r>
              <a:rPr lang="en-GB" sz="2400" b="1" dirty="0" smtClean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treinbiljet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aan</a:t>
            </a:r>
            <a:r>
              <a:rPr lang="en-GB" sz="2400" b="1" dirty="0">
                <a:solidFill>
                  <a:schemeClr val="accent5"/>
                </a:solidFill>
              </a:rPr>
              <a:t> de </a:t>
            </a:r>
            <a:r>
              <a:rPr lang="en-GB" sz="2400" b="1" dirty="0" err="1" smtClean="0">
                <a:solidFill>
                  <a:schemeClr val="accent5"/>
                </a:solidFill>
              </a:rPr>
              <a:t>automaat</a:t>
            </a:r>
            <a:r>
              <a:rPr lang="en-GB" sz="2400" b="1" dirty="0" smtClean="0">
                <a:solidFill>
                  <a:schemeClr val="accent5"/>
                </a:solidFill>
              </a:rPr>
              <a:t>.</a:t>
            </a:r>
            <a:endParaRPr lang="en-GB" sz="2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31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481" y="187683"/>
            <a:ext cx="8147248" cy="709587"/>
          </a:xfrm>
        </p:spPr>
        <p:txBody>
          <a:bodyPr/>
          <a:lstStyle/>
          <a:p>
            <a:r>
              <a:rPr lang="en-GB" sz="2400" dirty="0" err="1">
                <a:solidFill>
                  <a:schemeClr val="accent5"/>
                </a:solidFill>
              </a:rPr>
              <a:t>Ik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zeg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aan</a:t>
            </a:r>
            <a:r>
              <a:rPr lang="en-GB" sz="2400" dirty="0">
                <a:solidFill>
                  <a:schemeClr val="accent5"/>
                </a:solidFill>
              </a:rPr>
              <a:t> de </a:t>
            </a:r>
            <a:r>
              <a:rPr lang="en-GB" sz="2400" dirty="0" err="1" smtClean="0">
                <a:solidFill>
                  <a:schemeClr val="accent5"/>
                </a:solidFill>
              </a:rPr>
              <a:t>telefoon</a:t>
            </a:r>
            <a:r>
              <a:rPr lang="en-GB" sz="2400" dirty="0" smtClean="0">
                <a:solidFill>
                  <a:schemeClr val="accent5"/>
                </a:solidFill>
              </a:rPr>
              <a:t>.</a:t>
            </a:r>
            <a:endParaRPr lang="en-GB" sz="2400" strike="sngStrike" dirty="0">
              <a:solidFill>
                <a:schemeClr val="accent5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475654" y="1145391"/>
            <a:ext cx="7422977" cy="3394472"/>
          </a:xfrm>
        </p:spPr>
        <p:txBody>
          <a:bodyPr/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het </a:t>
            </a:r>
            <a:r>
              <a:rPr lang="nl-BE" sz="1400" dirty="0"/>
              <a:t>station waar ik ben.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630838" y="1233760"/>
            <a:ext cx="2007840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900"/>
          </a:p>
          <a:p>
            <a:pPr marL="0" indent="0">
              <a:buNone/>
            </a:pPr>
            <a:endParaRPr lang="en-GB"/>
          </a:p>
        </p:txBody>
      </p:sp>
      <p:sp>
        <p:nvSpPr>
          <p:cNvPr id="2" name="Oval 1"/>
          <p:cNvSpPr/>
          <p:nvPr/>
        </p:nvSpPr>
        <p:spPr>
          <a:xfrm>
            <a:off x="395536" y="3078204"/>
            <a:ext cx="720000" cy="72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 descr="DSC_490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4" t="10469" r="12522" b="3241"/>
          <a:stretch/>
        </p:blipFill>
        <p:spPr bwMode="auto">
          <a:xfrm rot="21440870">
            <a:off x="5164927" y="1829635"/>
            <a:ext cx="2507618" cy="249713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6660232" y="3795885"/>
            <a:ext cx="372742" cy="288032"/>
          </a:xfrm>
          <a:prstGeom prst="ellipse">
            <a:avLst/>
          </a:prstGeom>
          <a:noFill/>
          <a:ln w="28575">
            <a:solidFill>
              <a:srgbClr val="E2A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077446" y="3219038"/>
            <a:ext cx="1303061" cy="730090"/>
          </a:xfrm>
          <a:prstGeom prst="straightConnector1">
            <a:avLst/>
          </a:prstGeom>
          <a:ln>
            <a:solidFill>
              <a:srgbClr val="E2AC0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8100392" y="2538488"/>
            <a:ext cx="720080" cy="720080"/>
          </a:xfrm>
          <a:prstGeom prst="ellipse">
            <a:avLst/>
          </a:prstGeom>
          <a:solidFill>
            <a:srgbClr val="F1442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06</a:t>
            </a:r>
          </a:p>
        </p:txBody>
      </p:sp>
      <p:pic>
        <p:nvPicPr>
          <p:cNvPr id="20" name="Picture 19" descr="Main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7439">
            <a:off x="6803842" y="3964870"/>
            <a:ext cx="786292" cy="73117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12648"/>
            <a:ext cx="646327" cy="6463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5" y="3027684"/>
            <a:ext cx="34563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het nummer van de automaat dat zich rechts onderaan bevindt.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</p:txBody>
      </p:sp>
      <p:sp>
        <p:nvSpPr>
          <p:cNvPr id="17" name="Oval 16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0963"/>
            <a:ext cx="653436" cy="653436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3192" y="3219038"/>
            <a:ext cx="238497" cy="43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35811"/>
            <a:ext cx="720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438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619672" y="1233760"/>
            <a:ext cx="7278960" cy="3394472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smtClean="0"/>
              <a:t>het station waar ik naartoe wil. </a:t>
            </a:r>
            <a:endParaRPr lang="en-GB" sz="1400" dirty="0"/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smtClean="0"/>
              <a:t>het </a:t>
            </a:r>
            <a:r>
              <a:rPr lang="nl-NL" sz="1400" dirty="0"/>
              <a:t>als ik een </a:t>
            </a:r>
            <a:r>
              <a:rPr lang="nl-NL" sz="1400" dirty="0" smtClean="0"/>
              <a:t>verminderingskaart </a:t>
            </a:r>
            <a:r>
              <a:rPr lang="nl-NL" sz="1400" dirty="0"/>
              <a:t>heb.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630838" y="1233760"/>
            <a:ext cx="2007840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900"/>
          </a:p>
          <a:p>
            <a:pPr marL="0" indent="0">
              <a:buNone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28638" y="2787774"/>
            <a:ext cx="720000" cy="72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-56" r="51637" b="16"/>
          <a:stretch/>
        </p:blipFill>
        <p:spPr bwMode="auto">
          <a:xfrm>
            <a:off x="623762" y="2909090"/>
            <a:ext cx="351269" cy="47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0963"/>
            <a:ext cx="653436" cy="65343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28638" y="1491590"/>
            <a:ext cx="720000" cy="720000"/>
            <a:chOff x="3507164" y="3318611"/>
            <a:chExt cx="619248" cy="594508"/>
          </a:xfrm>
        </p:grpSpPr>
        <p:sp>
          <p:nvSpPr>
            <p:cNvPr id="15" name="Content Placeholder 1"/>
            <p:cNvSpPr txBox="1">
              <a:spLocks/>
            </p:cNvSpPr>
            <p:nvPr/>
          </p:nvSpPr>
          <p:spPr>
            <a:xfrm>
              <a:off x="3546840" y="3452104"/>
              <a:ext cx="539897" cy="327523"/>
            </a:xfrm>
            <a:prstGeom prst="rect">
              <a:avLst/>
            </a:prstGeom>
            <a:ln>
              <a:noFill/>
            </a:ln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GB" sz="1900"/>
            </a:p>
            <a:p>
              <a:pPr marL="0" indent="0">
                <a:buNone/>
              </a:pPr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3507164" y="3318611"/>
              <a:ext cx="619248" cy="59450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>
              <a:normAutofit/>
            </a:bodyPr>
            <a:lstStyle/>
            <a:p>
              <a:pPr>
                <a:spcBef>
                  <a:spcPct val="20000"/>
                </a:spcBef>
                <a:buSzPct val="80000"/>
                <a:buFont typeface="Arial" panose="020B0604020202020204" pitchFamily="34" charset="0"/>
                <a:buNone/>
              </a:pPr>
              <a:endParaRPr lang="en-GB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98" y="1701812"/>
            <a:ext cx="496879" cy="28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err="1">
                <a:solidFill>
                  <a:schemeClr val="accent5"/>
                </a:solidFill>
              </a:rPr>
              <a:t>Ik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zeg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aan</a:t>
            </a:r>
            <a:r>
              <a:rPr lang="en-GB" sz="2400" dirty="0">
                <a:solidFill>
                  <a:schemeClr val="accent5"/>
                </a:solidFill>
              </a:rPr>
              <a:t> de </a:t>
            </a:r>
            <a:r>
              <a:rPr lang="en-GB" sz="2400" dirty="0" err="1" smtClean="0">
                <a:solidFill>
                  <a:schemeClr val="accent5"/>
                </a:solidFill>
              </a:rPr>
              <a:t>telefoon</a:t>
            </a:r>
            <a:r>
              <a:rPr lang="en-GB" sz="2400" dirty="0" smtClean="0">
                <a:solidFill>
                  <a:schemeClr val="accent5"/>
                </a:solidFill>
              </a:rPr>
              <a:t>.</a:t>
            </a:r>
            <a:endParaRPr lang="en-GB" sz="2400" strike="sngStrike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090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310" y="34323"/>
            <a:ext cx="8147248" cy="709587"/>
          </a:xfrm>
        </p:spPr>
        <p:txBody>
          <a:bodyPr/>
          <a:lstStyle/>
          <a:p>
            <a:r>
              <a:rPr lang="nl-BE" sz="2400" dirty="0">
                <a:solidFill>
                  <a:schemeClr val="accent5"/>
                </a:solidFill>
              </a:rPr>
              <a:t>Het assistentiepersoneel kiest het juiste treinbiljet voor </a:t>
            </a:r>
            <a:r>
              <a:rPr lang="nl-BE" sz="2400" dirty="0" smtClean="0">
                <a:solidFill>
                  <a:schemeClr val="accent5"/>
                </a:solidFill>
              </a:rPr>
              <a:t>mij.</a:t>
            </a:r>
            <a:endParaRPr lang="nl-BE" sz="2400" dirty="0">
              <a:solidFill>
                <a:schemeClr val="accent5"/>
              </a:solidFill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607775" y="1345254"/>
            <a:ext cx="2007840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900"/>
          </a:p>
          <a:p>
            <a:pPr marL="0" indent="0">
              <a:buNone/>
            </a:pPr>
            <a:endParaRPr lang="en-GB"/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5076056" y="1322362"/>
            <a:ext cx="3655074" cy="3049588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900"/>
          </a:p>
          <a:p>
            <a:pPr marL="0" indent="0">
              <a:buNone/>
            </a:pPr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8" y="1628971"/>
            <a:ext cx="2457450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412" y="723362"/>
            <a:ext cx="653436" cy="6534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0963"/>
            <a:ext cx="653436" cy="653436"/>
          </a:xfrm>
          <a:prstGeom prst="rect">
            <a:avLst/>
          </a:prstGeom>
        </p:spPr>
      </p:pic>
      <p:pic>
        <p:nvPicPr>
          <p:cNvPr id="3075" name="Picture 3" descr="C:\Users\AVL7401\Pictures\Printscreen\nl\Bevestig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53340"/>
            <a:ext cx="4317609" cy="3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3050824" y="2470282"/>
            <a:ext cx="1121742" cy="677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312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51470"/>
            <a:ext cx="8147248" cy="709587"/>
          </a:xfrm>
        </p:spPr>
        <p:txBody>
          <a:bodyPr/>
          <a:lstStyle/>
          <a:p>
            <a:r>
              <a:rPr lang="en-GB" sz="2400" dirty="0" err="1">
                <a:solidFill>
                  <a:schemeClr val="accent5"/>
                </a:solidFill>
              </a:rPr>
              <a:t>Ik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zie</a:t>
            </a:r>
            <a:r>
              <a:rPr lang="en-GB" sz="2400" dirty="0">
                <a:solidFill>
                  <a:schemeClr val="accent5"/>
                </a:solidFill>
              </a:rPr>
              <a:t> de </a:t>
            </a:r>
            <a:r>
              <a:rPr lang="en-GB" sz="2400" dirty="0" err="1">
                <a:solidFill>
                  <a:schemeClr val="accent5"/>
                </a:solidFill>
              </a:rPr>
              <a:t>prijs</a:t>
            </a:r>
            <a:r>
              <a:rPr lang="en-GB" sz="2400" dirty="0">
                <a:solidFill>
                  <a:schemeClr val="accent5"/>
                </a:solidFill>
              </a:rPr>
              <a:t> van </a:t>
            </a:r>
            <a:r>
              <a:rPr lang="en-GB" sz="2400" dirty="0" err="1">
                <a:solidFill>
                  <a:schemeClr val="accent5"/>
                </a:solidFill>
              </a:rPr>
              <a:t>mijn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treinbiljet</a:t>
            </a:r>
            <a:r>
              <a:rPr lang="en-GB" sz="2400" dirty="0">
                <a:solidFill>
                  <a:schemeClr val="accent5"/>
                </a:solidFill>
              </a:rPr>
              <a:t> op het </a:t>
            </a:r>
            <a:r>
              <a:rPr lang="en-GB" sz="2400" dirty="0" err="1" smtClean="0">
                <a:solidFill>
                  <a:schemeClr val="accent5"/>
                </a:solidFill>
              </a:rPr>
              <a:t>scherm</a:t>
            </a:r>
            <a:r>
              <a:rPr lang="en-GB" sz="2400" dirty="0" smtClean="0">
                <a:solidFill>
                  <a:schemeClr val="accent5"/>
                </a:solidFill>
              </a:rPr>
              <a:t>.</a:t>
            </a: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0963"/>
            <a:ext cx="653436" cy="653436"/>
          </a:xfrm>
          <a:prstGeom prst="rect">
            <a:avLst/>
          </a:prstGeom>
        </p:spPr>
      </p:pic>
      <p:pic>
        <p:nvPicPr>
          <p:cNvPr id="4098" name="Picture 2" descr="C:\Users\AVL7401\Pictures\Printscreen\nl\Betal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32070"/>
            <a:ext cx="4972422" cy="369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5724128" y="1707654"/>
            <a:ext cx="864096" cy="21602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474433" y="2455500"/>
            <a:ext cx="864096" cy="100811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Mai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481" y="2500413"/>
            <a:ext cx="1304544" cy="121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15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99592" y="2211710"/>
            <a:ext cx="5976663" cy="12241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b="1" dirty="0">
                <a:solidFill>
                  <a:schemeClr val="bg1"/>
                </a:solidFill>
              </a:rPr>
              <a:t>De 8 </a:t>
            </a:r>
            <a:r>
              <a:rPr lang="nl-NL" sz="2800" b="1" dirty="0" smtClean="0">
                <a:solidFill>
                  <a:schemeClr val="bg1"/>
                </a:solidFill>
              </a:rPr>
              <a:t>stappen </a:t>
            </a:r>
            <a:r>
              <a:rPr lang="nl-NL" sz="2800" b="1" dirty="0">
                <a:solidFill>
                  <a:schemeClr val="bg1"/>
                </a:solidFill>
              </a:rPr>
              <a:t>van </a:t>
            </a:r>
            <a:r>
              <a:rPr lang="nl-NL" sz="2800" b="1" dirty="0" smtClean="0">
                <a:solidFill>
                  <a:schemeClr val="bg1"/>
                </a:solidFill>
              </a:rPr>
              <a:t>mijn </a:t>
            </a:r>
            <a:r>
              <a:rPr lang="nl-NL" sz="2800" b="1" dirty="0">
                <a:solidFill>
                  <a:schemeClr val="bg1"/>
                </a:solidFill>
              </a:rPr>
              <a:t>reis</a:t>
            </a:r>
          </a:p>
        </p:txBody>
      </p:sp>
    </p:spTree>
    <p:extLst>
      <p:ext uri="{BB962C8B-B14F-4D97-AF65-F5344CB8AC3E}">
        <p14:creationId xmlns:p14="http://schemas.microsoft.com/office/powerpoint/2010/main" val="2816779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_4670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47"/>
          <a:stretch/>
        </p:blipFill>
        <p:spPr>
          <a:xfrm>
            <a:off x="4572000" y="1257244"/>
            <a:ext cx="3598705" cy="2880320"/>
          </a:xfrm>
          <a:prstGeom prst="rect">
            <a:avLst/>
          </a:prstGeom>
        </p:spPr>
      </p:pic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0963"/>
            <a:ext cx="653436" cy="653436"/>
          </a:xfrm>
          <a:prstGeom prst="rect">
            <a:avLst/>
          </a:prstGeom>
        </p:spPr>
      </p:pic>
      <p:pic>
        <p:nvPicPr>
          <p:cNvPr id="13" name="Image 7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2" t="44301" r="15399" b="29274"/>
          <a:stretch>
            <a:fillRect/>
          </a:stretch>
        </p:blipFill>
        <p:spPr bwMode="auto">
          <a:xfrm>
            <a:off x="1903108" y="1905195"/>
            <a:ext cx="1072853" cy="176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120210" y="2625656"/>
            <a:ext cx="2664296" cy="2157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939304" y="2572040"/>
            <a:ext cx="864096" cy="86409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791462" y="1815176"/>
            <a:ext cx="1296144" cy="183669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Main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2258">
            <a:off x="6252946" y="2787774"/>
            <a:ext cx="1304544" cy="1213104"/>
          </a:xfrm>
          <a:prstGeom prst="rect">
            <a:avLst/>
          </a:prstGeom>
        </p:spPr>
      </p:pic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txBody>
          <a:bodyPr/>
          <a:lstStyle/>
          <a:p>
            <a:r>
              <a:rPr lang="en-GB" sz="2400" b="1" dirty="0" err="1">
                <a:solidFill>
                  <a:schemeClr val="accent5"/>
                </a:solidFill>
              </a:rPr>
              <a:t>Ik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betaal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mijn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biljet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aan</a:t>
            </a:r>
            <a:r>
              <a:rPr lang="en-GB" sz="2400" b="1" dirty="0">
                <a:solidFill>
                  <a:schemeClr val="accent5"/>
                </a:solidFill>
              </a:rPr>
              <a:t> de </a:t>
            </a:r>
            <a:r>
              <a:rPr lang="en-GB" sz="2400" b="1" dirty="0" err="1" smtClean="0">
                <a:solidFill>
                  <a:schemeClr val="accent5"/>
                </a:solidFill>
              </a:rPr>
              <a:t>automaat</a:t>
            </a:r>
            <a:r>
              <a:rPr lang="en-GB" sz="2400" b="1" dirty="0" smtClean="0">
                <a:solidFill>
                  <a:schemeClr val="accent5"/>
                </a:solidFill>
              </a:rPr>
              <a:t>.</a:t>
            </a:r>
            <a:endParaRPr lang="en-GB" sz="2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531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8834" y="195486"/>
            <a:ext cx="8229600" cy="709587"/>
          </a:xfrm>
        </p:spPr>
        <p:txBody>
          <a:bodyPr/>
          <a:lstStyle/>
          <a:p>
            <a:r>
              <a:rPr lang="en-GB" sz="2400" b="1" dirty="0" err="1">
                <a:solidFill>
                  <a:schemeClr val="accent5"/>
                </a:solidFill>
              </a:rPr>
              <a:t>Betaling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gelukt</a:t>
            </a:r>
            <a:r>
              <a:rPr lang="en-GB" sz="2400" b="1" dirty="0">
                <a:solidFill>
                  <a:schemeClr val="accent5"/>
                </a:solidFill>
              </a:rPr>
              <a:t>!</a:t>
            </a:r>
            <a:br>
              <a:rPr lang="en-GB" sz="2400" b="1" dirty="0">
                <a:solidFill>
                  <a:schemeClr val="accent5"/>
                </a:solidFill>
              </a:rPr>
            </a:br>
            <a:endParaRPr lang="en-GB" sz="2400" b="1" dirty="0">
              <a:solidFill>
                <a:schemeClr val="accent5"/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5" name="AutoShape 2" descr="Résultat de recherche d'images pour &quot;image like&quot;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096963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3491880" y="2147235"/>
            <a:ext cx="1980221" cy="43204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652120" y="198223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kassaticket (betaalbewijs) wordt afgedrukt samen met mijn treinbiljet. </a:t>
            </a:r>
            <a:endParaRPr lang="nl-BE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0963"/>
            <a:ext cx="653436" cy="653436"/>
          </a:xfrm>
          <a:prstGeom prst="rect">
            <a:avLst/>
          </a:prstGeom>
        </p:spPr>
      </p:pic>
      <p:pic>
        <p:nvPicPr>
          <p:cNvPr id="5122" name="Picture 2" descr="C:\Users\AVL7401\Pictures\Printscreen\nl\print NL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90" y="1131590"/>
            <a:ext cx="4620455" cy="342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1475656" y="2572040"/>
            <a:ext cx="864096" cy="42060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Main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0165">
            <a:off x="2066298" y="2470370"/>
            <a:ext cx="1304544" cy="121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490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214812"/>
            <a:ext cx="8229600" cy="709587"/>
          </a:xfrm>
        </p:spPr>
        <p:txBody>
          <a:bodyPr/>
          <a:lstStyle/>
          <a:p>
            <a:r>
              <a:rPr lang="en-GB" sz="2400" b="1" dirty="0" err="1">
                <a:solidFill>
                  <a:schemeClr val="accent5"/>
                </a:solidFill>
              </a:rPr>
              <a:t>Ik</a:t>
            </a:r>
            <a:r>
              <a:rPr lang="en-GB" sz="2400" b="1" dirty="0">
                <a:solidFill>
                  <a:schemeClr val="accent5"/>
                </a:solidFill>
              </a:rPr>
              <a:t> neem </a:t>
            </a:r>
            <a:r>
              <a:rPr lang="en-GB" sz="2400" b="1" dirty="0" err="1">
                <a:solidFill>
                  <a:schemeClr val="accent5"/>
                </a:solidFill>
              </a:rPr>
              <a:t>mijn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treinbiljet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smtClean="0">
                <a:solidFill>
                  <a:schemeClr val="accent5"/>
                </a:solidFill>
              </a:rPr>
              <a:t/>
            </a:r>
            <a:br>
              <a:rPr lang="en-GB" sz="2400" b="1" dirty="0" smtClean="0">
                <a:solidFill>
                  <a:schemeClr val="accent5"/>
                </a:solidFill>
              </a:rPr>
            </a:br>
            <a:r>
              <a:rPr lang="en-GB" sz="2400" b="1" dirty="0" smtClean="0">
                <a:solidFill>
                  <a:schemeClr val="accent5"/>
                </a:solidFill>
              </a:rPr>
              <a:t>en </a:t>
            </a:r>
            <a:r>
              <a:rPr lang="en-GB" sz="2400" b="1" dirty="0" err="1">
                <a:solidFill>
                  <a:schemeClr val="accent5"/>
                </a:solidFill>
              </a:rPr>
              <a:t>mijn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 smtClean="0">
                <a:solidFill>
                  <a:schemeClr val="accent5"/>
                </a:solidFill>
              </a:rPr>
              <a:t>betaalbewijs</a:t>
            </a:r>
            <a:r>
              <a:rPr lang="en-GB" sz="2400" b="1" dirty="0" smtClean="0">
                <a:solidFill>
                  <a:schemeClr val="accent5"/>
                </a:solidFill>
              </a:rPr>
              <a:t> </a:t>
            </a:r>
            <a:r>
              <a:rPr lang="en-GB" sz="2400" b="1" dirty="0">
                <a:solidFill>
                  <a:schemeClr val="accent5"/>
                </a:solidFill>
              </a:rPr>
              <a:t/>
            </a:r>
            <a:br>
              <a:rPr lang="en-GB" sz="2400" b="1" dirty="0">
                <a:solidFill>
                  <a:schemeClr val="accent5"/>
                </a:solidFill>
              </a:rPr>
            </a:br>
            <a:r>
              <a:rPr lang="en-GB" sz="2400" b="1" dirty="0" err="1">
                <a:solidFill>
                  <a:schemeClr val="accent5"/>
                </a:solidFill>
              </a:rPr>
              <a:t>uit</a:t>
            </a:r>
            <a:r>
              <a:rPr lang="en-GB" sz="2400" b="1" dirty="0">
                <a:solidFill>
                  <a:schemeClr val="accent5"/>
                </a:solidFill>
              </a:rPr>
              <a:t> de </a:t>
            </a:r>
            <a:r>
              <a:rPr lang="en-GB" sz="2400" b="1" dirty="0" err="1" smtClean="0">
                <a:solidFill>
                  <a:schemeClr val="accent5"/>
                </a:solidFill>
              </a:rPr>
              <a:t>automaat</a:t>
            </a:r>
            <a:r>
              <a:rPr lang="en-GB" sz="2400" b="1" dirty="0" smtClean="0">
                <a:solidFill>
                  <a:schemeClr val="accent5"/>
                </a:solidFill>
              </a:rPr>
              <a:t>.</a:t>
            </a:r>
            <a:endParaRPr lang="en-GB" sz="2400" b="1" dirty="0">
              <a:solidFill>
                <a:schemeClr val="accent5"/>
              </a:solidFill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15" name="Right Arrow 14"/>
          <p:cNvSpPr/>
          <p:nvPr/>
        </p:nvSpPr>
        <p:spPr>
          <a:xfrm>
            <a:off x="2163538" y="3827749"/>
            <a:ext cx="792088" cy="468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DSC_464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0" y="1563638"/>
            <a:ext cx="4208992" cy="2787774"/>
          </a:xfrm>
          <a:prstGeom prst="rect">
            <a:avLst/>
          </a:prstGeom>
        </p:spPr>
      </p:pic>
      <p:pic>
        <p:nvPicPr>
          <p:cNvPr id="17" name="Picture 16" descr="DSC_4639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1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480" y="1563638"/>
            <a:ext cx="4240000" cy="280831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547664" y="2283718"/>
            <a:ext cx="1402657" cy="122413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292080" y="1707654"/>
            <a:ext cx="1408392" cy="4451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Treinbiljet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48264" y="1707654"/>
            <a:ext cx="1944216" cy="4451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Kassaticket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868144" y="2103988"/>
            <a:ext cx="0" cy="755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596336" y="2103988"/>
            <a:ext cx="0" cy="755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1" name="Picture 20" descr="Main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2423">
            <a:off x="2123728" y="2999378"/>
            <a:ext cx="1304544" cy="1213104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44" y="257487"/>
            <a:ext cx="653436" cy="6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3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2499742"/>
            <a:ext cx="8280920" cy="1393953"/>
          </a:xfrm>
        </p:spPr>
        <p:txBody>
          <a:bodyPr/>
          <a:lstStyle/>
          <a:p>
            <a:r>
              <a:rPr lang="en-GB" b="1" dirty="0" err="1">
                <a:solidFill>
                  <a:schemeClr val="accent5"/>
                </a:solidFill>
              </a:rPr>
              <a:t>Ik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b="1" dirty="0" err="1" smtClean="0">
                <a:solidFill>
                  <a:schemeClr val="accent5"/>
                </a:solidFill>
              </a:rPr>
              <a:t>kan</a:t>
            </a:r>
            <a:r>
              <a:rPr lang="en-GB" b="1" dirty="0" smtClean="0">
                <a:solidFill>
                  <a:schemeClr val="accent5"/>
                </a:solidFill>
              </a:rPr>
              <a:t> </a:t>
            </a:r>
            <a:r>
              <a:rPr lang="en-GB" b="1" dirty="0" err="1">
                <a:solidFill>
                  <a:schemeClr val="accent5"/>
                </a:solidFill>
              </a:rPr>
              <a:t>lezen</a:t>
            </a:r>
            <a:r>
              <a:rPr lang="en-GB" b="1" dirty="0">
                <a:solidFill>
                  <a:schemeClr val="accent5"/>
                </a:solidFill>
              </a:rPr>
              <a:t> en </a:t>
            </a:r>
            <a:r>
              <a:rPr lang="en-GB" b="1" dirty="0" err="1">
                <a:solidFill>
                  <a:schemeClr val="accent5"/>
                </a:solidFill>
              </a:rPr>
              <a:t>schrijven</a:t>
            </a:r>
            <a:r>
              <a:rPr lang="en-GB" b="1" dirty="0">
                <a:solidFill>
                  <a:schemeClr val="accent5"/>
                </a:solidFill>
              </a:rPr>
              <a:t>.</a:t>
            </a:r>
            <a:endParaRPr lang="en-GB" sz="1400" dirty="0">
              <a:solidFill>
                <a:schemeClr val="accent5"/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170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6005" y="242887"/>
            <a:ext cx="8147248" cy="709587"/>
          </a:xfrm>
        </p:spPr>
        <p:txBody>
          <a:bodyPr/>
          <a:lstStyle/>
          <a:p>
            <a:r>
              <a:rPr lang="en-GB" sz="2400" dirty="0" err="1" smtClean="0">
                <a:solidFill>
                  <a:schemeClr val="accent5"/>
                </a:solidFill>
              </a:rPr>
              <a:t>Als</a:t>
            </a:r>
            <a:r>
              <a:rPr lang="en-GB" sz="2400" dirty="0" smtClean="0">
                <a:solidFill>
                  <a:schemeClr val="accent5"/>
                </a:solidFill>
              </a:rPr>
              <a:t> </a:t>
            </a:r>
            <a:r>
              <a:rPr lang="en-GB" sz="2400" dirty="0" err="1" smtClean="0">
                <a:solidFill>
                  <a:schemeClr val="accent5"/>
                </a:solidFill>
              </a:rPr>
              <a:t>ik</a:t>
            </a:r>
            <a:r>
              <a:rPr lang="en-GB" sz="2400" dirty="0" smtClean="0">
                <a:solidFill>
                  <a:schemeClr val="accent5"/>
                </a:solidFill>
              </a:rPr>
              <a:t> </a:t>
            </a:r>
            <a:r>
              <a:rPr lang="en-GB" sz="2400" dirty="0" err="1" smtClean="0">
                <a:solidFill>
                  <a:schemeClr val="accent5"/>
                </a:solidFill>
              </a:rPr>
              <a:t>geen</a:t>
            </a:r>
            <a:r>
              <a:rPr lang="en-GB" sz="2400" dirty="0" smtClean="0">
                <a:solidFill>
                  <a:schemeClr val="accent5"/>
                </a:solidFill>
              </a:rPr>
              <a:t>  </a:t>
            </a:r>
            <a:r>
              <a:rPr lang="en-GB" sz="2400" dirty="0" err="1" smtClean="0">
                <a:solidFill>
                  <a:schemeClr val="accent5"/>
                </a:solidFill>
              </a:rPr>
              <a:t>bankkaart</a:t>
            </a:r>
            <a:r>
              <a:rPr lang="en-GB" sz="2400" dirty="0" smtClean="0">
                <a:solidFill>
                  <a:schemeClr val="accent5"/>
                </a:solidFill>
              </a:rPr>
              <a:t> </a:t>
            </a:r>
            <a:r>
              <a:rPr lang="en-GB" sz="2400" dirty="0" err="1" smtClean="0">
                <a:solidFill>
                  <a:schemeClr val="accent5"/>
                </a:solidFill>
              </a:rPr>
              <a:t>heb</a:t>
            </a:r>
            <a:r>
              <a:rPr lang="en-GB" sz="2400" dirty="0" smtClean="0">
                <a:solidFill>
                  <a:schemeClr val="accent5"/>
                </a:solidFill>
              </a:rPr>
              <a:t>,</a:t>
            </a:r>
            <a:br>
              <a:rPr lang="en-GB" sz="2400" dirty="0" smtClean="0">
                <a:solidFill>
                  <a:schemeClr val="accent5"/>
                </a:solidFill>
              </a:rPr>
            </a:br>
            <a:r>
              <a:rPr lang="en-GB" sz="2400" dirty="0" err="1" smtClean="0">
                <a:solidFill>
                  <a:schemeClr val="accent5"/>
                </a:solidFill>
              </a:rPr>
              <a:t>ga</a:t>
            </a:r>
            <a:r>
              <a:rPr lang="en-GB" sz="2400" dirty="0" smtClean="0">
                <a:solidFill>
                  <a:schemeClr val="accent5"/>
                </a:solidFill>
              </a:rPr>
              <a:t> </a:t>
            </a:r>
            <a:r>
              <a:rPr lang="en-GB" sz="2400" dirty="0" err="1" smtClean="0">
                <a:solidFill>
                  <a:schemeClr val="accent5"/>
                </a:solidFill>
              </a:rPr>
              <a:t>ik</a:t>
            </a:r>
            <a:r>
              <a:rPr lang="en-GB" sz="2400" dirty="0" smtClean="0">
                <a:solidFill>
                  <a:schemeClr val="accent5"/>
                </a:solidFill>
              </a:rPr>
              <a:t> </a:t>
            </a:r>
            <a:r>
              <a:rPr lang="en-GB" sz="2400" dirty="0" err="1" smtClean="0">
                <a:solidFill>
                  <a:schemeClr val="accent5"/>
                </a:solidFill>
              </a:rPr>
              <a:t>naar</a:t>
            </a:r>
            <a:r>
              <a:rPr lang="en-GB" sz="2400" dirty="0" smtClean="0">
                <a:solidFill>
                  <a:schemeClr val="accent5"/>
                </a:solidFill>
              </a:rPr>
              <a:t> de </a:t>
            </a:r>
            <a:r>
              <a:rPr lang="en-GB" sz="2400" dirty="0" err="1" smtClean="0">
                <a:solidFill>
                  <a:schemeClr val="accent5"/>
                </a:solidFill>
              </a:rPr>
              <a:t>automaat</a:t>
            </a:r>
            <a:r>
              <a:rPr lang="en-GB" sz="2400" dirty="0" smtClean="0">
                <a:solidFill>
                  <a:schemeClr val="accent5"/>
                </a:solidFill>
              </a:rPr>
              <a:t> die </a:t>
            </a:r>
            <a:r>
              <a:rPr lang="en-GB" sz="2400" dirty="0" err="1" smtClean="0">
                <a:solidFill>
                  <a:schemeClr val="accent5"/>
                </a:solidFill>
              </a:rPr>
              <a:t>munten</a:t>
            </a:r>
            <a:r>
              <a:rPr lang="en-GB" sz="2400" dirty="0" smtClean="0">
                <a:solidFill>
                  <a:schemeClr val="accent5"/>
                </a:solidFill>
              </a:rPr>
              <a:t> </a:t>
            </a:r>
            <a:r>
              <a:rPr lang="en-GB" sz="2400" dirty="0" err="1" smtClean="0">
                <a:solidFill>
                  <a:schemeClr val="accent5"/>
                </a:solidFill>
              </a:rPr>
              <a:t>accepteert</a:t>
            </a:r>
            <a:r>
              <a:rPr lang="en-GB" sz="2400" dirty="0" smtClean="0">
                <a:solidFill>
                  <a:schemeClr val="accent5"/>
                </a:solidFill>
              </a:rPr>
              <a:t>.</a:t>
            </a: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5168343" y="1569319"/>
            <a:ext cx="1402567" cy="1402567"/>
            <a:chOff x="4499992" y="1275606"/>
            <a:chExt cx="614768" cy="614768"/>
          </a:xfrm>
        </p:grpSpPr>
        <p:sp>
          <p:nvSpPr>
            <p:cNvPr id="9" name="Rectangle 8"/>
            <p:cNvSpPr/>
            <p:nvPr/>
          </p:nvSpPr>
          <p:spPr>
            <a:xfrm>
              <a:off x="4499992" y="1275606"/>
              <a:ext cx="614768" cy="614768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1347614"/>
              <a:ext cx="252872" cy="4658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Oval 10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973440"/>
            <a:ext cx="653436" cy="6534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0963"/>
            <a:ext cx="653436" cy="65343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58834" y="1205926"/>
            <a:ext cx="7344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fr-BE" sz="1400" dirty="0" err="1" smtClean="0">
                <a:solidFill>
                  <a:schemeClr val="bg1">
                    <a:lumMod val="50000"/>
                  </a:schemeClr>
                </a:solidFill>
              </a:rPr>
              <a:t>automaat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sz="1400" dirty="0" err="1" smtClean="0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fr-BE" sz="1400" dirty="0" err="1" smtClean="0">
                <a:solidFill>
                  <a:schemeClr val="bg1">
                    <a:lumMod val="50000"/>
                  </a:schemeClr>
                </a:solidFill>
              </a:rPr>
              <a:t>naam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 van de machine om </a:t>
            </a:r>
            <a:r>
              <a:rPr lang="fr-BE" sz="1400" dirty="0" err="1" smtClean="0">
                <a:solidFill>
                  <a:schemeClr val="bg1">
                    <a:lumMod val="50000"/>
                  </a:schemeClr>
                </a:solidFill>
              </a:rPr>
              <a:t>treinbiljetten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 te </a:t>
            </a:r>
            <a:r>
              <a:rPr lang="fr-BE" sz="1400" dirty="0" err="1" smtClean="0">
                <a:solidFill>
                  <a:schemeClr val="bg1">
                    <a:lumMod val="50000"/>
                  </a:schemeClr>
                </a:solidFill>
              </a:rPr>
              <a:t>kopen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fr-B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Picture 2" descr="C:\Users\AVL7401\Pictures\Sélection\EH_180528_SNCBNMBS_Specials_2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20" y="1642985"/>
            <a:ext cx="432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SC_408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66" y="2814246"/>
            <a:ext cx="2238440" cy="166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6372200" y="3394272"/>
            <a:ext cx="633814" cy="507472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7378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 err="1">
                <a:solidFill>
                  <a:schemeClr val="accent5"/>
                </a:solidFill>
              </a:rPr>
              <a:t>Ik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druk</a:t>
            </a:r>
            <a:r>
              <a:rPr lang="en-GB" sz="2400" b="1" dirty="0">
                <a:solidFill>
                  <a:schemeClr val="accent5"/>
                </a:solidFill>
              </a:rPr>
              <a:t> op  “NL” (</a:t>
            </a:r>
            <a:r>
              <a:rPr lang="en-GB" sz="2400" b="1" dirty="0" err="1">
                <a:solidFill>
                  <a:schemeClr val="accent5"/>
                </a:solidFill>
              </a:rPr>
              <a:t>taal</a:t>
            </a:r>
            <a:r>
              <a:rPr lang="en-GB" sz="2400" b="1" dirty="0">
                <a:solidFill>
                  <a:schemeClr val="accent5"/>
                </a:solidFill>
              </a:rPr>
              <a:t>) op het </a:t>
            </a:r>
            <a:r>
              <a:rPr lang="en-GB" sz="2400" b="1" dirty="0" err="1" smtClean="0">
                <a:solidFill>
                  <a:schemeClr val="accent5"/>
                </a:solidFill>
              </a:rPr>
              <a:t>scherm</a:t>
            </a:r>
            <a:r>
              <a:rPr lang="en-GB" sz="2400" b="1" dirty="0" smtClean="0">
                <a:solidFill>
                  <a:schemeClr val="accent5"/>
                </a:solidFill>
              </a:rPr>
              <a:t>.</a:t>
            </a:r>
            <a:endParaRPr lang="en-GB" sz="2400" b="1" dirty="0">
              <a:solidFill>
                <a:schemeClr val="accent5"/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pic>
        <p:nvPicPr>
          <p:cNvPr id="5126" name="Imag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10026" y="1313113"/>
            <a:ext cx="3987164" cy="291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3203848" y="3040092"/>
            <a:ext cx="738490" cy="77242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Mai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60741">
            <a:off x="3116304" y="3562063"/>
            <a:ext cx="1095857" cy="101904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155167"/>
            <a:ext cx="653436" cy="653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7110"/>
            <a:ext cx="653436" cy="6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616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98100"/>
            <a:ext cx="8147248" cy="709587"/>
          </a:xfrm>
        </p:spPr>
        <p:txBody>
          <a:bodyPr/>
          <a:lstStyle/>
          <a:p>
            <a:r>
              <a:rPr lang="en-GB" sz="2400" dirty="0" err="1">
                <a:solidFill>
                  <a:schemeClr val="accent5"/>
                </a:solidFill>
              </a:rPr>
              <a:t>Ik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druk</a:t>
            </a:r>
            <a:r>
              <a:rPr lang="en-GB" sz="2400" dirty="0">
                <a:solidFill>
                  <a:schemeClr val="accent5"/>
                </a:solidFill>
              </a:rPr>
              <a:t> op  “</a:t>
            </a:r>
            <a:r>
              <a:rPr lang="en-GB" sz="2400" dirty="0" err="1">
                <a:solidFill>
                  <a:schemeClr val="accent5"/>
                </a:solidFill>
              </a:rPr>
              <a:t>Alle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biljetten</a:t>
            </a:r>
            <a:r>
              <a:rPr lang="en-GB" sz="2400" dirty="0" smtClean="0">
                <a:solidFill>
                  <a:schemeClr val="accent5"/>
                </a:solidFill>
              </a:rPr>
              <a:t>”.</a:t>
            </a: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7110"/>
            <a:ext cx="653436" cy="653436"/>
          </a:xfrm>
          <a:prstGeom prst="rect">
            <a:avLst/>
          </a:prstGeom>
        </p:spPr>
      </p:pic>
      <p:pic>
        <p:nvPicPr>
          <p:cNvPr id="6146" name="Picture 2" descr="C:\Users\AVL7401\Pictures\Printscreen\nl\1st scherm verkoopdialoog N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75026"/>
            <a:ext cx="4910656" cy="364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2267744" y="3579862"/>
            <a:ext cx="1224136" cy="43204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Main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3661">
            <a:off x="3321981" y="3712346"/>
            <a:ext cx="785032" cy="73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83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7110"/>
            <a:ext cx="653436" cy="653436"/>
          </a:xfrm>
          <a:prstGeom prst="rect">
            <a:avLst/>
          </a:prstGeom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83310" y="139691"/>
            <a:ext cx="9241218" cy="709587"/>
          </a:xfrm>
        </p:spPr>
        <p:txBody>
          <a:bodyPr/>
          <a:lstStyle/>
          <a:p>
            <a:r>
              <a:rPr lang="nl-NL" sz="2400" dirty="0">
                <a:solidFill>
                  <a:schemeClr val="accent5"/>
                </a:solidFill>
              </a:rPr>
              <a:t>Als ik de </a:t>
            </a:r>
            <a:r>
              <a:rPr lang="nl-NL" sz="2400" dirty="0" smtClean="0">
                <a:solidFill>
                  <a:schemeClr val="accent5"/>
                </a:solidFill>
              </a:rPr>
              <a:t>verminderingskaart  </a:t>
            </a:r>
            <a:br>
              <a:rPr lang="nl-NL" sz="2400" dirty="0" smtClean="0">
                <a:solidFill>
                  <a:schemeClr val="accent5"/>
                </a:solidFill>
              </a:rPr>
            </a:br>
            <a:r>
              <a:rPr lang="nl-NL" sz="2400" dirty="0" smtClean="0">
                <a:solidFill>
                  <a:schemeClr val="accent5"/>
                </a:solidFill>
              </a:rPr>
              <a:t>Verhoogde Tegemoetkoming </a:t>
            </a:r>
            <a:r>
              <a:rPr lang="nl-NL" sz="2400" dirty="0">
                <a:solidFill>
                  <a:schemeClr val="accent5"/>
                </a:solidFill>
              </a:rPr>
              <a:t>heb, </a:t>
            </a:r>
            <a:r>
              <a:rPr lang="nl-NL" sz="2400" dirty="0" smtClean="0">
                <a:solidFill>
                  <a:schemeClr val="accent5"/>
                </a:solidFill>
              </a:rPr>
              <a:t/>
            </a:r>
            <a:br>
              <a:rPr lang="nl-NL" sz="2400" dirty="0" smtClean="0">
                <a:solidFill>
                  <a:schemeClr val="accent5"/>
                </a:solidFill>
              </a:rPr>
            </a:br>
            <a:r>
              <a:rPr lang="nl-NL" sz="2400" dirty="0" smtClean="0">
                <a:solidFill>
                  <a:schemeClr val="accent5"/>
                </a:solidFill>
              </a:rPr>
              <a:t>druk </a:t>
            </a:r>
            <a:r>
              <a:rPr lang="nl-NL" sz="2400" dirty="0">
                <a:solidFill>
                  <a:schemeClr val="accent5"/>
                </a:solidFill>
              </a:rPr>
              <a:t>ik op “Verhoogde Tegemoetkoming</a:t>
            </a:r>
            <a:r>
              <a:rPr lang="nl-NL" sz="2400" dirty="0" smtClean="0">
                <a:solidFill>
                  <a:schemeClr val="accent5"/>
                </a:solidFill>
              </a:rPr>
              <a:t>”. </a:t>
            </a:r>
            <a:endParaRPr lang="en-GB" sz="2400" dirty="0">
              <a:solidFill>
                <a:schemeClr val="accent5"/>
              </a:solidFill>
            </a:endParaRPr>
          </a:p>
        </p:txBody>
      </p:sp>
      <p:pic>
        <p:nvPicPr>
          <p:cNvPr id="7170" name="Picture 2" descr="C:\Users\AVL7401\Pictures\Printscreen\nl\Scherm pagina 1 alle biljetten N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34613"/>
            <a:ext cx="3933062" cy="291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4283968" y="2853214"/>
            <a:ext cx="1224136" cy="43204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Main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3661">
            <a:off x="5266196" y="2920260"/>
            <a:ext cx="785032" cy="73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143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8502" y="23364"/>
            <a:ext cx="8147248" cy="709587"/>
          </a:xfrm>
        </p:spPr>
        <p:txBody>
          <a:bodyPr/>
          <a:lstStyle/>
          <a:p>
            <a:r>
              <a:rPr lang="en-GB" sz="2400" dirty="0" err="1">
                <a:solidFill>
                  <a:schemeClr val="accent5"/>
                </a:solidFill>
              </a:rPr>
              <a:t>Bij</a:t>
            </a:r>
            <a:r>
              <a:rPr lang="en-GB" sz="2400" dirty="0">
                <a:solidFill>
                  <a:schemeClr val="accent5"/>
                </a:solidFill>
              </a:rPr>
              <a:t> “</a:t>
            </a:r>
            <a:r>
              <a:rPr lang="en-GB" sz="2400" dirty="0" err="1">
                <a:solidFill>
                  <a:schemeClr val="accent5"/>
                </a:solidFill>
              </a:rPr>
              <a:t>Stationskeuze</a:t>
            </a:r>
            <a:r>
              <a:rPr lang="en-GB" sz="2400" dirty="0">
                <a:solidFill>
                  <a:schemeClr val="accent5"/>
                </a:solidFill>
              </a:rPr>
              <a:t>” </a:t>
            </a:r>
            <a:r>
              <a:rPr lang="en-GB" sz="2400" dirty="0" err="1">
                <a:solidFill>
                  <a:schemeClr val="accent5"/>
                </a:solidFill>
              </a:rPr>
              <a:t>kies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 smtClean="0">
                <a:solidFill>
                  <a:schemeClr val="accent5"/>
                </a:solidFill>
              </a:rPr>
              <a:t>ik</a:t>
            </a:r>
            <a:r>
              <a:rPr lang="en-GB" sz="2400" dirty="0" smtClean="0">
                <a:solidFill>
                  <a:schemeClr val="accent5"/>
                </a:solidFill>
              </a:rPr>
              <a:t> het station van </a:t>
            </a:r>
            <a:r>
              <a:rPr lang="en-GB" sz="2400" dirty="0" err="1" smtClean="0">
                <a:solidFill>
                  <a:schemeClr val="accent5"/>
                </a:solidFill>
              </a:rPr>
              <a:t>waaruit</a:t>
            </a:r>
            <a:r>
              <a:rPr lang="en-GB" sz="2400" dirty="0" smtClean="0">
                <a:solidFill>
                  <a:schemeClr val="accent5"/>
                </a:solidFill>
              </a:rPr>
              <a:t> </a:t>
            </a:r>
            <a:r>
              <a:rPr lang="en-GB" sz="2400" dirty="0" err="1" smtClean="0">
                <a:solidFill>
                  <a:schemeClr val="accent5"/>
                </a:solidFill>
              </a:rPr>
              <a:t>ik</a:t>
            </a:r>
            <a:r>
              <a:rPr lang="en-GB" sz="2400" dirty="0" smtClean="0">
                <a:solidFill>
                  <a:schemeClr val="accent5"/>
                </a:solidFill>
              </a:rPr>
              <a:t> </a:t>
            </a:r>
            <a:r>
              <a:rPr lang="en-GB" sz="2400" dirty="0" err="1" smtClean="0">
                <a:solidFill>
                  <a:schemeClr val="accent5"/>
                </a:solidFill>
              </a:rPr>
              <a:t>vertrek</a:t>
            </a:r>
            <a:r>
              <a:rPr lang="en-GB" sz="2400" dirty="0" smtClean="0">
                <a:solidFill>
                  <a:schemeClr val="accent5"/>
                </a:solidFill>
              </a:rPr>
              <a:t>. </a:t>
            </a: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57487"/>
            <a:ext cx="653436" cy="653436"/>
          </a:xfrm>
          <a:prstGeom prst="rect">
            <a:avLst/>
          </a:prstGeom>
        </p:spPr>
      </p:pic>
      <p:pic>
        <p:nvPicPr>
          <p:cNvPr id="8196" name="Picture 4" descr="C:\Users\AVL7401\Pictures\Printscreen\nl\keus station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64" y="1136488"/>
            <a:ext cx="4036786" cy="2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467544" y="2163697"/>
            <a:ext cx="3888432" cy="43115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Mai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60741">
            <a:off x="2889437" y="2365308"/>
            <a:ext cx="918554" cy="854169"/>
          </a:xfrm>
          <a:prstGeom prst="rect">
            <a:avLst/>
          </a:prstGeom>
        </p:spPr>
      </p:pic>
      <p:pic>
        <p:nvPicPr>
          <p:cNvPr id="8197" name="Picture 5" descr="C:\Users\AVL7401\Pictures\Printscreen\nl\keus station 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36488"/>
            <a:ext cx="4020506" cy="297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4342126" y="1732538"/>
            <a:ext cx="3888432" cy="43115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003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944" y="20825"/>
            <a:ext cx="8147248" cy="709587"/>
          </a:xfrm>
        </p:spPr>
        <p:txBody>
          <a:bodyPr/>
          <a:lstStyle/>
          <a:p>
            <a:r>
              <a:rPr lang="nl-BE" sz="2400" dirty="0">
                <a:solidFill>
                  <a:schemeClr val="accent5"/>
                </a:solidFill>
              </a:rPr>
              <a:t>Ik druk op de naam </a:t>
            </a:r>
            <a:r>
              <a:rPr lang="nl-BE" sz="2400" dirty="0" smtClean="0">
                <a:solidFill>
                  <a:schemeClr val="accent5"/>
                </a:solidFill>
              </a:rPr>
              <a:t>van het station waar ik naartoe ga of </a:t>
            </a:r>
            <a:r>
              <a:rPr lang="nl-BE" sz="2400" dirty="0">
                <a:solidFill>
                  <a:schemeClr val="accent5"/>
                </a:solidFill>
              </a:rPr>
              <a:t>ik typ de naam van </a:t>
            </a:r>
            <a:r>
              <a:rPr lang="nl-BE" sz="2400" dirty="0" smtClean="0">
                <a:solidFill>
                  <a:schemeClr val="accent5"/>
                </a:solidFill>
              </a:rPr>
              <a:t>dit station </a:t>
            </a:r>
            <a:r>
              <a:rPr lang="nl-BE" sz="2400" dirty="0">
                <a:solidFill>
                  <a:schemeClr val="accent5"/>
                </a:solidFill>
              </a:rPr>
              <a:t>en druk op “Volgende”.</a:t>
            </a:r>
            <a:r>
              <a:rPr lang="fr-FR" sz="2400" dirty="0">
                <a:solidFill>
                  <a:schemeClr val="accent5"/>
                </a:solidFill>
              </a:rPr>
              <a:t/>
            </a:r>
            <a:br>
              <a:rPr lang="fr-FR" sz="2400" dirty="0">
                <a:solidFill>
                  <a:schemeClr val="accent5"/>
                </a:solidFill>
              </a:rPr>
            </a:b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712" y="259267"/>
            <a:ext cx="653436" cy="653436"/>
          </a:xfrm>
          <a:prstGeom prst="rect">
            <a:avLst/>
          </a:prstGeom>
        </p:spPr>
      </p:pic>
      <p:pic>
        <p:nvPicPr>
          <p:cNvPr id="9218" name="Picture 2" descr="C:\Users\AVL7401\Pictures\Printscreen\nl\keus station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44017"/>
            <a:ext cx="4498460" cy="315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VL7401\Pictures\Printscreen\nl\keus station 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06" y="1246072"/>
            <a:ext cx="4259990" cy="315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Main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60741">
            <a:off x="3249476" y="2233847"/>
            <a:ext cx="918554" cy="854169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835696" y="2067694"/>
            <a:ext cx="745358" cy="47478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148064" y="2931790"/>
            <a:ext cx="2520280" cy="43204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Main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60741">
            <a:off x="6484154" y="3089246"/>
            <a:ext cx="782983" cy="72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59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1666709" y="1232230"/>
            <a:ext cx="7329093" cy="594509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800" dirty="0">
                <a:solidFill>
                  <a:schemeClr val="accent5"/>
                </a:solidFill>
              </a:rPr>
              <a:t>Ik bereid mijn treinreis voor, samen met mijn begeleider.</a:t>
            </a:r>
            <a:endParaRPr lang="nl-BE" dirty="0">
              <a:solidFill>
                <a:schemeClr val="accent5"/>
              </a:solidFill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666709" y="2076686"/>
            <a:ext cx="7104685" cy="594508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800" dirty="0">
                <a:solidFill>
                  <a:schemeClr val="accent5"/>
                </a:solidFill>
              </a:rPr>
              <a:t>Ik </a:t>
            </a:r>
            <a:r>
              <a:rPr lang="nl-BE" sz="1800" dirty="0" smtClean="0">
                <a:solidFill>
                  <a:schemeClr val="accent5"/>
                </a:solidFill>
              </a:rPr>
              <a:t>zie de </a:t>
            </a:r>
            <a:r>
              <a:rPr lang="nl-BE" sz="1800" dirty="0">
                <a:solidFill>
                  <a:schemeClr val="accent5"/>
                </a:solidFill>
              </a:rPr>
              <a:t>ingang van het </a:t>
            </a:r>
            <a:r>
              <a:rPr lang="nl-BE" sz="1800" dirty="0" smtClean="0">
                <a:solidFill>
                  <a:schemeClr val="accent5"/>
                </a:solidFill>
              </a:rPr>
              <a:t>station waar ik vertrek voor mij.</a:t>
            </a:r>
            <a:endParaRPr lang="nl-BE" sz="1800" dirty="0">
              <a:solidFill>
                <a:schemeClr val="accent5"/>
              </a:solidFill>
            </a:endParaRPr>
          </a:p>
          <a:p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1661671" y="2950605"/>
            <a:ext cx="7329093" cy="594508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nl-BE" sz="1800" dirty="0">
                <a:solidFill>
                  <a:schemeClr val="accent5"/>
                </a:solidFill>
              </a:rPr>
              <a:t>Ik koop mijn treinbiljet.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1666709" y="3765597"/>
            <a:ext cx="6341859" cy="59450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800" dirty="0">
                <a:solidFill>
                  <a:schemeClr val="accent5"/>
                </a:solidFill>
              </a:rPr>
              <a:t>Ik ga naar het perron.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dirty="0">
                <a:solidFill>
                  <a:schemeClr val="accent5"/>
                </a:solidFill>
              </a:rPr>
              <a:t>De 8 </a:t>
            </a:r>
            <a:r>
              <a:rPr lang="nl-BE" sz="2400" dirty="0" smtClean="0">
                <a:solidFill>
                  <a:schemeClr val="accent5"/>
                </a:solidFill>
              </a:rPr>
              <a:t>stappen </a:t>
            </a:r>
            <a:r>
              <a:rPr lang="nl-BE" sz="2400" dirty="0">
                <a:solidFill>
                  <a:schemeClr val="accent5"/>
                </a:solidFill>
              </a:rPr>
              <a:t>van mijn reis</a:t>
            </a:r>
          </a:p>
        </p:txBody>
      </p:sp>
      <p:sp>
        <p:nvSpPr>
          <p:cNvPr id="25" name="Oval 24"/>
          <p:cNvSpPr/>
          <p:nvPr/>
        </p:nvSpPr>
        <p:spPr>
          <a:xfrm>
            <a:off x="764548" y="1232231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Visu 1 blan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28" y="1340649"/>
            <a:ext cx="334252" cy="367005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764548" y="3765596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Visu 4 blan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59" y="3837033"/>
            <a:ext cx="244626" cy="42289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764548" y="2921141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rgbClr val="EFB1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8" y="2891677"/>
            <a:ext cx="653436" cy="65343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64547" y="2050775"/>
            <a:ext cx="646327" cy="646327"/>
            <a:chOff x="735597" y="2048550"/>
            <a:chExt cx="646327" cy="646327"/>
          </a:xfrm>
        </p:grpSpPr>
        <p:sp>
          <p:nvSpPr>
            <p:cNvPr id="29" name="Oval 28"/>
            <p:cNvSpPr/>
            <p:nvPr/>
          </p:nvSpPr>
          <p:spPr>
            <a:xfrm>
              <a:off x="749137" y="2076685"/>
              <a:ext cx="619248" cy="59450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>
              <a:normAutofit/>
            </a:bodyPr>
            <a:lstStyle/>
            <a:p>
              <a:pPr>
                <a:spcBef>
                  <a:spcPct val="20000"/>
                </a:spcBef>
                <a:buSzPct val="80000"/>
                <a:buFont typeface="Arial" panose="020B0604020202020204" pitchFamily="34" charset="0"/>
                <a:buNone/>
              </a:pPr>
              <a:endParaRPr lang="en-GB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597" y="2048550"/>
              <a:ext cx="646327" cy="646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74935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3751" y="53092"/>
            <a:ext cx="8147248" cy="709587"/>
          </a:xfrm>
        </p:spPr>
        <p:txBody>
          <a:bodyPr/>
          <a:lstStyle/>
          <a:p>
            <a:r>
              <a:rPr lang="nl-BE" sz="2400" dirty="0">
                <a:solidFill>
                  <a:schemeClr val="accent5"/>
                </a:solidFill>
              </a:rPr>
              <a:t>Ik kies </a:t>
            </a:r>
            <a:r>
              <a:rPr lang="nl-BE" sz="2400" dirty="0" smtClean="0">
                <a:solidFill>
                  <a:schemeClr val="accent5"/>
                </a:solidFill>
              </a:rPr>
              <a:t/>
            </a:r>
            <a:br>
              <a:rPr lang="nl-BE" sz="2400" dirty="0" smtClean="0">
                <a:solidFill>
                  <a:schemeClr val="accent5"/>
                </a:solidFill>
              </a:rPr>
            </a:br>
            <a:r>
              <a:rPr lang="nl-BE" sz="1400" b="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nl-BE" sz="2400" dirty="0" smtClean="0">
                <a:solidFill>
                  <a:schemeClr val="accent5"/>
                </a:solidFill>
              </a:rPr>
              <a:t> </a:t>
            </a:r>
            <a:r>
              <a:rPr lang="nl-BE" sz="1400" b="0" dirty="0" smtClean="0">
                <a:solidFill>
                  <a:schemeClr val="bg1">
                    <a:lumMod val="50000"/>
                  </a:schemeClr>
                </a:solidFill>
              </a:rPr>
              <a:t>een </a:t>
            </a:r>
            <a:r>
              <a:rPr lang="nl-BE" sz="1400" b="0" dirty="0">
                <a:solidFill>
                  <a:schemeClr val="bg1">
                    <a:lumMod val="50000"/>
                  </a:schemeClr>
                </a:solidFill>
              </a:rPr>
              <a:t>enkele of een heen-en-terug </a:t>
            </a:r>
            <a:r>
              <a:rPr lang="nl-BE" sz="1400" b="0" dirty="0" smtClean="0">
                <a:solidFill>
                  <a:schemeClr val="bg1">
                    <a:lumMod val="50000"/>
                  </a:schemeClr>
                </a:solidFill>
              </a:rPr>
              <a:t>reis;</a:t>
            </a:r>
            <a:r>
              <a:rPr lang="nl-BE" sz="1400" b="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nl-BE" sz="14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l-BE" sz="1400" b="0" dirty="0" smtClean="0">
                <a:solidFill>
                  <a:schemeClr val="bg1">
                    <a:lumMod val="50000"/>
                  </a:schemeClr>
                </a:solidFill>
              </a:rPr>
              <a:t>- de datum;</a:t>
            </a:r>
            <a:r>
              <a:rPr lang="nl-BE" sz="1400" b="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nl-BE" sz="14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l-BE" sz="1400" b="0" dirty="0" smtClean="0">
                <a:solidFill>
                  <a:schemeClr val="bg1">
                    <a:lumMod val="50000"/>
                  </a:schemeClr>
                </a:solidFill>
              </a:rPr>
              <a:t>- het </a:t>
            </a:r>
            <a:r>
              <a:rPr lang="nl-BE" sz="1400" b="0" dirty="0">
                <a:solidFill>
                  <a:schemeClr val="bg1">
                    <a:lumMod val="50000"/>
                  </a:schemeClr>
                </a:solidFill>
              </a:rPr>
              <a:t>aantal </a:t>
            </a:r>
            <a:r>
              <a:rPr lang="nl-BE" sz="1400" b="0" dirty="0" smtClean="0">
                <a:solidFill>
                  <a:schemeClr val="bg1">
                    <a:lumMod val="50000"/>
                  </a:schemeClr>
                </a:solidFill>
              </a:rPr>
              <a:t>personen;</a:t>
            </a:r>
            <a:r>
              <a:rPr lang="nl-BE" sz="1400" b="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nl-BE" sz="14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l-BE" sz="1400" b="0" dirty="0" smtClean="0">
                <a:solidFill>
                  <a:schemeClr val="bg1">
                    <a:lumMod val="50000"/>
                  </a:schemeClr>
                </a:solidFill>
              </a:rPr>
              <a:t>- de </a:t>
            </a:r>
            <a:r>
              <a:rPr lang="nl-BE" sz="1400" b="0" dirty="0">
                <a:solidFill>
                  <a:schemeClr val="bg1">
                    <a:lumMod val="50000"/>
                  </a:schemeClr>
                </a:solidFill>
              </a:rPr>
              <a:t>reisklas </a:t>
            </a:r>
            <a:r>
              <a:rPr lang="nl-BE" sz="1400" b="0" dirty="0" smtClean="0">
                <a:solidFill>
                  <a:schemeClr val="bg1">
                    <a:lumMod val="50000"/>
                  </a:schemeClr>
                </a:solidFill>
              </a:rPr>
              <a:t>van mijn treinbiljet.</a:t>
            </a:r>
            <a:endParaRPr lang="nl-BE" sz="14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512" y="257487"/>
            <a:ext cx="653436" cy="653436"/>
          </a:xfrm>
          <a:prstGeom prst="rect">
            <a:avLst/>
          </a:prstGeom>
        </p:spPr>
      </p:pic>
      <p:pic>
        <p:nvPicPr>
          <p:cNvPr id="10242" name="Picture 2" descr="C:\Users\AVL7401\Pictures\Printscreen\nl\Detail E 27 februar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00" y="1632834"/>
            <a:ext cx="4129465" cy="305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VL7401\Pictures\Printscreen\nl\Detail E Kalend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63" y="1587106"/>
            <a:ext cx="4170153" cy="309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Main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09">
            <a:off x="5949753" y="3425856"/>
            <a:ext cx="845906" cy="786613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724634" y="3176438"/>
            <a:ext cx="648072" cy="67785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80535" y="2006291"/>
            <a:ext cx="648072" cy="67785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49246" y="3080407"/>
            <a:ext cx="1368152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370777" y="2117274"/>
            <a:ext cx="1368152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483768" y="3327020"/>
            <a:ext cx="1368152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430413" y="3216493"/>
            <a:ext cx="4509739" cy="2581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" name="Picture 19" descr="Main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09">
            <a:off x="1376739" y="3122059"/>
            <a:ext cx="845906" cy="78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106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9504" y="123478"/>
            <a:ext cx="8147248" cy="709587"/>
          </a:xfrm>
        </p:spPr>
        <p:txBody>
          <a:bodyPr/>
          <a:lstStyle/>
          <a:p>
            <a:r>
              <a:rPr lang="en-GB" sz="2400" dirty="0" err="1">
                <a:solidFill>
                  <a:schemeClr val="accent5"/>
                </a:solidFill>
              </a:rPr>
              <a:t>Ik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druk</a:t>
            </a:r>
            <a:r>
              <a:rPr lang="en-GB" sz="2400" dirty="0">
                <a:solidFill>
                  <a:schemeClr val="accent5"/>
                </a:solidFill>
              </a:rPr>
              <a:t> op “</a:t>
            </a:r>
            <a:r>
              <a:rPr lang="en-GB" sz="2400" dirty="0" err="1">
                <a:solidFill>
                  <a:schemeClr val="accent5"/>
                </a:solidFill>
              </a:rPr>
              <a:t>Volgende</a:t>
            </a:r>
            <a:r>
              <a:rPr lang="en-GB" sz="2400" dirty="0">
                <a:solidFill>
                  <a:schemeClr val="accent5"/>
                </a:solidFill>
              </a:rPr>
              <a:t>” </a:t>
            </a:r>
            <a:r>
              <a:rPr lang="en-GB" sz="2400" dirty="0" smtClean="0">
                <a:solidFill>
                  <a:schemeClr val="accent5"/>
                </a:solidFill>
              </a:rPr>
              <a:t/>
            </a:r>
            <a:br>
              <a:rPr lang="en-GB" sz="2400" dirty="0" smtClean="0">
                <a:solidFill>
                  <a:schemeClr val="accent5"/>
                </a:solidFill>
              </a:rPr>
            </a:br>
            <a:r>
              <a:rPr lang="en-GB" sz="2400" dirty="0" smtClean="0">
                <a:solidFill>
                  <a:schemeClr val="accent5"/>
                </a:solidFill>
              </a:rPr>
              <a:t>en </a:t>
            </a:r>
            <a:r>
              <a:rPr lang="en-GB" sz="2400" dirty="0" err="1">
                <a:solidFill>
                  <a:schemeClr val="accent5"/>
                </a:solidFill>
              </a:rPr>
              <a:t>ik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druk</a:t>
            </a:r>
            <a:r>
              <a:rPr lang="en-GB" sz="2400" dirty="0">
                <a:solidFill>
                  <a:schemeClr val="accent5"/>
                </a:solidFill>
              </a:rPr>
              <a:t> op “</a:t>
            </a:r>
            <a:r>
              <a:rPr lang="en-GB" sz="2400" dirty="0" err="1">
                <a:solidFill>
                  <a:schemeClr val="accent5"/>
                </a:solidFill>
              </a:rPr>
              <a:t>Betalen</a:t>
            </a:r>
            <a:r>
              <a:rPr lang="en-GB" sz="2400" dirty="0" smtClean="0">
                <a:solidFill>
                  <a:schemeClr val="accent5"/>
                </a:solidFill>
              </a:rPr>
              <a:t>”.</a:t>
            </a: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pic>
        <p:nvPicPr>
          <p:cNvPr id="12" name="Picture 11" descr="Mai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111">
            <a:off x="8255761" y="3982095"/>
            <a:ext cx="918554" cy="85416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113" y="257487"/>
            <a:ext cx="653436" cy="653436"/>
          </a:xfrm>
          <a:prstGeom prst="rect">
            <a:avLst/>
          </a:prstGeom>
        </p:spPr>
      </p:pic>
      <p:pic>
        <p:nvPicPr>
          <p:cNvPr id="11266" name="Picture 2" descr="C:\Users\AVL7401\Pictures\Printscreen\nl\Detail E 27 februar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04" y="1012996"/>
            <a:ext cx="4155584" cy="307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VL7401\Pictures\Printscreen\nl\Bevestigi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002" y="1012996"/>
            <a:ext cx="4247547" cy="315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8039981" y="3791334"/>
            <a:ext cx="841479" cy="53652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584082" y="3662101"/>
            <a:ext cx="792088" cy="50405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Mai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5569">
            <a:off x="3975811" y="3813091"/>
            <a:ext cx="918554" cy="85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345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51470"/>
            <a:ext cx="8147248" cy="709587"/>
          </a:xfrm>
        </p:spPr>
        <p:txBody>
          <a:bodyPr/>
          <a:lstStyle/>
          <a:p>
            <a:r>
              <a:rPr lang="en-GB" sz="2400" dirty="0" err="1">
                <a:solidFill>
                  <a:schemeClr val="accent5"/>
                </a:solidFill>
              </a:rPr>
              <a:t>Ik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zie</a:t>
            </a:r>
            <a:r>
              <a:rPr lang="en-GB" sz="2400" dirty="0">
                <a:solidFill>
                  <a:schemeClr val="accent5"/>
                </a:solidFill>
              </a:rPr>
              <a:t> de </a:t>
            </a:r>
            <a:r>
              <a:rPr lang="en-GB" sz="2400" dirty="0" err="1">
                <a:solidFill>
                  <a:schemeClr val="accent5"/>
                </a:solidFill>
              </a:rPr>
              <a:t>prijs</a:t>
            </a:r>
            <a:r>
              <a:rPr lang="en-GB" sz="2400" dirty="0">
                <a:solidFill>
                  <a:schemeClr val="accent5"/>
                </a:solidFill>
              </a:rPr>
              <a:t> van </a:t>
            </a:r>
            <a:r>
              <a:rPr lang="en-GB" sz="2400" dirty="0" err="1">
                <a:solidFill>
                  <a:schemeClr val="accent5"/>
                </a:solidFill>
              </a:rPr>
              <a:t>mijn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treinbiljet</a:t>
            </a:r>
            <a:r>
              <a:rPr lang="en-GB" sz="2400" dirty="0">
                <a:solidFill>
                  <a:schemeClr val="accent5"/>
                </a:solidFill>
              </a:rPr>
              <a:t> op het </a:t>
            </a:r>
            <a:r>
              <a:rPr lang="en-GB" sz="2400" dirty="0" err="1" smtClean="0">
                <a:solidFill>
                  <a:schemeClr val="accent5"/>
                </a:solidFill>
              </a:rPr>
              <a:t>scherm</a:t>
            </a:r>
            <a:r>
              <a:rPr lang="en-GB" sz="2400" dirty="0" smtClean="0">
                <a:solidFill>
                  <a:schemeClr val="accent5"/>
                </a:solidFill>
              </a:rPr>
              <a:t>.</a:t>
            </a: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0963"/>
            <a:ext cx="653436" cy="653436"/>
          </a:xfrm>
          <a:prstGeom prst="rect">
            <a:avLst/>
          </a:prstGeom>
        </p:spPr>
      </p:pic>
      <p:pic>
        <p:nvPicPr>
          <p:cNvPr id="4098" name="Picture 2" descr="C:\Users\AVL7401\Pictures\Printscreen\nl\Betal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32070"/>
            <a:ext cx="4972422" cy="369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5724128" y="1707654"/>
            <a:ext cx="864096" cy="21602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Mai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369851"/>
            <a:ext cx="1304544" cy="121310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580112" y="2577105"/>
            <a:ext cx="864096" cy="86409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7267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_4670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47"/>
          <a:stretch/>
        </p:blipFill>
        <p:spPr>
          <a:xfrm>
            <a:off x="4572000" y="1257244"/>
            <a:ext cx="3598705" cy="28803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7676" y="201336"/>
            <a:ext cx="8229600" cy="709587"/>
          </a:xfrm>
        </p:spPr>
        <p:txBody>
          <a:bodyPr/>
          <a:lstStyle/>
          <a:p>
            <a:r>
              <a:rPr lang="en-GB" sz="2400" b="1" dirty="0" err="1">
                <a:solidFill>
                  <a:schemeClr val="accent5"/>
                </a:solidFill>
              </a:rPr>
              <a:t>Ik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betaal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mijn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treinbiljet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aan</a:t>
            </a:r>
            <a:r>
              <a:rPr lang="en-GB" sz="2400" b="1" dirty="0">
                <a:solidFill>
                  <a:schemeClr val="accent5"/>
                </a:solidFill>
              </a:rPr>
              <a:t> de </a:t>
            </a:r>
            <a:r>
              <a:rPr lang="en-GB" sz="2400" b="1" dirty="0" err="1" smtClean="0">
                <a:solidFill>
                  <a:schemeClr val="accent5"/>
                </a:solidFill>
              </a:rPr>
              <a:t>automaat</a:t>
            </a:r>
            <a:r>
              <a:rPr lang="en-GB" sz="2400" b="1" dirty="0" smtClean="0">
                <a:solidFill>
                  <a:schemeClr val="accent5"/>
                </a:solidFill>
              </a:rPr>
              <a:t>.</a:t>
            </a:r>
            <a:endParaRPr lang="en-GB" sz="2400" b="1" dirty="0">
              <a:solidFill>
                <a:schemeClr val="accent5"/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5796136" y="2193928"/>
            <a:ext cx="1440161" cy="151216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Mai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6034">
            <a:off x="6010802" y="2973984"/>
            <a:ext cx="1304544" cy="121310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0963"/>
            <a:ext cx="653436" cy="653436"/>
          </a:xfrm>
          <a:prstGeom prst="rect">
            <a:avLst/>
          </a:prstGeom>
        </p:spPr>
      </p:pic>
      <p:pic>
        <p:nvPicPr>
          <p:cNvPr id="13" name="Image 77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2" t="44301" r="15399" b="29274"/>
          <a:stretch>
            <a:fillRect/>
          </a:stretch>
        </p:blipFill>
        <p:spPr bwMode="auto">
          <a:xfrm>
            <a:off x="1903108" y="1905195"/>
            <a:ext cx="1072853" cy="176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3120210" y="2625656"/>
            <a:ext cx="2664296" cy="2157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791462" y="1815176"/>
            <a:ext cx="1296144" cy="183669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3352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8834" y="195486"/>
            <a:ext cx="8229600" cy="709587"/>
          </a:xfrm>
        </p:spPr>
        <p:txBody>
          <a:bodyPr/>
          <a:lstStyle/>
          <a:p>
            <a:r>
              <a:rPr lang="en-GB" sz="2400" b="1" dirty="0" err="1">
                <a:solidFill>
                  <a:schemeClr val="accent5"/>
                </a:solidFill>
              </a:rPr>
              <a:t>Betaling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gelukt</a:t>
            </a:r>
            <a:r>
              <a:rPr lang="en-GB" sz="2400" b="1" dirty="0">
                <a:solidFill>
                  <a:schemeClr val="accent5"/>
                </a:solidFill>
              </a:rPr>
              <a:t>!</a:t>
            </a:r>
            <a:br>
              <a:rPr lang="en-GB" sz="2400" b="1" dirty="0">
                <a:solidFill>
                  <a:schemeClr val="accent5"/>
                </a:solidFill>
              </a:rPr>
            </a:br>
            <a:endParaRPr lang="en-GB" sz="2400" b="1" dirty="0">
              <a:solidFill>
                <a:schemeClr val="accent5"/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5" name="AutoShape 2" descr="Résultat de recherche d'images pour &quot;image like&quot;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096963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3491880" y="2147235"/>
            <a:ext cx="1980221" cy="43204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8" y="270963"/>
            <a:ext cx="653436" cy="653436"/>
          </a:xfrm>
          <a:prstGeom prst="rect">
            <a:avLst/>
          </a:prstGeom>
        </p:spPr>
      </p:pic>
      <p:pic>
        <p:nvPicPr>
          <p:cNvPr id="5122" name="Picture 2" descr="C:\Users\AVL7401\Pictures\Printscreen\nl\print NL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90" y="1234034"/>
            <a:ext cx="4620455" cy="342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1475656" y="2572040"/>
            <a:ext cx="864096" cy="42060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Main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0165">
            <a:off x="4819829" y="3141070"/>
            <a:ext cx="1304544" cy="12131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52120" y="198223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kassaticket (betaalbewijs) wordt afgedrukt samen met mijn treinbiljet. </a:t>
            </a:r>
            <a:endParaRPr lang="nl-BE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8698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214812"/>
            <a:ext cx="8229600" cy="709587"/>
          </a:xfrm>
        </p:spPr>
        <p:txBody>
          <a:bodyPr/>
          <a:lstStyle/>
          <a:p>
            <a:r>
              <a:rPr lang="en-GB" sz="2400" b="1" dirty="0" err="1">
                <a:solidFill>
                  <a:schemeClr val="accent5"/>
                </a:solidFill>
              </a:rPr>
              <a:t>Ik</a:t>
            </a:r>
            <a:r>
              <a:rPr lang="en-GB" sz="2400" b="1" dirty="0">
                <a:solidFill>
                  <a:schemeClr val="accent5"/>
                </a:solidFill>
              </a:rPr>
              <a:t> neem </a:t>
            </a:r>
            <a:r>
              <a:rPr lang="en-GB" sz="2400" b="1" dirty="0" err="1">
                <a:solidFill>
                  <a:schemeClr val="accent5"/>
                </a:solidFill>
              </a:rPr>
              <a:t>mijn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treinbiljet</a:t>
            </a:r>
            <a:r>
              <a:rPr lang="en-GB" sz="2400" b="1" dirty="0">
                <a:solidFill>
                  <a:schemeClr val="accent5"/>
                </a:solidFill>
              </a:rPr>
              <a:t> en </a:t>
            </a:r>
            <a:r>
              <a:rPr lang="en-GB" sz="2400" b="1" dirty="0" err="1">
                <a:solidFill>
                  <a:schemeClr val="accent5"/>
                </a:solidFill>
              </a:rPr>
              <a:t>mijn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 smtClean="0">
                <a:solidFill>
                  <a:schemeClr val="accent5"/>
                </a:solidFill>
              </a:rPr>
              <a:t>betaalbewijs</a:t>
            </a:r>
            <a:r>
              <a:rPr lang="en-GB" sz="2400" b="1" dirty="0" smtClean="0">
                <a:solidFill>
                  <a:schemeClr val="accent5"/>
                </a:solidFill>
              </a:rPr>
              <a:t> </a:t>
            </a:r>
            <a:r>
              <a:rPr lang="en-GB" sz="2400" b="1" dirty="0">
                <a:solidFill>
                  <a:schemeClr val="accent5"/>
                </a:solidFill>
              </a:rPr>
              <a:t/>
            </a:r>
            <a:br>
              <a:rPr lang="en-GB" sz="2400" b="1" dirty="0">
                <a:solidFill>
                  <a:schemeClr val="accent5"/>
                </a:solidFill>
              </a:rPr>
            </a:br>
            <a:r>
              <a:rPr lang="en-GB" sz="2400" b="1" dirty="0" err="1">
                <a:solidFill>
                  <a:schemeClr val="accent5"/>
                </a:solidFill>
              </a:rPr>
              <a:t>uit</a:t>
            </a:r>
            <a:r>
              <a:rPr lang="en-GB" sz="2400" b="1" dirty="0">
                <a:solidFill>
                  <a:schemeClr val="accent5"/>
                </a:solidFill>
              </a:rPr>
              <a:t> de </a:t>
            </a:r>
            <a:r>
              <a:rPr lang="en-GB" sz="2400" b="1" dirty="0" err="1" smtClean="0">
                <a:solidFill>
                  <a:schemeClr val="accent5"/>
                </a:solidFill>
              </a:rPr>
              <a:t>automaat</a:t>
            </a:r>
            <a:r>
              <a:rPr lang="en-GB" sz="2400" b="1" dirty="0" smtClean="0">
                <a:solidFill>
                  <a:schemeClr val="accent5"/>
                </a:solidFill>
              </a:rPr>
              <a:t>.</a:t>
            </a:r>
            <a:endParaRPr lang="en-GB" sz="2400" b="1" dirty="0">
              <a:solidFill>
                <a:schemeClr val="accent5"/>
              </a:solidFill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15" name="Right Arrow 14"/>
          <p:cNvSpPr/>
          <p:nvPr/>
        </p:nvSpPr>
        <p:spPr>
          <a:xfrm>
            <a:off x="2163538" y="3827749"/>
            <a:ext cx="792088" cy="468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DSC_464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0" y="1563638"/>
            <a:ext cx="4208992" cy="2787774"/>
          </a:xfrm>
          <a:prstGeom prst="rect">
            <a:avLst/>
          </a:prstGeom>
        </p:spPr>
      </p:pic>
      <p:pic>
        <p:nvPicPr>
          <p:cNvPr id="17" name="Picture 16" descr="DSC_4639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1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480" y="1563638"/>
            <a:ext cx="4240000" cy="280831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547664" y="2283718"/>
            <a:ext cx="1402657" cy="122413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292080" y="1707654"/>
            <a:ext cx="1408392" cy="4451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Treinbiljet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48264" y="1707654"/>
            <a:ext cx="1944216" cy="4451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Betaalbewijs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868144" y="2103988"/>
            <a:ext cx="0" cy="755794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596336" y="2103988"/>
            <a:ext cx="0" cy="755794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1" name="Picture 20" descr="Main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2423">
            <a:off x="2123728" y="2999378"/>
            <a:ext cx="1304544" cy="1213104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8230558" y="284440"/>
            <a:ext cx="645390" cy="6264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44" y="257487"/>
            <a:ext cx="653436" cy="6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739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08063" y="2427288"/>
            <a:ext cx="8135937" cy="18732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GB" sz="2800" dirty="0"/>
              <a:t> </a:t>
            </a:r>
            <a:r>
              <a:rPr lang="en-GB" sz="2800" b="1" dirty="0" err="1">
                <a:solidFill>
                  <a:srgbClr val="FFFFFF"/>
                </a:solidFill>
              </a:rPr>
              <a:t>Ik</a:t>
            </a:r>
            <a:r>
              <a:rPr lang="en-GB" sz="2800" b="1" dirty="0">
                <a:solidFill>
                  <a:srgbClr val="FFFFFF"/>
                </a:solidFill>
              </a:rPr>
              <a:t> </a:t>
            </a:r>
            <a:r>
              <a:rPr lang="en-GB" sz="2800" b="1" dirty="0" err="1">
                <a:solidFill>
                  <a:srgbClr val="FFFFFF"/>
                </a:solidFill>
              </a:rPr>
              <a:t>ga</a:t>
            </a:r>
            <a:r>
              <a:rPr lang="en-GB" sz="2800" b="1" dirty="0">
                <a:solidFill>
                  <a:srgbClr val="FFFFFF"/>
                </a:solidFill>
              </a:rPr>
              <a:t> </a:t>
            </a:r>
            <a:r>
              <a:rPr lang="en-GB" sz="2800" b="1" dirty="0" err="1">
                <a:solidFill>
                  <a:srgbClr val="FFFFFF"/>
                </a:solidFill>
              </a:rPr>
              <a:t>naar</a:t>
            </a:r>
            <a:r>
              <a:rPr lang="en-GB" sz="2800" b="1" dirty="0">
                <a:solidFill>
                  <a:srgbClr val="FFFFFF"/>
                </a:solidFill>
              </a:rPr>
              <a:t> het </a:t>
            </a:r>
            <a:r>
              <a:rPr lang="en-GB" sz="2800" b="1" dirty="0" err="1">
                <a:solidFill>
                  <a:srgbClr val="FFFFFF"/>
                </a:solidFill>
              </a:rPr>
              <a:t>perron</a:t>
            </a:r>
            <a:r>
              <a:rPr lang="en-GB" sz="2800" b="0" dirty="0"/>
              <a:t/>
            </a:r>
            <a:br>
              <a:rPr lang="en-GB" sz="2800" b="0" dirty="0"/>
            </a:br>
            <a:endParaRPr lang="en-GB" sz="2800" b="0" dirty="0"/>
          </a:p>
        </p:txBody>
      </p:sp>
      <p:pic>
        <p:nvPicPr>
          <p:cNvPr id="3" name="Picture 2" descr="Visu 4 blan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52" y="2211710"/>
            <a:ext cx="656514" cy="113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005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097" y="132233"/>
            <a:ext cx="8291264" cy="709587"/>
          </a:xfrm>
        </p:spPr>
        <p:txBody>
          <a:bodyPr/>
          <a:lstStyle/>
          <a:p>
            <a:r>
              <a:rPr lang="nl-NL" sz="2400" dirty="0">
                <a:solidFill>
                  <a:schemeClr val="accent5"/>
                </a:solidFill>
              </a:rPr>
              <a:t>Ik kijk naar het </a:t>
            </a:r>
            <a:r>
              <a:rPr lang="nl-NL" sz="2400" dirty="0" smtClean="0">
                <a:solidFill>
                  <a:schemeClr val="accent5"/>
                </a:solidFill>
              </a:rPr>
              <a:t>scherm met de aankondiging </a:t>
            </a:r>
            <a:r>
              <a:rPr lang="nl-NL" sz="2400" dirty="0">
                <a:solidFill>
                  <a:schemeClr val="accent5"/>
                </a:solidFill>
              </a:rPr>
              <a:t>van de </a:t>
            </a:r>
            <a:r>
              <a:rPr lang="nl-NL" sz="2400" dirty="0" smtClean="0">
                <a:solidFill>
                  <a:schemeClr val="accent5"/>
                </a:solidFill>
              </a:rPr>
              <a:t>treinen.</a:t>
            </a:r>
            <a:endParaRPr lang="en-GB" sz="1400" dirty="0">
              <a:solidFill>
                <a:srgbClr val="92D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err="1"/>
              <a:t>Panneau</a:t>
            </a:r>
            <a:r>
              <a:rPr lang="en-GB" dirty="0"/>
              <a:t> </a:t>
            </a:r>
            <a:r>
              <a:rPr lang="en-GB" dirty="0" err="1"/>
              <a:t>d’affichage</a:t>
            </a:r>
            <a:r>
              <a:rPr lang="en-GB" dirty="0"/>
              <a:t> des trains</a:t>
            </a:r>
          </a:p>
          <a:p>
            <a:endParaRPr lang="en-GB" dirty="0"/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strike="sngStrike" dirty="0"/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770191" y="2995876"/>
            <a:ext cx="2573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solidFill>
                  <a:schemeClr val="bg1">
                    <a:lumMod val="50000"/>
                  </a:schemeClr>
                </a:solidFill>
              </a:rPr>
              <a:t>Bestemming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van de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trein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579814" y="1759030"/>
            <a:ext cx="3483492" cy="675290"/>
            <a:chOff x="3016826" y="3469796"/>
            <a:chExt cx="3483492" cy="675290"/>
          </a:xfrm>
        </p:grpSpPr>
        <p:sp>
          <p:nvSpPr>
            <p:cNvPr id="7" name="Rectangle 6"/>
            <p:cNvSpPr/>
            <p:nvPr/>
          </p:nvSpPr>
          <p:spPr>
            <a:xfrm>
              <a:off x="3231958" y="3483610"/>
              <a:ext cx="3141954" cy="643629"/>
            </a:xfrm>
            <a:prstGeom prst="rect">
              <a:avLst/>
            </a:prstGeom>
            <a:solidFill>
              <a:srgbClr val="005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/>
                <a:t>15:10		        </a:t>
              </a:r>
              <a:r>
                <a:rPr lang="en-GB" sz="1600" dirty="0"/>
                <a:t>S    17</a:t>
              </a:r>
            </a:p>
            <a:p>
              <a:r>
                <a:rPr lang="en-GB" dirty="0" err="1"/>
                <a:t>Schaarbeek</a:t>
              </a:r>
              <a:endParaRPr lang="en-GB" dirty="0"/>
            </a:p>
          </p:txBody>
        </p:sp>
        <p:sp>
          <p:nvSpPr>
            <p:cNvPr id="8" name="Pentagon 7"/>
            <p:cNvSpPr/>
            <p:nvPr/>
          </p:nvSpPr>
          <p:spPr>
            <a:xfrm>
              <a:off x="3993021" y="3515462"/>
              <a:ext cx="1570977" cy="289963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err="1">
                  <a:solidFill>
                    <a:schemeClr val="accent5"/>
                  </a:solidFill>
                </a:rPr>
                <a:t>komt</a:t>
              </a:r>
              <a:r>
                <a:rPr lang="en-GB" sz="1600" b="1" dirty="0">
                  <a:solidFill>
                    <a:schemeClr val="accent5"/>
                  </a:solidFill>
                </a:rPr>
                <a:t> </a:t>
              </a:r>
              <a:r>
                <a:rPr lang="en-GB" sz="1600" b="1" dirty="0" err="1">
                  <a:solidFill>
                    <a:schemeClr val="accent5"/>
                  </a:solidFill>
                </a:rPr>
                <a:t>aan</a:t>
              </a:r>
              <a:endParaRPr lang="en-GB" sz="1600" b="1" dirty="0">
                <a:solidFill>
                  <a:schemeClr val="accent5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780941" y="369899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2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016826" y="3713037"/>
              <a:ext cx="2168950" cy="432049"/>
            </a:xfrm>
            <a:prstGeom prst="ellipse">
              <a:avLst/>
            </a:prstGeom>
            <a:noFill/>
            <a:ln>
              <a:solidFill>
                <a:srgbClr val="78B8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5931956" y="3469796"/>
              <a:ext cx="568362" cy="432049"/>
            </a:xfrm>
            <a:prstGeom prst="ellipse">
              <a:avLst/>
            </a:prstGeom>
            <a:noFill/>
            <a:ln>
              <a:solidFill>
                <a:srgbClr val="78B8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340664" y="2995876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Perronnummer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813234" y="2191079"/>
            <a:ext cx="17254" cy="731065"/>
          </a:xfrm>
          <a:prstGeom prst="straightConnector1">
            <a:avLst/>
          </a:prstGeom>
          <a:ln>
            <a:solidFill>
              <a:srgbClr val="78B832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584170" y="2416473"/>
            <a:ext cx="1" cy="505671"/>
          </a:xfrm>
          <a:prstGeom prst="straightConnector1">
            <a:avLst/>
          </a:prstGeom>
          <a:ln>
            <a:solidFill>
              <a:srgbClr val="78B832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1" name="Picture 20" descr="DSC_4055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" t="6749" b="19567"/>
          <a:stretch/>
        </p:blipFill>
        <p:spPr>
          <a:xfrm>
            <a:off x="532358" y="1216770"/>
            <a:ext cx="4047456" cy="20030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02770" y="1059582"/>
            <a:ext cx="3529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bg1">
                    <a:lumMod val="50000"/>
                  </a:schemeClr>
                </a:solidFill>
              </a:rPr>
              <a:t>Bijvoorbeeld:</a:t>
            </a:r>
            <a:endParaRPr lang="nl-NL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332640" y="183442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Visu 4 blan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951" y="269248"/>
            <a:ext cx="244626" cy="42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968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267494"/>
            <a:ext cx="8507288" cy="709587"/>
          </a:xfrm>
        </p:spPr>
        <p:txBody>
          <a:bodyPr/>
          <a:lstStyle/>
          <a:p>
            <a:r>
              <a:rPr lang="nl-BE" sz="2400" dirty="0">
                <a:solidFill>
                  <a:schemeClr val="accent5"/>
                </a:solidFill>
              </a:rPr>
              <a:t>Ik luister naar de </a:t>
            </a:r>
            <a:r>
              <a:rPr lang="nl-BE" sz="2400" dirty="0" smtClean="0">
                <a:solidFill>
                  <a:schemeClr val="accent5"/>
                </a:solidFill>
              </a:rPr>
              <a:t>aankondiging </a:t>
            </a:r>
            <a:r>
              <a:rPr lang="nl-BE" sz="2400" dirty="0">
                <a:solidFill>
                  <a:schemeClr val="accent5"/>
                </a:solidFill>
              </a:rPr>
              <a:t>door de </a:t>
            </a:r>
            <a:r>
              <a:rPr lang="nl-BE" sz="2400" dirty="0" smtClean="0">
                <a:solidFill>
                  <a:schemeClr val="accent5"/>
                </a:solidFill>
              </a:rPr>
              <a:t>luidspreker.</a:t>
            </a:r>
            <a:endParaRPr lang="nl-BE" sz="2400" dirty="0">
              <a:solidFill>
                <a:schemeClr val="accent5"/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3419872" y="1784105"/>
            <a:ext cx="2352122" cy="216024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6140532" y="1801375"/>
            <a:ext cx="2352122" cy="216024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/>
              <a:t> </a:t>
            </a:r>
          </a:p>
        </p:txBody>
      </p:sp>
      <p:pic>
        <p:nvPicPr>
          <p:cNvPr id="5" name="Picture 4" descr="DSC_4320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99" y="2525876"/>
            <a:ext cx="2878534" cy="1947175"/>
          </a:xfrm>
          <a:prstGeom prst="rect">
            <a:avLst/>
          </a:prstGeom>
        </p:spPr>
      </p:pic>
      <p:pic>
        <p:nvPicPr>
          <p:cNvPr id="6" name="Picture 5" descr="oreill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540957"/>
            <a:ext cx="913545" cy="130064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717397" y="1347614"/>
            <a:ext cx="2878535" cy="1348314"/>
          </a:xfrm>
          <a:prstGeom prst="wedgeRoundRectCallout">
            <a:avLst>
              <a:gd name="adj1" fmla="val -19762"/>
              <a:gd name="adj2" fmla="val 80026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dirty="0"/>
              <a:t>De trein met bestemming Schaarbeek komt aan op spoor 17.</a:t>
            </a:r>
          </a:p>
        </p:txBody>
      </p:sp>
      <p:sp>
        <p:nvSpPr>
          <p:cNvPr id="10" name="Oval 9"/>
          <p:cNvSpPr/>
          <p:nvPr/>
        </p:nvSpPr>
        <p:spPr>
          <a:xfrm>
            <a:off x="8332640" y="183442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Visu 4 blan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951" y="269248"/>
            <a:ext cx="244626" cy="42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602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8834" y="266923"/>
            <a:ext cx="8147248" cy="709587"/>
          </a:xfrm>
        </p:spPr>
        <p:txBody>
          <a:bodyPr/>
          <a:lstStyle/>
          <a:p>
            <a:r>
              <a:rPr lang="en-GB" sz="2400" b="1" dirty="0" err="1" smtClean="0">
                <a:solidFill>
                  <a:schemeClr val="accent5"/>
                </a:solidFill>
              </a:rPr>
              <a:t>Ik</a:t>
            </a:r>
            <a:r>
              <a:rPr lang="en-GB" sz="2400" b="1" dirty="0" smtClean="0">
                <a:solidFill>
                  <a:schemeClr val="accent5"/>
                </a:solidFill>
              </a:rPr>
              <a:t> </a:t>
            </a:r>
            <a:r>
              <a:rPr lang="en-GB" sz="2400" b="1" dirty="0" err="1" smtClean="0">
                <a:solidFill>
                  <a:schemeClr val="accent5"/>
                </a:solidFill>
              </a:rPr>
              <a:t>ga</a:t>
            </a:r>
            <a:r>
              <a:rPr lang="en-GB" sz="2400" b="1" dirty="0" smtClean="0">
                <a:solidFill>
                  <a:schemeClr val="accent5"/>
                </a:solidFill>
              </a:rPr>
              <a:t> </a:t>
            </a:r>
            <a:r>
              <a:rPr lang="en-GB" sz="2400" b="1" dirty="0" err="1" smtClean="0">
                <a:solidFill>
                  <a:schemeClr val="accent5"/>
                </a:solidFill>
              </a:rPr>
              <a:t>naar</a:t>
            </a:r>
            <a:r>
              <a:rPr lang="en-GB" sz="2400" b="1" dirty="0" smtClean="0">
                <a:solidFill>
                  <a:schemeClr val="accent5"/>
                </a:solidFill>
              </a:rPr>
              <a:t> het </a:t>
            </a:r>
            <a:r>
              <a:rPr lang="en-GB" sz="2400" b="1" dirty="0" err="1" smtClean="0">
                <a:solidFill>
                  <a:schemeClr val="accent5"/>
                </a:solidFill>
              </a:rPr>
              <a:t>perron</a:t>
            </a:r>
            <a:r>
              <a:rPr lang="en-GB" sz="2400" b="1" dirty="0" smtClean="0">
                <a:solidFill>
                  <a:schemeClr val="accent5"/>
                </a:solidFill>
              </a:rPr>
              <a:t>.</a:t>
            </a: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4001217" y="1784105"/>
            <a:ext cx="2352122" cy="216024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15458" y="4057074"/>
            <a:ext cx="484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27" name="Picture 3" descr="DSC_48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199808"/>
            <a:ext cx="4031773" cy="266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DSC_48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9808"/>
            <a:ext cx="4030679" cy="266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8178959" y="195486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Visu 4 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270" y="266923"/>
            <a:ext cx="244626" cy="4228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2849" y="789994"/>
            <a:ext cx="4344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ga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naar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het </a:t>
            </a:r>
            <a:r>
              <a:rPr lang="en-GB" sz="1400" dirty="0" err="1" smtClean="0">
                <a:solidFill>
                  <a:schemeClr val="bg1">
                    <a:lumMod val="50000"/>
                  </a:schemeClr>
                </a:solidFill>
              </a:rPr>
              <a:t>perron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rgbClr val="C00000"/>
                </a:solidFill>
              </a:rPr>
              <a:t>voor</a:t>
            </a:r>
            <a:r>
              <a:rPr lang="en-GB" sz="1400" dirty="0" smtClean="0">
                <a:solidFill>
                  <a:srgbClr val="C00000"/>
                </a:solidFill>
              </a:rPr>
              <a:t>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en-GB" sz="1400" dirty="0" err="1" smtClean="0">
                <a:solidFill>
                  <a:schemeClr val="bg1">
                    <a:lumMod val="50000"/>
                  </a:schemeClr>
                </a:solidFill>
              </a:rPr>
              <a:t>aankomst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 van de </a:t>
            </a:r>
            <a:r>
              <a:rPr lang="en-GB" sz="1400" dirty="0" err="1" smtClean="0">
                <a:solidFill>
                  <a:schemeClr val="bg1">
                    <a:lumMod val="50000"/>
                  </a:schemeClr>
                </a:solidFill>
              </a:rPr>
              <a:t>trein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73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ontent Placeholder 1"/>
          <p:cNvSpPr txBox="1">
            <a:spLocks/>
          </p:cNvSpPr>
          <p:nvPr/>
        </p:nvSpPr>
        <p:spPr>
          <a:xfrm>
            <a:off x="1873036" y="1347614"/>
            <a:ext cx="5291252" cy="600654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800" dirty="0">
                <a:solidFill>
                  <a:schemeClr val="accent5"/>
                </a:solidFill>
              </a:rPr>
              <a:t>Ik stap in de trein. </a:t>
            </a:r>
          </a:p>
          <a:p>
            <a:pPr marL="0" indent="0">
              <a:buNone/>
            </a:pPr>
            <a:endParaRPr lang="en-GB" sz="1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6" name="Content Placeholder 1"/>
          <p:cNvSpPr txBox="1">
            <a:spLocks/>
          </p:cNvSpPr>
          <p:nvPr/>
        </p:nvSpPr>
        <p:spPr>
          <a:xfrm>
            <a:off x="1869098" y="2140851"/>
            <a:ext cx="6655471" cy="594508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800" dirty="0">
                <a:solidFill>
                  <a:schemeClr val="accent5"/>
                </a:solidFill>
              </a:rPr>
              <a:t>Ik </a:t>
            </a:r>
            <a:r>
              <a:rPr lang="nl-BE" sz="1800" dirty="0" smtClean="0">
                <a:solidFill>
                  <a:schemeClr val="accent5"/>
                </a:solidFill>
              </a:rPr>
              <a:t>zit in </a:t>
            </a:r>
            <a:r>
              <a:rPr lang="nl-BE" sz="1800" dirty="0">
                <a:solidFill>
                  <a:schemeClr val="accent5"/>
                </a:solidFill>
              </a:rPr>
              <a:t>de trein en ik volg aandachtig de treinhaltes.</a:t>
            </a:r>
          </a:p>
          <a:p>
            <a:pPr marL="0" indent="0">
              <a:buNone/>
            </a:pPr>
            <a:endParaRPr lang="en-GB" sz="1800" dirty="0">
              <a:solidFill>
                <a:srgbClr val="F305E8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accent1"/>
              </a:solidFill>
            </a:endParaRPr>
          </a:p>
        </p:txBody>
      </p:sp>
      <p:sp>
        <p:nvSpPr>
          <p:cNvPr id="47" name="Content Placeholder 1"/>
          <p:cNvSpPr txBox="1">
            <a:spLocks/>
          </p:cNvSpPr>
          <p:nvPr/>
        </p:nvSpPr>
        <p:spPr>
          <a:xfrm>
            <a:off x="1879105" y="3051418"/>
            <a:ext cx="6255931" cy="594508"/>
          </a:xfrm>
          <a:prstGeom prst="rect">
            <a:avLst/>
          </a:prstGeom>
          <a:ln>
            <a:noFill/>
          </a:ln>
        </p:spPr>
        <p:txBody>
          <a:bodyPr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800" dirty="0">
                <a:solidFill>
                  <a:schemeClr val="accent5"/>
                </a:solidFill>
              </a:rPr>
              <a:t>Ik kom aan </a:t>
            </a:r>
            <a:r>
              <a:rPr lang="nl-BE" sz="1800" dirty="0" smtClean="0">
                <a:solidFill>
                  <a:schemeClr val="accent5"/>
                </a:solidFill>
              </a:rPr>
              <a:t>in het station waar ik naartoe ga </a:t>
            </a:r>
            <a:r>
              <a:rPr lang="nl-BE" sz="1800" dirty="0">
                <a:solidFill>
                  <a:schemeClr val="accent5"/>
                </a:solidFill>
              </a:rPr>
              <a:t>en ik stap uit de trein.</a:t>
            </a:r>
          </a:p>
          <a:p>
            <a:pPr marL="0" indent="0">
              <a:buNone/>
            </a:pPr>
            <a:endParaRPr lang="en-GB" sz="1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accent5"/>
              </a:solidFill>
            </a:endParaRPr>
          </a:p>
        </p:txBody>
      </p:sp>
      <p:sp>
        <p:nvSpPr>
          <p:cNvPr id="48" name="Content Placeholder 1"/>
          <p:cNvSpPr txBox="1">
            <a:spLocks/>
          </p:cNvSpPr>
          <p:nvPr/>
        </p:nvSpPr>
        <p:spPr>
          <a:xfrm>
            <a:off x="1835696" y="3838925"/>
            <a:ext cx="6655472" cy="594508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800" dirty="0">
                <a:solidFill>
                  <a:schemeClr val="accent5"/>
                </a:solidFill>
              </a:rPr>
              <a:t>Ik verlaat het station. </a:t>
            </a:r>
          </a:p>
        </p:txBody>
      </p:sp>
      <p:pic>
        <p:nvPicPr>
          <p:cNvPr id="9" name="Picture 8" descr="Visu 4 blan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90" y="3833137"/>
            <a:ext cx="461283" cy="797440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764548" y="1232231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72549" y="2079591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Visu 6 blanc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" r="69465"/>
          <a:stretch/>
        </p:blipFill>
        <p:spPr>
          <a:xfrm>
            <a:off x="917971" y="2140851"/>
            <a:ext cx="288000" cy="471988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807956" y="3794219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07956" y="2934822"/>
            <a:ext cx="619248" cy="594508"/>
            <a:chOff x="3507164" y="3318611"/>
            <a:chExt cx="619248" cy="594508"/>
          </a:xfrm>
        </p:grpSpPr>
        <p:sp>
          <p:nvSpPr>
            <p:cNvPr id="50" name="Content Placeholder 1"/>
            <p:cNvSpPr txBox="1">
              <a:spLocks/>
            </p:cNvSpPr>
            <p:nvPr/>
          </p:nvSpPr>
          <p:spPr>
            <a:xfrm>
              <a:off x="3546840" y="3452104"/>
              <a:ext cx="539897" cy="327523"/>
            </a:xfrm>
            <a:prstGeom prst="rect">
              <a:avLst/>
            </a:prstGeom>
            <a:ln>
              <a:noFill/>
            </a:ln>
          </p:spPr>
          <p:txBody>
            <a:bodyPr>
              <a:normAutofit fontScale="9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GB" sz="1900"/>
            </a:p>
            <a:p>
              <a:pPr marL="0" indent="0">
                <a:buNone/>
              </a:pPr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3507164" y="3318611"/>
              <a:ext cx="619248" cy="59450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>
              <a:normAutofit/>
            </a:bodyPr>
            <a:lstStyle/>
            <a:p>
              <a:pPr>
                <a:spcBef>
                  <a:spcPct val="20000"/>
                </a:spcBef>
                <a:buSzPct val="80000"/>
                <a:buFont typeface="Arial" panose="020B0604020202020204" pitchFamily="34" charset="0"/>
                <a:buNone/>
              </a:pPr>
              <a:endParaRPr lang="en-GB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8" y="1232231"/>
            <a:ext cx="594846" cy="594846"/>
          </a:xfrm>
          <a:prstGeom prst="rect">
            <a:avLst/>
          </a:prstGeom>
        </p:spPr>
      </p:pic>
      <p:pic>
        <p:nvPicPr>
          <p:cNvPr id="18" name="Picture 17" descr="C:\My document\HI\VERSION 3\Visu 8 blanc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4" r="5990"/>
          <a:stretch/>
        </p:blipFill>
        <p:spPr bwMode="auto">
          <a:xfrm>
            <a:off x="891171" y="3939901"/>
            <a:ext cx="430513" cy="24546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78" y="3113686"/>
            <a:ext cx="406204" cy="23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</p:spPr>
        <p:txBody>
          <a:bodyPr/>
          <a:lstStyle/>
          <a:p>
            <a:r>
              <a:rPr lang="nl-BE" sz="2400" dirty="0">
                <a:solidFill>
                  <a:schemeClr val="accent5"/>
                </a:solidFill>
              </a:rPr>
              <a:t>De 8 </a:t>
            </a:r>
            <a:r>
              <a:rPr lang="nl-BE" sz="2400" dirty="0" smtClean="0">
                <a:solidFill>
                  <a:schemeClr val="accent5"/>
                </a:solidFill>
              </a:rPr>
              <a:t>stappen </a:t>
            </a:r>
            <a:r>
              <a:rPr lang="nl-BE" sz="2400" dirty="0">
                <a:solidFill>
                  <a:schemeClr val="accent5"/>
                </a:solidFill>
              </a:rPr>
              <a:t>van </a:t>
            </a:r>
            <a:r>
              <a:rPr lang="nl-BE" sz="2400" dirty="0" smtClean="0">
                <a:solidFill>
                  <a:schemeClr val="accent5"/>
                </a:solidFill>
              </a:rPr>
              <a:t>mijn reis</a:t>
            </a:r>
            <a:endParaRPr lang="nl-BE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371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192" y="263588"/>
            <a:ext cx="8147248" cy="709587"/>
          </a:xfrm>
        </p:spPr>
        <p:txBody>
          <a:bodyPr/>
          <a:lstStyle/>
          <a:p>
            <a:r>
              <a:rPr lang="en-GB" sz="2400" b="1" dirty="0" err="1">
                <a:solidFill>
                  <a:schemeClr val="accent5"/>
                </a:solidFill>
              </a:rPr>
              <a:t>Mijn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trein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staat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b="1" dirty="0" err="1">
                <a:solidFill>
                  <a:schemeClr val="accent5"/>
                </a:solidFill>
              </a:rPr>
              <a:t>aan</a:t>
            </a:r>
            <a:r>
              <a:rPr lang="en-GB" sz="2400" b="1" dirty="0">
                <a:solidFill>
                  <a:schemeClr val="accent5"/>
                </a:solidFill>
              </a:rPr>
              <a:t> het </a:t>
            </a:r>
            <a:r>
              <a:rPr lang="en-GB" sz="2400" b="1" dirty="0" err="1" smtClean="0">
                <a:solidFill>
                  <a:schemeClr val="accent5"/>
                </a:solidFill>
              </a:rPr>
              <a:t>perron</a:t>
            </a:r>
            <a:r>
              <a:rPr lang="en-GB" sz="2400" b="1" dirty="0" smtClean="0">
                <a:solidFill>
                  <a:schemeClr val="accent5"/>
                </a:solidFill>
              </a:rPr>
              <a:t>.</a:t>
            </a: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ym typeface="Wingdings" panose="05000000000000000000" pitchFamily="2" charset="2"/>
              </a:rPr>
              <a:t> </a:t>
            </a:r>
            <a:r>
              <a:rPr lang="en-GB" sz="1400" dirty="0" err="1"/>
              <a:t>Ik</a:t>
            </a:r>
            <a:r>
              <a:rPr lang="en-GB" sz="1400" dirty="0"/>
              <a:t> </a:t>
            </a:r>
            <a:r>
              <a:rPr lang="en-GB" sz="1400" dirty="0" err="1"/>
              <a:t>kan</a:t>
            </a:r>
            <a:r>
              <a:rPr lang="en-GB" sz="1400" dirty="0"/>
              <a:t> </a:t>
            </a:r>
            <a:r>
              <a:rPr lang="en-GB" sz="1400" dirty="0" err="1"/>
              <a:t>opstappen</a:t>
            </a:r>
            <a:r>
              <a:rPr lang="en-GB" sz="1400" dirty="0"/>
              <a:t>.</a:t>
            </a:r>
          </a:p>
          <a:p>
            <a:endParaRPr lang="en-GB" dirty="0"/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4001217" y="1804963"/>
            <a:ext cx="2352122" cy="216024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782362" y="3219822"/>
            <a:ext cx="3141954" cy="643629"/>
          </a:xfrm>
          <a:prstGeom prst="rect">
            <a:avLst/>
          </a:prstGeom>
          <a:solidFill>
            <a:srgbClr val="00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15:10		        </a:t>
            </a:r>
            <a:r>
              <a:rPr lang="en-GB" sz="1600" dirty="0"/>
              <a:t>S    17</a:t>
            </a:r>
          </a:p>
          <a:p>
            <a:r>
              <a:rPr lang="en-GB" dirty="0" err="1"/>
              <a:t>Schaarbeek</a:t>
            </a:r>
            <a:r>
              <a:rPr lang="en-GB" dirty="0"/>
              <a:t> </a:t>
            </a:r>
          </a:p>
        </p:txBody>
      </p:sp>
      <p:sp>
        <p:nvSpPr>
          <p:cNvPr id="21" name="Oval 20"/>
          <p:cNvSpPr/>
          <p:nvPr/>
        </p:nvSpPr>
        <p:spPr>
          <a:xfrm>
            <a:off x="7302642" y="3418479"/>
            <a:ext cx="144016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23" name="Pentagon 22"/>
          <p:cNvSpPr/>
          <p:nvPr/>
        </p:nvSpPr>
        <p:spPr>
          <a:xfrm>
            <a:off x="5510133" y="3251674"/>
            <a:ext cx="1570977" cy="289963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>
                <a:solidFill>
                  <a:schemeClr val="accent5"/>
                </a:solidFill>
              </a:rPr>
              <a:t>aan</a:t>
            </a:r>
            <a:r>
              <a:rPr lang="en-GB" sz="1400" b="1" dirty="0">
                <a:solidFill>
                  <a:schemeClr val="accent5"/>
                </a:solidFill>
              </a:rPr>
              <a:t> </a:t>
            </a:r>
            <a:r>
              <a:rPr lang="en-GB" sz="1400" b="1" dirty="0" err="1">
                <a:solidFill>
                  <a:schemeClr val="accent5"/>
                </a:solidFill>
              </a:rPr>
              <a:t>perron</a:t>
            </a:r>
            <a:endParaRPr lang="en-GB" sz="1400" b="1" dirty="0">
              <a:solidFill>
                <a:schemeClr val="accent5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206109"/>
            <a:ext cx="4032449" cy="270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510133" y="3040092"/>
            <a:ext cx="1570977" cy="611778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8345129" y="124049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Visu 4 blan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195486"/>
            <a:ext cx="244626" cy="42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903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/>
              <a:t>A</a:t>
            </a:r>
            <a:r>
              <a:rPr lang="nl-NL" sz="2400" dirty="0" smtClean="0"/>
              <a:t>ls </a:t>
            </a:r>
            <a:r>
              <a:rPr lang="nl-NL" sz="2400" dirty="0"/>
              <a:t>de trein gestopt is, 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druk </a:t>
            </a:r>
            <a:r>
              <a:rPr lang="nl-NL" sz="2400" dirty="0"/>
              <a:t>ik op de </a:t>
            </a:r>
            <a:r>
              <a:rPr lang="nl-NL" sz="2400" dirty="0" smtClean="0"/>
              <a:t>knop om de deur te openen.</a:t>
            </a:r>
            <a:endParaRPr lang="en-GB" sz="2400" dirty="0">
              <a:solidFill>
                <a:srgbClr val="005294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345129" y="124049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Visu 4 blan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195486"/>
            <a:ext cx="244626" cy="422896"/>
          </a:xfrm>
          <a:prstGeom prst="rect">
            <a:avLst/>
          </a:prstGeom>
        </p:spPr>
      </p:pic>
      <p:pic>
        <p:nvPicPr>
          <p:cNvPr id="2050" name="Picture 2" descr="DSC_448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68105"/>
            <a:ext cx="3960440" cy="261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1259632" y="3300213"/>
            <a:ext cx="504056" cy="774331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/>
              </a:solidFill>
            </a:endParaRPr>
          </a:p>
        </p:txBody>
      </p:sp>
      <p:pic>
        <p:nvPicPr>
          <p:cNvPr id="2051" name="Picture 3" descr="DSC_416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748" y="1751501"/>
            <a:ext cx="3999005" cy="261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/>
          <p:nvPr/>
        </p:nvSpPr>
        <p:spPr>
          <a:xfrm>
            <a:off x="5364088" y="3443569"/>
            <a:ext cx="504056" cy="774331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/>
              </a:solidFill>
            </a:endParaRPr>
          </a:p>
        </p:txBody>
      </p:sp>
      <p:pic>
        <p:nvPicPr>
          <p:cNvPr id="9" name="Picture 8" descr="Main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751" y="3296881"/>
            <a:ext cx="1304544" cy="12131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74914"/>
            <a:ext cx="1304925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3986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407732" y="1617265"/>
            <a:ext cx="3535573" cy="643629"/>
          </a:xfrm>
          <a:prstGeom prst="rect">
            <a:avLst/>
          </a:prstGeom>
          <a:solidFill>
            <a:srgbClr val="00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15:10		        </a:t>
            </a:r>
            <a:r>
              <a:rPr lang="en-GB" sz="1600" dirty="0"/>
              <a:t>S    </a:t>
            </a:r>
            <a:r>
              <a:rPr lang="en-GB" sz="1600" dirty="0" err="1"/>
              <a:t>S</a:t>
            </a:r>
            <a:r>
              <a:rPr lang="en-GB" sz="1600" dirty="0"/>
              <a:t>    17</a:t>
            </a:r>
          </a:p>
          <a:p>
            <a:r>
              <a:rPr lang="en-GB" dirty="0" err="1"/>
              <a:t>Schaarbeek</a:t>
            </a:r>
            <a:r>
              <a:rPr lang="en-GB" dirty="0"/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52245" y="1103952"/>
            <a:ext cx="7344816" cy="3823073"/>
          </a:xfrm>
        </p:spPr>
        <p:txBody>
          <a:bodyPr>
            <a:normAutofit/>
          </a:bodyPr>
          <a:lstStyle/>
          <a:p>
            <a:r>
              <a:rPr lang="nl-NL" sz="1400" dirty="0"/>
              <a:t>M</a:t>
            </a:r>
            <a:r>
              <a:rPr lang="nl-NL" sz="1400" dirty="0" smtClean="0"/>
              <a:t>ijn </a:t>
            </a:r>
            <a:r>
              <a:rPr lang="nl-NL" sz="1400" dirty="0"/>
              <a:t>trein komt 5 minuten later </a:t>
            </a:r>
            <a:r>
              <a:rPr lang="nl-NL" sz="1400" dirty="0" smtClean="0"/>
              <a:t>toe dan voorzien.</a:t>
            </a:r>
            <a:endParaRPr lang="en-GB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312" y="204055"/>
            <a:ext cx="8698651" cy="709587"/>
          </a:xfrm>
        </p:spPr>
        <p:txBody>
          <a:bodyPr/>
          <a:lstStyle/>
          <a:p>
            <a:r>
              <a:rPr lang="nl-NL" sz="2400" dirty="0" smtClean="0">
                <a:solidFill>
                  <a:schemeClr val="accent5"/>
                </a:solidFill>
              </a:rPr>
              <a:t>Een verandering </a:t>
            </a:r>
            <a:r>
              <a:rPr lang="nl-NL" sz="2400" dirty="0">
                <a:solidFill>
                  <a:schemeClr val="accent5"/>
                </a:solidFill>
              </a:rPr>
              <a:t>van </a:t>
            </a:r>
            <a:r>
              <a:rPr lang="nl-NL" sz="2400" dirty="0" smtClean="0">
                <a:solidFill>
                  <a:schemeClr val="accent5"/>
                </a:solidFill>
              </a:rPr>
              <a:t>tijd wordt </a:t>
            </a:r>
            <a:br>
              <a:rPr lang="nl-NL" sz="2400" dirty="0" smtClean="0">
                <a:solidFill>
                  <a:schemeClr val="accent5"/>
                </a:solidFill>
              </a:rPr>
            </a:br>
            <a:r>
              <a:rPr lang="nl-NL" sz="2400" dirty="0" smtClean="0">
                <a:solidFill>
                  <a:schemeClr val="accent5"/>
                </a:solidFill>
              </a:rPr>
              <a:t>in </a:t>
            </a:r>
            <a:r>
              <a:rPr lang="nl-NL" sz="2400" dirty="0">
                <a:solidFill>
                  <a:schemeClr val="accent5"/>
                </a:solidFill>
              </a:rPr>
              <a:t>het </a:t>
            </a:r>
            <a:r>
              <a:rPr lang="nl-NL" sz="2400" dirty="0" smtClean="0">
                <a:solidFill>
                  <a:schemeClr val="accent5"/>
                </a:solidFill>
              </a:rPr>
              <a:t>oranje aangegeven.</a:t>
            </a:r>
            <a:endParaRPr lang="en-GB" sz="2800" dirty="0">
              <a:solidFill>
                <a:schemeClr val="accent5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34408" y="1675864"/>
            <a:ext cx="1335449" cy="289962"/>
            <a:chOff x="1724383" y="1511413"/>
            <a:chExt cx="1335449" cy="289962"/>
          </a:xfrm>
        </p:grpSpPr>
        <p:sp>
          <p:nvSpPr>
            <p:cNvPr id="6" name="Rectangle 5"/>
            <p:cNvSpPr/>
            <p:nvPr/>
          </p:nvSpPr>
          <p:spPr>
            <a:xfrm>
              <a:off x="2214628" y="1511413"/>
              <a:ext cx="845204" cy="2899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sz="1600" b="1" dirty="0">
                  <a:solidFill>
                    <a:schemeClr val="accent5"/>
                  </a:solidFill>
                </a:rPr>
                <a:t>15:15</a:t>
              </a:r>
            </a:p>
          </p:txBody>
        </p:sp>
        <p:sp>
          <p:nvSpPr>
            <p:cNvPr id="17" name="Pentagon 16"/>
            <p:cNvSpPr/>
            <p:nvPr/>
          </p:nvSpPr>
          <p:spPr>
            <a:xfrm>
              <a:off x="1724383" y="1511413"/>
              <a:ext cx="668644" cy="281653"/>
            </a:xfrm>
            <a:prstGeom prst="homePlate">
              <a:avLst/>
            </a:prstGeom>
            <a:solidFill>
              <a:srgbClr val="F25A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+05’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998258" y="3164260"/>
            <a:ext cx="727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accent6"/>
                </a:solidFill>
                <a:latin typeface="Arial Black"/>
                <a:cs typeface="Arial Black"/>
              </a:rPr>
              <a:t>15:10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68912" y="3164262"/>
            <a:ext cx="727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accent6"/>
                </a:solidFill>
                <a:latin typeface="Arial Black"/>
                <a:cs typeface="Arial Black"/>
              </a:rPr>
              <a:t>15:15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337389" y="3164352"/>
            <a:ext cx="422602" cy="276997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600571" y="1456650"/>
            <a:ext cx="814282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5315339" y="1887864"/>
            <a:ext cx="147351" cy="1559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222705" y="182710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Visu 4 blan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16" y="254147"/>
            <a:ext cx="244626" cy="422896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2998258" y="2948654"/>
            <a:ext cx="753740" cy="708389"/>
          </a:xfrm>
          <a:prstGeom prst="ellipse">
            <a:avLst/>
          </a:prstGeom>
          <a:noFill/>
          <a:ln>
            <a:solidFill>
              <a:srgbClr val="0048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5368912" y="2948566"/>
            <a:ext cx="753740" cy="708389"/>
          </a:xfrm>
          <a:prstGeom prst="ellipse">
            <a:avLst/>
          </a:prstGeom>
          <a:noFill/>
          <a:ln>
            <a:solidFill>
              <a:srgbClr val="0048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7837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3225" y="1080694"/>
            <a:ext cx="7715200" cy="375106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M</a:t>
            </a:r>
            <a:r>
              <a:rPr lang="en-GB" sz="1400" dirty="0" err="1" smtClean="0"/>
              <a:t>ijn</a:t>
            </a:r>
            <a:r>
              <a:rPr lang="en-GB" sz="1400" dirty="0" smtClean="0"/>
              <a:t> </a:t>
            </a:r>
            <a:r>
              <a:rPr lang="en-GB" sz="1400" dirty="0" err="1"/>
              <a:t>trein</a:t>
            </a:r>
            <a:r>
              <a:rPr lang="en-GB" sz="1400" dirty="0"/>
              <a:t> is </a:t>
            </a:r>
            <a:r>
              <a:rPr lang="en-GB" sz="1400" dirty="0" err="1"/>
              <a:t>afgeschaft</a:t>
            </a:r>
            <a:r>
              <a:rPr lang="en-GB" sz="1400" dirty="0"/>
              <a:t>: </a:t>
            </a: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</a:t>
            </a:r>
            <a:r>
              <a:rPr lang="nl-NL" sz="1400" dirty="0" smtClean="0"/>
              <a:t>k </a:t>
            </a:r>
            <a:r>
              <a:rPr lang="nl-NL" sz="1400" dirty="0"/>
              <a:t>luister naar de </a:t>
            </a:r>
            <a:r>
              <a:rPr lang="nl-NL" sz="1400" dirty="0" smtClean="0"/>
              <a:t>aankondigingen </a:t>
            </a:r>
            <a:r>
              <a:rPr lang="nl-NL" sz="1400" dirty="0"/>
              <a:t>die zegt welke trein ik in de plaats </a:t>
            </a:r>
            <a:r>
              <a:rPr lang="en-GB" sz="1400" dirty="0" err="1"/>
              <a:t>kan</a:t>
            </a:r>
            <a:r>
              <a:rPr lang="en-GB" sz="1400" dirty="0"/>
              <a:t> </a:t>
            </a:r>
            <a:r>
              <a:rPr lang="en-GB" sz="1400" dirty="0" err="1"/>
              <a:t>nemen</a:t>
            </a:r>
            <a:r>
              <a:rPr lang="en-GB" sz="1400" dirty="0" smtClean="0"/>
              <a:t>.</a:t>
            </a:r>
            <a:endParaRPr lang="en-GB" sz="1400" dirty="0"/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542704" y="2079385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3823142" y="3398190"/>
            <a:ext cx="1132383" cy="1132383"/>
            <a:chOff x="4500996" y="3426844"/>
            <a:chExt cx="893851" cy="893851"/>
          </a:xfrm>
        </p:grpSpPr>
        <p:sp>
          <p:nvSpPr>
            <p:cNvPr id="10" name="Oval 9"/>
            <p:cNvSpPr/>
            <p:nvPr/>
          </p:nvSpPr>
          <p:spPr>
            <a:xfrm>
              <a:off x="4500996" y="3426844"/>
              <a:ext cx="893851" cy="89385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5747" y="3501595"/>
              <a:ext cx="744348" cy="744348"/>
            </a:xfrm>
            <a:prstGeom prst="rect">
              <a:avLst/>
            </a:prstGeom>
          </p:spPr>
        </p:pic>
      </p:grpSp>
      <p:cxnSp>
        <p:nvCxnSpPr>
          <p:cNvPr id="15" name="Straight Connector 14"/>
          <p:cNvCxnSpPr/>
          <p:nvPr/>
        </p:nvCxnSpPr>
        <p:spPr>
          <a:xfrm flipH="1">
            <a:off x="3794165" y="3383444"/>
            <a:ext cx="1132383" cy="1132383"/>
          </a:xfrm>
          <a:prstGeom prst="line">
            <a:avLst/>
          </a:prstGeom>
          <a:ln w="101600">
            <a:solidFill>
              <a:srgbClr val="F25A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823142" y="3398190"/>
            <a:ext cx="1132383" cy="1132383"/>
          </a:xfrm>
          <a:prstGeom prst="line">
            <a:avLst/>
          </a:prstGeom>
          <a:ln w="101600">
            <a:solidFill>
              <a:srgbClr val="F25A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298366" y="2393307"/>
            <a:ext cx="147351" cy="1559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8323426" y="235090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Visu 4 blan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737" y="320896"/>
            <a:ext cx="244626" cy="422896"/>
          </a:xfrm>
          <a:prstGeom prst="rect">
            <a:avLst/>
          </a:prstGeom>
        </p:spPr>
      </p:pic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250094" y="172221"/>
            <a:ext cx="8698651" cy="709587"/>
          </a:xfrm>
        </p:spPr>
        <p:txBody>
          <a:bodyPr/>
          <a:lstStyle/>
          <a:p>
            <a:r>
              <a:rPr lang="nl-NL" sz="2400" dirty="0" smtClean="0">
                <a:solidFill>
                  <a:schemeClr val="accent5"/>
                </a:solidFill>
              </a:rPr>
              <a:t>Een verandering </a:t>
            </a:r>
            <a:r>
              <a:rPr lang="nl-NL" sz="2400" dirty="0">
                <a:solidFill>
                  <a:schemeClr val="accent5"/>
                </a:solidFill>
              </a:rPr>
              <a:t>van </a:t>
            </a:r>
            <a:r>
              <a:rPr lang="nl-NL" sz="2400" dirty="0" smtClean="0">
                <a:solidFill>
                  <a:schemeClr val="accent5"/>
                </a:solidFill>
              </a:rPr>
              <a:t>trein wordt </a:t>
            </a:r>
            <a:br>
              <a:rPr lang="nl-NL" sz="2400" dirty="0" smtClean="0">
                <a:solidFill>
                  <a:schemeClr val="accent5"/>
                </a:solidFill>
              </a:rPr>
            </a:br>
            <a:r>
              <a:rPr lang="nl-NL" sz="2400" dirty="0" smtClean="0">
                <a:solidFill>
                  <a:schemeClr val="accent5"/>
                </a:solidFill>
              </a:rPr>
              <a:t>in </a:t>
            </a:r>
            <a:r>
              <a:rPr lang="nl-NL" sz="2400" dirty="0">
                <a:solidFill>
                  <a:schemeClr val="accent5"/>
                </a:solidFill>
              </a:rPr>
              <a:t>het </a:t>
            </a:r>
            <a:r>
              <a:rPr lang="nl-NL" sz="2400" dirty="0" smtClean="0">
                <a:solidFill>
                  <a:schemeClr val="accent5"/>
                </a:solidFill>
              </a:rPr>
              <a:t>oranje aangegeven.</a:t>
            </a:r>
            <a:endParaRPr lang="en-GB" sz="2800" dirty="0">
              <a:solidFill>
                <a:schemeClr val="accent5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31634" y="2958535"/>
            <a:ext cx="3535573" cy="316721"/>
          </a:xfrm>
          <a:prstGeom prst="rect">
            <a:avLst/>
          </a:prstGeom>
          <a:solidFill>
            <a:srgbClr val="F25A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err="1"/>
              <a:t>Afgeschaft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2828198" y="2371860"/>
            <a:ext cx="3535573" cy="643629"/>
          </a:xfrm>
          <a:prstGeom prst="rect">
            <a:avLst/>
          </a:prstGeom>
          <a:solidFill>
            <a:srgbClr val="00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15:10		</a:t>
            </a:r>
            <a:r>
              <a:rPr lang="en-GB" sz="1600" dirty="0"/>
              <a:t>    S    17</a:t>
            </a:r>
          </a:p>
          <a:p>
            <a:r>
              <a:rPr lang="en-GB" dirty="0" err="1"/>
              <a:t>Schaarbeek</a:t>
            </a:r>
            <a:r>
              <a:rPr lang="en-GB" dirty="0"/>
              <a:t> </a:t>
            </a:r>
          </a:p>
        </p:txBody>
      </p:sp>
      <p:sp>
        <p:nvSpPr>
          <p:cNvPr id="25" name="Oval 24"/>
          <p:cNvSpPr/>
          <p:nvPr/>
        </p:nvSpPr>
        <p:spPr>
          <a:xfrm>
            <a:off x="5076056" y="2657885"/>
            <a:ext cx="147351" cy="1559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31" name="Oval 30"/>
          <p:cNvSpPr/>
          <p:nvPr/>
        </p:nvSpPr>
        <p:spPr>
          <a:xfrm>
            <a:off x="2752471" y="2931777"/>
            <a:ext cx="1440364" cy="4352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4968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447559" y="2746843"/>
            <a:ext cx="3535573" cy="643629"/>
          </a:xfrm>
          <a:prstGeom prst="rect">
            <a:avLst/>
          </a:prstGeom>
          <a:solidFill>
            <a:srgbClr val="00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15:10		        </a:t>
            </a:r>
            <a:r>
              <a:rPr lang="en-GB" sz="1600" dirty="0"/>
              <a:t>S    </a:t>
            </a:r>
            <a:r>
              <a:rPr lang="en-GB" sz="1600" dirty="0" err="1"/>
              <a:t>S</a:t>
            </a:r>
            <a:r>
              <a:rPr lang="en-GB" sz="1600" dirty="0"/>
              <a:t>    17</a:t>
            </a:r>
          </a:p>
          <a:p>
            <a:r>
              <a:rPr lang="en-GB" dirty="0" err="1"/>
              <a:t>Schaarbeek</a:t>
            </a:r>
            <a:r>
              <a:rPr lang="en-GB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3225" y="1080694"/>
            <a:ext cx="7715200" cy="375106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smtClean="0"/>
              <a:t>Het perron waar mijn trein toekomst </a:t>
            </a:r>
            <a:r>
              <a:rPr lang="nl-NL" sz="1400" dirty="0"/>
              <a:t>is </a:t>
            </a:r>
            <a:r>
              <a:rPr lang="nl-NL" sz="1400" dirty="0" smtClean="0"/>
              <a:t>veranderd.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smtClean="0"/>
              <a:t>Ik </a:t>
            </a:r>
            <a:r>
              <a:rPr lang="nl-NL" sz="1400" dirty="0"/>
              <a:t>luister naar de luidspreker </a:t>
            </a:r>
            <a:r>
              <a:rPr lang="nl-NL" sz="1400" dirty="0" smtClean="0"/>
              <a:t> die </a:t>
            </a:r>
            <a:r>
              <a:rPr lang="nl-NL" sz="1400" dirty="0"/>
              <a:t>me zegt </a:t>
            </a:r>
            <a:r>
              <a:rPr lang="nl-NL" sz="1400" dirty="0" smtClean="0"/>
              <a:t>op </a:t>
            </a:r>
            <a:r>
              <a:rPr lang="nl-NL" sz="1400" dirty="0"/>
              <a:t>welk spoor mijn trein zal aankomen.</a:t>
            </a:r>
          </a:p>
          <a:p>
            <a:endParaRPr lang="en-GB" sz="1400" dirty="0"/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542704" y="2079385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554012" y="2752060"/>
            <a:ext cx="418757" cy="288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5"/>
                </a:solidFill>
              </a:rPr>
              <a:t>15</a:t>
            </a:r>
          </a:p>
        </p:txBody>
      </p:sp>
      <p:sp>
        <p:nvSpPr>
          <p:cNvPr id="24" name="Oval 23"/>
          <p:cNvSpPr/>
          <p:nvPr/>
        </p:nvSpPr>
        <p:spPr>
          <a:xfrm>
            <a:off x="5449725" y="2547437"/>
            <a:ext cx="634444" cy="61177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84169" y="2970015"/>
            <a:ext cx="396043" cy="1959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00550" y="3049247"/>
            <a:ext cx="2391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chemeClr val="bg1">
                    <a:lumMod val="50000"/>
                  </a:schemeClr>
                </a:solidFill>
              </a:rPr>
              <a:t>Verandering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 van </a:t>
            </a:r>
            <a:r>
              <a:rPr lang="en-GB" sz="1400" dirty="0" err="1" smtClean="0">
                <a:solidFill>
                  <a:schemeClr val="bg1">
                    <a:lumMod val="50000"/>
                  </a:schemeClr>
                </a:solidFill>
              </a:rPr>
              <a:t>perron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345128" y="196057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Visu 4 blan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39" y="267494"/>
            <a:ext cx="244626" cy="422896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3563888" y="2780845"/>
            <a:ext cx="1570977" cy="289963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>
                <a:solidFill>
                  <a:schemeClr val="accent5"/>
                </a:solidFill>
              </a:rPr>
              <a:t>aan</a:t>
            </a:r>
            <a:r>
              <a:rPr lang="en-GB" sz="1400" b="1" dirty="0">
                <a:solidFill>
                  <a:schemeClr val="accent5"/>
                </a:solidFill>
              </a:rPr>
              <a:t> </a:t>
            </a:r>
            <a:r>
              <a:rPr lang="en-GB" sz="1400" b="1" dirty="0" err="1">
                <a:solidFill>
                  <a:schemeClr val="accent5"/>
                </a:solidFill>
              </a:rPr>
              <a:t>perron</a:t>
            </a:r>
            <a:endParaRPr lang="en-GB" sz="1400" b="1" dirty="0">
              <a:solidFill>
                <a:schemeClr val="accent5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305709" y="3015199"/>
            <a:ext cx="144016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27" name="Title 2"/>
          <p:cNvSpPr txBox="1">
            <a:spLocks/>
          </p:cNvSpPr>
          <p:nvPr/>
        </p:nvSpPr>
        <p:spPr>
          <a:xfrm>
            <a:off x="96330" y="267494"/>
            <a:ext cx="7517922" cy="5137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539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l-NL" sz="2400" dirty="0" smtClean="0"/>
              <a:t>Een verandering van perron </a:t>
            </a:r>
            <a:r>
              <a:rPr lang="nl-NL" sz="2400" dirty="0"/>
              <a:t/>
            </a:r>
            <a:br>
              <a:rPr lang="nl-NL" sz="2400" dirty="0"/>
            </a:br>
            <a:r>
              <a:rPr lang="nl-NL" sz="2400" dirty="0"/>
              <a:t>wordt </a:t>
            </a:r>
            <a:r>
              <a:rPr lang="nl-NL" sz="2400" dirty="0" smtClean="0"/>
              <a:t>met </a:t>
            </a:r>
            <a:r>
              <a:rPr lang="nl-NL" sz="2400" dirty="0"/>
              <a:t>een witte </a:t>
            </a:r>
            <a:r>
              <a:rPr lang="nl-NL" sz="2400" dirty="0" smtClean="0"/>
              <a:t>achtergrond aangegeven.</a:t>
            </a:r>
            <a:endParaRPr lang="en-GB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420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9552" y="2571750"/>
            <a:ext cx="5991225" cy="181777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solidFill>
                  <a:srgbClr val="FFFFFF"/>
                </a:solidFill>
              </a:rPr>
              <a:t> </a:t>
            </a:r>
            <a:r>
              <a:rPr lang="en-GB" sz="2800" b="1" dirty="0" err="1">
                <a:solidFill>
                  <a:srgbClr val="FFFFFF"/>
                </a:solidFill>
              </a:rPr>
              <a:t>Ik</a:t>
            </a:r>
            <a:r>
              <a:rPr lang="en-GB" sz="2800" b="1" dirty="0">
                <a:solidFill>
                  <a:srgbClr val="FFFFFF"/>
                </a:solidFill>
              </a:rPr>
              <a:t> </a:t>
            </a:r>
            <a:r>
              <a:rPr lang="en-GB" sz="2800" b="1" dirty="0" err="1">
                <a:solidFill>
                  <a:srgbClr val="FFFFFF"/>
                </a:solidFill>
              </a:rPr>
              <a:t>stap</a:t>
            </a:r>
            <a:r>
              <a:rPr lang="en-GB" sz="2800" b="1" dirty="0">
                <a:solidFill>
                  <a:srgbClr val="FFFFFF"/>
                </a:solidFill>
              </a:rPr>
              <a:t> in de </a:t>
            </a:r>
            <a:r>
              <a:rPr lang="en-GB" sz="2800" b="1" dirty="0" err="1">
                <a:solidFill>
                  <a:srgbClr val="FFFFFF"/>
                </a:solidFill>
              </a:rPr>
              <a:t>trein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b="0" dirty="0"/>
              <a:t/>
            </a:r>
            <a:br>
              <a:rPr lang="en-GB" sz="2800" b="0" dirty="0"/>
            </a:br>
            <a:r>
              <a:rPr lang="en-GB" sz="2800" b="0" dirty="0"/>
              <a:t/>
            </a:r>
            <a:br>
              <a:rPr lang="en-GB" sz="2800" b="0" dirty="0"/>
            </a:br>
            <a:endParaRPr lang="en-GB" sz="28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913" y="2096327"/>
            <a:ext cx="1555543" cy="155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899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 txBox="1">
            <a:spLocks/>
          </p:cNvSpPr>
          <p:nvPr/>
        </p:nvSpPr>
        <p:spPr>
          <a:xfrm>
            <a:off x="4872105" y="4009810"/>
            <a:ext cx="2375515" cy="519151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2e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klas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6140532" y="1801375"/>
            <a:ext cx="2352122" cy="216024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/>
              <a:t> 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78207" y="4039545"/>
            <a:ext cx="2352122" cy="459683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1e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klas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 descr="DSC_4170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06" y="1672254"/>
            <a:ext cx="3261539" cy="2160240"/>
          </a:xfrm>
          <a:prstGeom prst="rect">
            <a:avLst/>
          </a:prstGeom>
        </p:spPr>
      </p:pic>
      <p:pic>
        <p:nvPicPr>
          <p:cNvPr id="5" name="Picture 4" descr="DSC_4273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147814"/>
            <a:ext cx="2088232" cy="1383115"/>
          </a:xfrm>
          <a:prstGeom prst="rect">
            <a:avLst/>
          </a:prstGeom>
        </p:spPr>
      </p:pic>
      <p:pic>
        <p:nvPicPr>
          <p:cNvPr id="8" name="Picture 7" descr="P1030284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05" y="1722749"/>
            <a:ext cx="2880320" cy="2160240"/>
          </a:xfrm>
          <a:prstGeom prst="rect">
            <a:avLst/>
          </a:prstGeom>
        </p:spPr>
      </p:pic>
      <p:pic>
        <p:nvPicPr>
          <p:cNvPr id="6" name="Picture 5" descr="DSC_4124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147814"/>
            <a:ext cx="2040371" cy="135141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691680" y="2643758"/>
            <a:ext cx="792088" cy="432048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300192" y="2121031"/>
            <a:ext cx="792088" cy="43204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7095303" y="3529567"/>
            <a:ext cx="792088" cy="43204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7" name="Oval 16"/>
          <p:cNvSpPr/>
          <p:nvPr/>
        </p:nvSpPr>
        <p:spPr>
          <a:xfrm>
            <a:off x="2483768" y="3529567"/>
            <a:ext cx="792088" cy="432048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8345128" y="196057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128" y="196057"/>
            <a:ext cx="594846" cy="594846"/>
          </a:xfrm>
          <a:prstGeom prst="rect">
            <a:avLst/>
          </a:prstGeom>
        </p:spPr>
      </p:pic>
      <p:sp>
        <p:nvSpPr>
          <p:cNvPr id="19" name="Title 2"/>
          <p:cNvSpPr txBox="1">
            <a:spLocks/>
          </p:cNvSpPr>
          <p:nvPr/>
        </p:nvSpPr>
        <p:spPr>
          <a:xfrm>
            <a:off x="597015" y="804306"/>
            <a:ext cx="8175596" cy="15327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539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b="0" dirty="0">
                <a:solidFill>
                  <a:schemeClr val="bg1">
                    <a:lumMod val="50000"/>
                  </a:schemeClr>
                </a:solidFill>
              </a:rPr>
              <a:t>Ik kijk naar het nummer geschreven op de </a:t>
            </a:r>
            <a:r>
              <a:rPr lang="nl-NL" sz="1400" b="0" dirty="0" smtClean="0">
                <a:solidFill>
                  <a:schemeClr val="bg1">
                    <a:lumMod val="50000"/>
                  </a:schemeClr>
                </a:solidFill>
              </a:rPr>
              <a:t>trein.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b="0" dirty="0" smtClean="0">
                <a:solidFill>
                  <a:schemeClr val="bg1">
                    <a:lumMod val="50000"/>
                  </a:schemeClr>
                </a:solidFill>
              </a:rPr>
              <a:t>Ik </a:t>
            </a:r>
            <a:r>
              <a:rPr lang="nl-NL" sz="1400" b="0" dirty="0">
                <a:solidFill>
                  <a:schemeClr val="bg1">
                    <a:lumMod val="50000"/>
                  </a:schemeClr>
                </a:solidFill>
              </a:rPr>
              <a:t>neem plaats in 2e klas als op mijn treinbiljet 2e klas staat. </a:t>
            </a:r>
            <a:endParaRPr lang="nl-NL" sz="14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b="0" dirty="0" smtClean="0">
                <a:solidFill>
                  <a:schemeClr val="bg1">
                    <a:lumMod val="50000"/>
                  </a:schemeClr>
                </a:solidFill>
              </a:rPr>
              <a:t>Ik </a:t>
            </a:r>
            <a:r>
              <a:rPr lang="nl-NL" sz="1400" b="0" dirty="0">
                <a:solidFill>
                  <a:schemeClr val="bg1">
                    <a:lumMod val="50000"/>
                  </a:schemeClr>
                </a:solidFill>
              </a:rPr>
              <a:t>neem plaats in 1e klas als op </a:t>
            </a:r>
            <a:r>
              <a:rPr lang="en-GB" sz="1400" b="0" dirty="0" err="1">
                <a:solidFill>
                  <a:schemeClr val="bg1">
                    <a:lumMod val="50000"/>
                  </a:schemeClr>
                </a:solidFill>
              </a:rPr>
              <a:t>mijn</a:t>
            </a:r>
            <a:r>
              <a:rPr lang="en-GB" sz="14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b="0" dirty="0" err="1">
                <a:solidFill>
                  <a:schemeClr val="bg1">
                    <a:lumMod val="50000"/>
                  </a:schemeClr>
                </a:solidFill>
              </a:rPr>
              <a:t>treinbiljet</a:t>
            </a:r>
            <a:r>
              <a:rPr lang="en-GB" sz="1400" b="0" dirty="0">
                <a:solidFill>
                  <a:schemeClr val="bg1">
                    <a:lumMod val="50000"/>
                  </a:schemeClr>
                </a:solidFill>
              </a:rPr>
              <a:t> 1e </a:t>
            </a:r>
            <a:r>
              <a:rPr lang="en-GB" sz="1400" b="0" dirty="0" err="1">
                <a:solidFill>
                  <a:schemeClr val="bg1">
                    <a:lumMod val="50000"/>
                  </a:schemeClr>
                </a:solidFill>
              </a:rPr>
              <a:t>klas</a:t>
            </a:r>
            <a:r>
              <a:rPr lang="en-GB" sz="14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b="0" dirty="0" err="1">
                <a:solidFill>
                  <a:schemeClr val="bg1">
                    <a:lumMod val="50000"/>
                  </a:schemeClr>
                </a:solidFill>
              </a:rPr>
              <a:t>staat</a:t>
            </a:r>
            <a:r>
              <a:rPr lang="en-GB" sz="1400" b="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GB" sz="1400" dirty="0">
              <a:solidFill>
                <a:schemeClr val="accent5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err="1" smtClean="0"/>
              <a:t>Ik</a:t>
            </a:r>
            <a:r>
              <a:rPr lang="en-GB" sz="2400" dirty="0" smtClean="0"/>
              <a:t> </a:t>
            </a:r>
            <a:r>
              <a:rPr lang="en-GB" sz="2400" dirty="0" err="1" smtClean="0"/>
              <a:t>stap</a:t>
            </a:r>
            <a:r>
              <a:rPr lang="en-GB" sz="2400" dirty="0" smtClean="0"/>
              <a:t> in de </a:t>
            </a:r>
            <a:r>
              <a:rPr lang="en-GB" sz="2400" dirty="0" err="1" smtClean="0"/>
              <a:t>trein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799835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51521" y="2427288"/>
            <a:ext cx="6984775" cy="172878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GB" sz="2800" b="1" dirty="0" err="1" smtClean="0">
                <a:solidFill>
                  <a:srgbClr val="FFFFFF"/>
                </a:solidFill>
              </a:rPr>
              <a:t>Ik</a:t>
            </a:r>
            <a:r>
              <a:rPr lang="en-GB" sz="2800" b="1" dirty="0">
                <a:solidFill>
                  <a:srgbClr val="FFFFFF"/>
                </a:solidFill>
              </a:rPr>
              <a:t> </a:t>
            </a:r>
            <a:r>
              <a:rPr lang="en-GB" sz="2800" b="1" dirty="0" smtClean="0">
                <a:solidFill>
                  <a:srgbClr val="FFFFFF"/>
                </a:solidFill>
              </a:rPr>
              <a:t>zit in </a:t>
            </a:r>
            <a:r>
              <a:rPr lang="en-GB" sz="2800" b="1" dirty="0">
                <a:solidFill>
                  <a:srgbClr val="FFFFFF"/>
                </a:solidFill>
              </a:rPr>
              <a:t>de </a:t>
            </a:r>
            <a:r>
              <a:rPr lang="en-GB" sz="2800" b="1" dirty="0" err="1">
                <a:solidFill>
                  <a:srgbClr val="FFFFFF"/>
                </a:solidFill>
              </a:rPr>
              <a:t>trein</a:t>
            </a:r>
            <a:r>
              <a:rPr lang="en-GB" sz="2800" b="1" dirty="0">
                <a:solidFill>
                  <a:srgbClr val="FFFFFF"/>
                </a:solidFill>
              </a:rPr>
              <a:t> en</a:t>
            </a:r>
            <a:br>
              <a:rPr lang="en-GB" sz="2800" b="1" dirty="0">
                <a:solidFill>
                  <a:srgbClr val="FFFFFF"/>
                </a:solidFill>
              </a:rPr>
            </a:br>
            <a:r>
              <a:rPr lang="en-GB" sz="2800" b="1" dirty="0" err="1">
                <a:solidFill>
                  <a:srgbClr val="FFFFFF"/>
                </a:solidFill>
              </a:rPr>
              <a:t>ik</a:t>
            </a:r>
            <a:r>
              <a:rPr lang="en-GB" sz="2800" b="1" dirty="0">
                <a:solidFill>
                  <a:srgbClr val="FFFFFF"/>
                </a:solidFill>
              </a:rPr>
              <a:t> </a:t>
            </a:r>
            <a:r>
              <a:rPr lang="en-GB" sz="2800" b="1" dirty="0" err="1">
                <a:solidFill>
                  <a:srgbClr val="FFFFFF"/>
                </a:solidFill>
              </a:rPr>
              <a:t>volg</a:t>
            </a:r>
            <a:r>
              <a:rPr lang="en-GB" sz="2800" b="1" dirty="0">
                <a:solidFill>
                  <a:srgbClr val="FFFFFF"/>
                </a:solidFill>
              </a:rPr>
              <a:t> </a:t>
            </a:r>
            <a:r>
              <a:rPr lang="en-GB" sz="2800" b="1" dirty="0" err="1">
                <a:solidFill>
                  <a:srgbClr val="FFFFFF"/>
                </a:solidFill>
              </a:rPr>
              <a:t>aandachtig</a:t>
            </a:r>
            <a:r>
              <a:rPr lang="en-GB" sz="2800" b="1" dirty="0">
                <a:solidFill>
                  <a:srgbClr val="FFFFFF"/>
                </a:solidFill>
              </a:rPr>
              <a:t> de </a:t>
            </a:r>
            <a:r>
              <a:rPr lang="en-GB" sz="2800" b="1" dirty="0" err="1">
                <a:solidFill>
                  <a:srgbClr val="FFFFFF"/>
                </a:solidFill>
              </a:rPr>
              <a:t>haltes</a:t>
            </a:r>
            <a:r>
              <a:rPr lang="en-GB" sz="2800" b="1" dirty="0">
                <a:solidFill>
                  <a:srgbClr val="FFFFFF"/>
                </a:solidFill>
              </a:rPr>
              <a:t>.</a:t>
            </a:r>
            <a:br>
              <a:rPr lang="en-GB" sz="2800" b="1" dirty="0">
                <a:solidFill>
                  <a:srgbClr val="FFFFFF"/>
                </a:solidFill>
              </a:rPr>
            </a:br>
            <a:endParaRPr lang="en-GB" sz="2800" b="1" dirty="0">
              <a:solidFill>
                <a:srgbClr val="FFFFFF"/>
              </a:solidFill>
            </a:endParaRPr>
          </a:p>
        </p:txBody>
      </p:sp>
      <p:pic>
        <p:nvPicPr>
          <p:cNvPr id="3" name="Picture 2" descr="Visu 6 blanc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" r="69465"/>
          <a:stretch/>
        </p:blipFill>
        <p:spPr>
          <a:xfrm>
            <a:off x="7452320" y="2140852"/>
            <a:ext cx="797828" cy="130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975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"/>
          <p:cNvSpPr>
            <a:spLocks noGrp="1"/>
          </p:cNvSpPr>
          <p:nvPr>
            <p:ph type="title"/>
          </p:nvPr>
        </p:nvSpPr>
        <p:spPr>
          <a:xfrm>
            <a:off x="460198" y="267494"/>
            <a:ext cx="8147248" cy="709587"/>
          </a:xfrm>
        </p:spPr>
        <p:txBody>
          <a:bodyPr/>
          <a:lstStyle/>
          <a:p>
            <a:r>
              <a:rPr lang="en-GB" sz="2400" dirty="0" err="1">
                <a:solidFill>
                  <a:schemeClr val="accent5"/>
                </a:solidFill>
              </a:rPr>
              <a:t>Ik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volg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aandachtig</a:t>
            </a:r>
            <a:r>
              <a:rPr lang="en-GB" sz="2400" dirty="0">
                <a:solidFill>
                  <a:schemeClr val="accent5"/>
                </a:solidFill>
              </a:rPr>
              <a:t> de </a:t>
            </a:r>
            <a:r>
              <a:rPr lang="en-GB" sz="2400" dirty="0" err="1" smtClean="0">
                <a:solidFill>
                  <a:schemeClr val="accent5"/>
                </a:solidFill>
              </a:rPr>
              <a:t>haltes</a:t>
            </a:r>
            <a:r>
              <a:rPr lang="en-GB" sz="2400" dirty="0" smtClean="0">
                <a:solidFill>
                  <a:schemeClr val="accent5"/>
                </a:solidFill>
              </a:rPr>
              <a:t> en </a:t>
            </a:r>
            <a:br>
              <a:rPr lang="en-GB" sz="2400" dirty="0" smtClean="0">
                <a:solidFill>
                  <a:schemeClr val="accent5"/>
                </a:solidFill>
              </a:rPr>
            </a:br>
            <a:r>
              <a:rPr lang="en-GB" sz="2400" dirty="0" err="1" smtClean="0">
                <a:solidFill>
                  <a:schemeClr val="accent5"/>
                </a:solidFill>
              </a:rPr>
              <a:t>luister</a:t>
            </a:r>
            <a:r>
              <a:rPr lang="en-GB" sz="2400" dirty="0" smtClean="0">
                <a:solidFill>
                  <a:schemeClr val="accent5"/>
                </a:solidFill>
              </a:rPr>
              <a:t> </a:t>
            </a:r>
            <a:r>
              <a:rPr lang="en-GB" sz="2400" dirty="0" err="1" smtClean="0">
                <a:solidFill>
                  <a:schemeClr val="accent5"/>
                </a:solidFill>
              </a:rPr>
              <a:t>naar</a:t>
            </a:r>
            <a:r>
              <a:rPr lang="en-GB" sz="2400" dirty="0" smtClean="0">
                <a:solidFill>
                  <a:schemeClr val="accent5"/>
                </a:solidFill>
              </a:rPr>
              <a:t> de </a:t>
            </a:r>
            <a:r>
              <a:rPr lang="en-GB" sz="2400" dirty="0" err="1" smtClean="0">
                <a:solidFill>
                  <a:schemeClr val="accent5"/>
                </a:solidFill>
              </a:rPr>
              <a:t>aankondigingen</a:t>
            </a:r>
            <a:r>
              <a:rPr lang="en-GB" sz="2400" dirty="0" smtClean="0">
                <a:solidFill>
                  <a:schemeClr val="accent5"/>
                </a:solidFill>
              </a:rPr>
              <a:t>.</a:t>
            </a:r>
            <a:r>
              <a:rPr lang="en-GB" sz="2400" b="1" dirty="0">
                <a:solidFill>
                  <a:schemeClr val="accent5"/>
                </a:solidFill>
              </a:rPr>
              <a:t/>
            </a:r>
            <a:br>
              <a:rPr lang="en-GB" sz="2400" b="1" dirty="0">
                <a:solidFill>
                  <a:schemeClr val="accent5"/>
                </a:solidFill>
              </a:rPr>
            </a:br>
            <a:endParaRPr lang="en-GB" sz="2400" dirty="0">
              <a:solidFill>
                <a:schemeClr val="accent5"/>
              </a:solidFill>
            </a:endParaRPr>
          </a:p>
        </p:txBody>
      </p:sp>
      <p:pic>
        <p:nvPicPr>
          <p:cNvPr id="4098" name="Picture 2" descr="C:\Users\AVL7401\Pictures\Shooting 05.04.2018 Kit pédagogique\DSC_49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18128"/>
            <a:ext cx="2650337" cy="175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SC_49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85606"/>
            <a:ext cx="2451878" cy="178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DSC_49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425" y="1118128"/>
            <a:ext cx="2540447" cy="175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528" y="321982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Ik kijk naar </a:t>
            </a:r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het scherm met de aankondigingen.</a:t>
            </a:r>
            <a:endParaRPr lang="nl-B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59832" y="3232395"/>
            <a:ext cx="28083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Ik volg het traject </a:t>
            </a:r>
          </a:p>
          <a:p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op de App </a:t>
            </a:r>
          </a:p>
          <a:p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of via mijn gids.</a:t>
            </a:r>
            <a:endParaRPr lang="nl-B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68143" y="3265988"/>
            <a:ext cx="30243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tel het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aantal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haltes. </a:t>
            </a:r>
            <a:endParaRPr lang="fr-F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Dit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wordt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uitgelegd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op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volgende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pagina.</a:t>
            </a:r>
          </a:p>
        </p:txBody>
      </p:sp>
    </p:spTree>
    <p:extLst>
      <p:ext uri="{BB962C8B-B14F-4D97-AF65-F5344CB8AC3E}">
        <p14:creationId xmlns:p14="http://schemas.microsoft.com/office/powerpoint/2010/main" val="9257005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6077" y="73136"/>
            <a:ext cx="8712968" cy="709587"/>
          </a:xfrm>
        </p:spPr>
        <p:txBody>
          <a:bodyPr/>
          <a:lstStyle/>
          <a:p>
            <a:r>
              <a:rPr lang="nl-NL" sz="2400" dirty="0">
                <a:solidFill>
                  <a:schemeClr val="accent5"/>
                </a:solidFill>
              </a:rPr>
              <a:t>Hoe kan ik de haltes van mijn reis volgen </a:t>
            </a:r>
            <a:br>
              <a:rPr lang="nl-NL" sz="2400" dirty="0">
                <a:solidFill>
                  <a:schemeClr val="accent5"/>
                </a:solidFill>
              </a:rPr>
            </a:br>
            <a:r>
              <a:rPr lang="nl-NL" sz="2400" dirty="0">
                <a:solidFill>
                  <a:schemeClr val="accent5"/>
                </a:solidFill>
              </a:rPr>
              <a:t>als ik </a:t>
            </a:r>
            <a:r>
              <a:rPr lang="nl-NL" sz="2400" dirty="0" smtClean="0">
                <a:solidFill>
                  <a:schemeClr val="accent5"/>
                </a:solidFill>
              </a:rPr>
              <a:t>niet kan </a:t>
            </a:r>
            <a:r>
              <a:rPr lang="nl-NL" sz="2400" dirty="0">
                <a:solidFill>
                  <a:schemeClr val="accent5"/>
                </a:solidFill>
              </a:rPr>
              <a:t>lezen?</a:t>
            </a:r>
            <a:endParaRPr lang="en-GB" sz="2400" dirty="0">
              <a:solidFill>
                <a:schemeClr val="accent5"/>
              </a:solidFill>
            </a:endParaRPr>
          </a:p>
        </p:txBody>
      </p:sp>
      <p:pic>
        <p:nvPicPr>
          <p:cNvPr id="4" name="Picture 2" descr="C:\Users\AVL7401\Pictures\Shooting 05.04.2018 Kit pédagogique\DSC_49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46204"/>
            <a:ext cx="2883305" cy="190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8228621" y="379290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Visu 6 blanc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" r="69465"/>
          <a:stretch/>
        </p:blipFill>
        <p:spPr>
          <a:xfrm>
            <a:off x="8374497" y="427930"/>
            <a:ext cx="288000" cy="4719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968373"/>
            <a:ext cx="6624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chemeClr val="bg1">
                    <a:lumMod val="50000"/>
                  </a:schemeClr>
                </a:solidFill>
              </a:rPr>
              <a:t>Wanneer ik mijn reis leer maken, </a:t>
            </a:r>
            <a:endParaRPr lang="nl-BE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BE" sz="1600" b="1" dirty="0" smtClean="0">
                <a:solidFill>
                  <a:schemeClr val="bg1">
                    <a:lumMod val="50000"/>
                  </a:schemeClr>
                </a:solidFill>
              </a:rPr>
              <a:t>kan </a:t>
            </a:r>
            <a:r>
              <a:rPr lang="nl-BE" sz="1600" b="1" dirty="0">
                <a:solidFill>
                  <a:schemeClr val="bg1">
                    <a:lumMod val="50000"/>
                  </a:schemeClr>
                </a:solidFill>
              </a:rPr>
              <a:t>ik een </a:t>
            </a:r>
            <a:r>
              <a:rPr lang="nl-BE" sz="1600" b="1" dirty="0" smtClean="0">
                <a:solidFill>
                  <a:schemeClr val="bg1">
                    <a:lumMod val="50000"/>
                  </a:schemeClr>
                </a:solidFill>
              </a:rPr>
              <a:t>eenvoudige methode </a:t>
            </a:r>
            <a:r>
              <a:rPr lang="nl-BE" sz="1600" b="1" dirty="0">
                <a:solidFill>
                  <a:schemeClr val="bg1">
                    <a:lumMod val="50000"/>
                  </a:schemeClr>
                </a:solidFill>
              </a:rPr>
              <a:t>kiezen </a:t>
            </a:r>
            <a:endParaRPr lang="nl-BE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BE" sz="1600" b="1" dirty="0" smtClean="0">
                <a:solidFill>
                  <a:schemeClr val="bg1">
                    <a:lumMod val="50000"/>
                  </a:schemeClr>
                </a:solidFill>
              </a:rPr>
              <a:t>om </a:t>
            </a:r>
            <a:r>
              <a:rPr lang="nl-BE" sz="1600" b="1" dirty="0">
                <a:solidFill>
                  <a:schemeClr val="bg1">
                    <a:lumMod val="50000"/>
                  </a:schemeClr>
                </a:solidFill>
              </a:rPr>
              <a:t>de haltes te volgen </a:t>
            </a:r>
            <a:endParaRPr lang="nl-BE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BE" sz="1600" b="1" dirty="0" smtClean="0">
                <a:solidFill>
                  <a:schemeClr val="bg1">
                    <a:lumMod val="50000"/>
                  </a:schemeClr>
                </a:solidFill>
              </a:rPr>
              <a:t>zodat ik weet  waar </a:t>
            </a:r>
            <a:r>
              <a:rPr lang="nl-BE" sz="1600" b="1" dirty="0">
                <a:solidFill>
                  <a:schemeClr val="bg1">
                    <a:lumMod val="50000"/>
                  </a:schemeClr>
                </a:solidFill>
              </a:rPr>
              <a:t>ik moet </a:t>
            </a:r>
            <a:r>
              <a:rPr lang="nl-BE" sz="1600" b="1" dirty="0" smtClean="0">
                <a:solidFill>
                  <a:schemeClr val="bg1">
                    <a:lumMod val="50000"/>
                  </a:schemeClr>
                </a:solidFill>
              </a:rPr>
              <a:t>afstappen</a:t>
            </a:r>
            <a:r>
              <a:rPr lang="nl-BE" sz="1600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endParaRPr lang="nl-B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1880" y="2067694"/>
            <a:ext cx="56521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Op de volgende pagina </a:t>
            </a:r>
            <a:endParaRPr lang="nl-NL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400" dirty="0" smtClean="0">
                <a:solidFill>
                  <a:schemeClr val="bg1">
                    <a:lumMod val="50000"/>
                  </a:schemeClr>
                </a:solidFill>
              </a:rPr>
              <a:t>     zet </a:t>
            </a: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ik hetzelfde aantal bolletjes als er haltes zijn die ik passeer. </a:t>
            </a:r>
            <a:endParaRPr lang="nl-NL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sz="1400" dirty="0" smtClean="0">
                <a:solidFill>
                  <a:schemeClr val="bg1">
                    <a:lumMod val="50000"/>
                  </a:schemeClr>
                </a:solidFill>
              </a:rPr>
              <a:t>      Elk </a:t>
            </a: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bolletje staat voor een halte. </a:t>
            </a:r>
            <a:endParaRPr lang="nl-NL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sz="1400" dirty="0" smtClean="0">
                <a:solidFill>
                  <a:schemeClr val="bg1">
                    <a:lumMod val="50000"/>
                  </a:schemeClr>
                </a:solidFill>
              </a:rPr>
              <a:t>      Ik </a:t>
            </a: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kan op die manier met mijn vinger volgen tijdens mijn reis.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Als ik een beetje kan lezen</a:t>
            </a:r>
            <a:r>
              <a:rPr lang="nl-NL" sz="1400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</a:p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400" dirty="0" smtClean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kan ik ook de naam van de halte opschrijven.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Als ik moet overstappen, </a:t>
            </a:r>
            <a:endParaRPr lang="nl-NL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400" dirty="0" smtClean="0">
                <a:solidFill>
                  <a:schemeClr val="bg1">
                    <a:lumMod val="50000"/>
                  </a:schemeClr>
                </a:solidFill>
              </a:rPr>
              <a:t>     doe </a:t>
            </a: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ik hetzelfde voor dit andere traject.</a:t>
            </a:r>
          </a:p>
        </p:txBody>
      </p:sp>
    </p:spTree>
    <p:extLst>
      <p:ext uri="{BB962C8B-B14F-4D97-AF65-F5344CB8AC3E}">
        <p14:creationId xmlns:p14="http://schemas.microsoft.com/office/powerpoint/2010/main" val="2694299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9553" y="2355727"/>
            <a:ext cx="5976663" cy="12241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b="1" dirty="0">
                <a:solidFill>
                  <a:schemeClr val="bg1"/>
                </a:solidFill>
              </a:rPr>
              <a:t>Ik bereid mijn treinreis voor, samen met mijn begeleider</a:t>
            </a:r>
          </a:p>
        </p:txBody>
      </p:sp>
      <p:pic>
        <p:nvPicPr>
          <p:cNvPr id="5" name="Picture 4" descr="Visu 1 blan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355727"/>
            <a:ext cx="831313" cy="91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021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sosceles Triangle 19"/>
          <p:cNvSpPr/>
          <p:nvPr/>
        </p:nvSpPr>
        <p:spPr>
          <a:xfrm rot="5400000">
            <a:off x="6092884" y="1603670"/>
            <a:ext cx="237226" cy="27657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6056667" y="1623345"/>
            <a:ext cx="0" cy="51166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47D13F5A-5DB8-48FC-82FF-A2CDFB19196A}"/>
              </a:ext>
            </a:extLst>
          </p:cNvPr>
          <p:cNvCxnSpPr>
            <a:cxnSpLocks/>
          </p:cNvCxnSpPr>
          <p:nvPr/>
        </p:nvCxnSpPr>
        <p:spPr>
          <a:xfrm>
            <a:off x="1966646" y="2192204"/>
            <a:ext cx="401810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rganigramme : Connecteur 9">
            <a:extLst>
              <a:ext uri="{FF2B5EF4-FFF2-40B4-BE49-F238E27FC236}">
                <a16:creationId xmlns:a16="http://schemas.microsoft.com/office/drawing/2014/main" xmlns="" id="{7965FF39-C175-435D-B6C7-447FED529079}"/>
              </a:ext>
            </a:extLst>
          </p:cNvPr>
          <p:cNvSpPr/>
          <p:nvPr/>
        </p:nvSpPr>
        <p:spPr>
          <a:xfrm>
            <a:off x="2339752" y="2132028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Organigramme : Connecteur 10">
            <a:extLst>
              <a:ext uri="{FF2B5EF4-FFF2-40B4-BE49-F238E27FC236}">
                <a16:creationId xmlns:a16="http://schemas.microsoft.com/office/drawing/2014/main" xmlns="" id="{AAD5985D-5B31-487B-8F2C-B9D0624276CD}"/>
              </a:ext>
            </a:extLst>
          </p:cNvPr>
          <p:cNvSpPr/>
          <p:nvPr/>
        </p:nvSpPr>
        <p:spPr>
          <a:xfrm>
            <a:off x="3080429" y="2135010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Organigramme : Connecteur 12">
            <a:extLst>
              <a:ext uri="{FF2B5EF4-FFF2-40B4-BE49-F238E27FC236}">
                <a16:creationId xmlns:a16="http://schemas.microsoft.com/office/drawing/2014/main" xmlns="" id="{553F7255-8A57-4C4B-B78A-C5EF4BEA650D}"/>
              </a:ext>
            </a:extLst>
          </p:cNvPr>
          <p:cNvSpPr/>
          <p:nvPr/>
        </p:nvSpPr>
        <p:spPr>
          <a:xfrm>
            <a:off x="4519264" y="2124993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Organigramme : Connecteur 14">
            <a:extLst>
              <a:ext uri="{FF2B5EF4-FFF2-40B4-BE49-F238E27FC236}">
                <a16:creationId xmlns:a16="http://schemas.microsoft.com/office/drawing/2014/main" xmlns="" id="{D097D9AD-ECEE-4625-9F13-1E9981926BB6}"/>
              </a:ext>
            </a:extLst>
          </p:cNvPr>
          <p:cNvSpPr/>
          <p:nvPr/>
        </p:nvSpPr>
        <p:spPr>
          <a:xfrm>
            <a:off x="5984752" y="2132028"/>
            <a:ext cx="143830" cy="134422"/>
          </a:xfrm>
          <a:prstGeom prst="flowChartConnector">
            <a:avLst/>
          </a:prstGeom>
          <a:solidFill>
            <a:srgbClr val="C00000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Organigramme : Connecteur 15">
            <a:extLst>
              <a:ext uri="{FF2B5EF4-FFF2-40B4-BE49-F238E27FC236}">
                <a16:creationId xmlns:a16="http://schemas.microsoft.com/office/drawing/2014/main" xmlns="" id="{39E1B6BF-540F-411C-8DF3-50789D79BFFC}"/>
              </a:ext>
            </a:extLst>
          </p:cNvPr>
          <p:cNvSpPr/>
          <p:nvPr/>
        </p:nvSpPr>
        <p:spPr>
          <a:xfrm>
            <a:off x="3833307" y="2132028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Organigramme : Connecteur 16">
            <a:extLst>
              <a:ext uri="{FF2B5EF4-FFF2-40B4-BE49-F238E27FC236}">
                <a16:creationId xmlns:a16="http://schemas.microsoft.com/office/drawing/2014/main" xmlns="" id="{3193E5C8-0436-4174-9B22-8E879BE14F7E}"/>
              </a:ext>
            </a:extLst>
          </p:cNvPr>
          <p:cNvSpPr/>
          <p:nvPr/>
        </p:nvSpPr>
        <p:spPr>
          <a:xfrm>
            <a:off x="5223145" y="2124993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3"/>
          <a:stretch/>
        </p:blipFill>
        <p:spPr bwMode="auto">
          <a:xfrm>
            <a:off x="5198907" y="193185"/>
            <a:ext cx="1571691" cy="58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ight Arrow 37"/>
          <p:cNvSpPr/>
          <p:nvPr/>
        </p:nvSpPr>
        <p:spPr>
          <a:xfrm>
            <a:off x="6899899" y="339022"/>
            <a:ext cx="748505" cy="365423"/>
          </a:xfrm>
          <a:prstGeom prst="rightArrow">
            <a:avLst/>
          </a:prstGeom>
          <a:solidFill>
            <a:srgbClr val="00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8228621" y="379290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Visu 6 blanc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" r="69465"/>
          <a:stretch/>
        </p:blipFill>
        <p:spPr>
          <a:xfrm>
            <a:off x="8374497" y="427930"/>
            <a:ext cx="288000" cy="47198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334816" y="1623345"/>
            <a:ext cx="3384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accent6"/>
                </a:solidFill>
              </a:rPr>
              <a:t>1         2         3        4          5</a:t>
            </a:r>
            <a:endParaRPr lang="fr-BE" dirty="0">
              <a:solidFill>
                <a:schemeClr val="accent6"/>
              </a:solidFill>
            </a:endParaRPr>
          </a:p>
        </p:txBody>
      </p:sp>
      <p:sp>
        <p:nvSpPr>
          <p:cNvPr id="22" name="Organigramme : Connecteur 21">
            <a:extLst>
              <a:ext uri="{FF2B5EF4-FFF2-40B4-BE49-F238E27FC236}">
                <a16:creationId xmlns:a16="http://schemas.microsoft.com/office/drawing/2014/main" xmlns="" id="{7965FF39-C175-435D-B6C7-447FED529079}"/>
              </a:ext>
            </a:extLst>
          </p:cNvPr>
          <p:cNvSpPr/>
          <p:nvPr/>
        </p:nvSpPr>
        <p:spPr>
          <a:xfrm>
            <a:off x="1812926" y="2132028"/>
            <a:ext cx="143830" cy="134422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Title 5"/>
          <p:cNvSpPr txBox="1">
            <a:spLocks/>
          </p:cNvSpPr>
          <p:nvPr/>
        </p:nvSpPr>
        <p:spPr>
          <a:xfrm>
            <a:off x="230893" y="259063"/>
            <a:ext cx="8147248" cy="709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539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 smtClean="0">
                <a:solidFill>
                  <a:schemeClr val="accent5"/>
                </a:solidFill>
              </a:rPr>
              <a:t>De </a:t>
            </a:r>
            <a:r>
              <a:rPr lang="en-GB" sz="2400" dirty="0" err="1" smtClean="0">
                <a:solidFill>
                  <a:schemeClr val="accent5"/>
                </a:solidFill>
              </a:rPr>
              <a:t>haltes</a:t>
            </a:r>
            <a:r>
              <a:rPr lang="en-GB" sz="2400" dirty="0" smtClean="0">
                <a:solidFill>
                  <a:schemeClr val="accent5"/>
                </a:solidFill>
              </a:rPr>
              <a:t> van </a:t>
            </a:r>
            <a:r>
              <a:rPr lang="en-GB" sz="2400" dirty="0" err="1" smtClean="0">
                <a:solidFill>
                  <a:schemeClr val="accent5"/>
                </a:solidFill>
              </a:rPr>
              <a:t>mijn</a:t>
            </a:r>
            <a:r>
              <a:rPr lang="en-GB" sz="2400" dirty="0" smtClean="0">
                <a:solidFill>
                  <a:schemeClr val="accent5"/>
                </a:solidFill>
              </a:rPr>
              <a:t> HEENREIS</a:t>
            </a: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2634" y="2050249"/>
            <a:ext cx="213723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station </a:t>
            </a:r>
            <a:endParaRPr lang="nl-NL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sz="1400" dirty="0" smtClean="0">
                <a:solidFill>
                  <a:schemeClr val="bg1">
                    <a:lumMod val="50000"/>
                  </a:schemeClr>
                </a:solidFill>
              </a:rPr>
              <a:t>van </a:t>
            </a: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waaruit ik </a:t>
            </a:r>
            <a:r>
              <a:rPr lang="nl-NL" sz="1400" dirty="0" smtClean="0">
                <a:solidFill>
                  <a:schemeClr val="bg1">
                    <a:lumMod val="50000"/>
                  </a:schemeClr>
                </a:solidFill>
              </a:rPr>
              <a:t>vertrek: 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48674" y="2327248"/>
            <a:ext cx="21372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 smtClean="0">
                <a:solidFill>
                  <a:schemeClr val="bg1">
                    <a:lumMod val="50000"/>
                  </a:schemeClr>
                </a:solidFill>
              </a:rPr>
              <a:t>station </a:t>
            </a:r>
          </a:p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w</a:t>
            </a:r>
            <a:r>
              <a:rPr lang="nl-NL" sz="1400" dirty="0" smtClean="0">
                <a:solidFill>
                  <a:schemeClr val="bg1">
                    <a:lumMod val="50000"/>
                  </a:schemeClr>
                </a:solidFill>
              </a:rPr>
              <a:t>aar ik naartoe ga: 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ZoneTexte 35">
            <a:extLst>
              <a:ext uri="{FF2B5EF4-FFF2-40B4-BE49-F238E27FC236}">
                <a16:creationId xmlns:a16="http://schemas.microsoft.com/office/drawing/2014/main" xmlns="" id="{11495D6E-66DA-476A-BB75-E119908E3BB4}"/>
              </a:ext>
            </a:extLst>
          </p:cNvPr>
          <p:cNvSpPr txBox="1"/>
          <p:nvPr/>
        </p:nvSpPr>
        <p:spPr>
          <a:xfrm>
            <a:off x="2109012" y="4083918"/>
            <a:ext cx="546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Het aantal bolletjes komt overeen met het aantal haltes</a:t>
            </a:r>
            <a:r>
              <a:rPr lang="fr-BE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endParaRPr lang="fr-B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646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3"/>
          <a:stretch/>
        </p:blipFill>
        <p:spPr bwMode="auto">
          <a:xfrm flipH="1">
            <a:off x="5295060" y="118495"/>
            <a:ext cx="1650005" cy="61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Curved Left Arrow 31"/>
          <p:cNvSpPr/>
          <p:nvPr/>
        </p:nvSpPr>
        <p:spPr>
          <a:xfrm>
            <a:off x="7213827" y="176033"/>
            <a:ext cx="541422" cy="503792"/>
          </a:xfrm>
          <a:prstGeom prst="curvedLeftArrow">
            <a:avLst/>
          </a:prstGeom>
          <a:solidFill>
            <a:srgbClr val="00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8228621" y="379290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Visu 6 blanc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" r="69465"/>
          <a:stretch/>
        </p:blipFill>
        <p:spPr>
          <a:xfrm>
            <a:off x="8374497" y="427930"/>
            <a:ext cx="288000" cy="471988"/>
          </a:xfrm>
          <a:prstGeom prst="rect">
            <a:avLst/>
          </a:prstGeom>
        </p:spPr>
      </p:pic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xmlns="" id="{47D13F5A-5DB8-48FC-82FF-A2CDFB19196A}"/>
              </a:ext>
            </a:extLst>
          </p:cNvPr>
          <p:cNvCxnSpPr>
            <a:cxnSpLocks/>
          </p:cNvCxnSpPr>
          <p:nvPr/>
        </p:nvCxnSpPr>
        <p:spPr>
          <a:xfrm>
            <a:off x="1966646" y="2192204"/>
            <a:ext cx="397350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rganigramme : Connecteur 41">
            <a:extLst>
              <a:ext uri="{FF2B5EF4-FFF2-40B4-BE49-F238E27FC236}">
                <a16:creationId xmlns:a16="http://schemas.microsoft.com/office/drawing/2014/main" xmlns="" id="{7965FF39-C175-435D-B6C7-447FED529079}"/>
              </a:ext>
            </a:extLst>
          </p:cNvPr>
          <p:cNvSpPr/>
          <p:nvPr/>
        </p:nvSpPr>
        <p:spPr>
          <a:xfrm>
            <a:off x="2339752" y="2132028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3" name="Organigramme : Connecteur 42">
            <a:extLst>
              <a:ext uri="{FF2B5EF4-FFF2-40B4-BE49-F238E27FC236}">
                <a16:creationId xmlns:a16="http://schemas.microsoft.com/office/drawing/2014/main" xmlns="" id="{AAD5985D-5B31-487B-8F2C-B9D0624276CD}"/>
              </a:ext>
            </a:extLst>
          </p:cNvPr>
          <p:cNvSpPr/>
          <p:nvPr/>
        </p:nvSpPr>
        <p:spPr>
          <a:xfrm>
            <a:off x="3080429" y="2135010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5" name="Organigramme : Connecteur 44">
            <a:extLst>
              <a:ext uri="{FF2B5EF4-FFF2-40B4-BE49-F238E27FC236}">
                <a16:creationId xmlns:a16="http://schemas.microsoft.com/office/drawing/2014/main" xmlns="" id="{553F7255-8A57-4C4B-B78A-C5EF4BEA650D}"/>
              </a:ext>
            </a:extLst>
          </p:cNvPr>
          <p:cNvSpPr/>
          <p:nvPr/>
        </p:nvSpPr>
        <p:spPr>
          <a:xfrm>
            <a:off x="4519264" y="2124993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8" name="Organigramme : Connecteur 47">
            <a:extLst>
              <a:ext uri="{FF2B5EF4-FFF2-40B4-BE49-F238E27FC236}">
                <a16:creationId xmlns:a16="http://schemas.microsoft.com/office/drawing/2014/main" xmlns="" id="{39E1B6BF-540F-411C-8DF3-50789D79BFFC}"/>
              </a:ext>
            </a:extLst>
          </p:cNvPr>
          <p:cNvSpPr/>
          <p:nvPr/>
        </p:nvSpPr>
        <p:spPr>
          <a:xfrm>
            <a:off x="3833307" y="2132028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9" name="Organigramme : Connecteur 48">
            <a:extLst>
              <a:ext uri="{FF2B5EF4-FFF2-40B4-BE49-F238E27FC236}">
                <a16:creationId xmlns:a16="http://schemas.microsoft.com/office/drawing/2014/main" xmlns="" id="{3193E5C8-0436-4174-9B22-8E879BE14F7E}"/>
              </a:ext>
            </a:extLst>
          </p:cNvPr>
          <p:cNvSpPr/>
          <p:nvPr/>
        </p:nvSpPr>
        <p:spPr>
          <a:xfrm>
            <a:off x="5223145" y="2124993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0" name="ZoneTexte 49"/>
          <p:cNvSpPr txBox="1"/>
          <p:nvPr/>
        </p:nvSpPr>
        <p:spPr>
          <a:xfrm>
            <a:off x="2239190" y="1567039"/>
            <a:ext cx="4560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accent6"/>
                </a:solidFill>
              </a:rPr>
              <a:t>1         2         3        4          5</a:t>
            </a:r>
            <a:endParaRPr lang="fr-BE" dirty="0">
              <a:solidFill>
                <a:schemeClr val="accent6"/>
              </a:solidFill>
            </a:endParaRPr>
          </a:p>
        </p:txBody>
      </p:sp>
      <p:sp>
        <p:nvSpPr>
          <p:cNvPr id="51" name="Organigramme : Connecteur 50">
            <a:extLst>
              <a:ext uri="{FF2B5EF4-FFF2-40B4-BE49-F238E27FC236}">
                <a16:creationId xmlns:a16="http://schemas.microsoft.com/office/drawing/2014/main" xmlns="" id="{7965FF39-C175-435D-B6C7-447FED529079}"/>
              </a:ext>
            </a:extLst>
          </p:cNvPr>
          <p:cNvSpPr/>
          <p:nvPr/>
        </p:nvSpPr>
        <p:spPr>
          <a:xfrm>
            <a:off x="1812926" y="2132028"/>
            <a:ext cx="143830" cy="134422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Isosceles Triangle 21"/>
          <p:cNvSpPr/>
          <p:nvPr/>
        </p:nvSpPr>
        <p:spPr>
          <a:xfrm rot="5400000">
            <a:off x="6001449" y="1660864"/>
            <a:ext cx="237226" cy="27657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/>
          <p:nvPr/>
        </p:nvCxnSpPr>
        <p:spPr>
          <a:xfrm>
            <a:off x="5950093" y="1680539"/>
            <a:ext cx="0" cy="51166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rganigramme : Connecteur 14">
            <a:extLst>
              <a:ext uri="{FF2B5EF4-FFF2-40B4-BE49-F238E27FC236}">
                <a16:creationId xmlns:a16="http://schemas.microsoft.com/office/drawing/2014/main" xmlns="" id="{D097D9AD-ECEE-4625-9F13-1E9981926BB6}"/>
              </a:ext>
            </a:extLst>
          </p:cNvPr>
          <p:cNvSpPr/>
          <p:nvPr/>
        </p:nvSpPr>
        <p:spPr>
          <a:xfrm>
            <a:off x="5878178" y="2132028"/>
            <a:ext cx="143830" cy="134422"/>
          </a:xfrm>
          <a:prstGeom prst="flowChartConnector">
            <a:avLst/>
          </a:prstGeom>
          <a:solidFill>
            <a:srgbClr val="C00000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Title 5"/>
          <p:cNvSpPr>
            <a:spLocks noGrp="1"/>
          </p:cNvSpPr>
          <p:nvPr>
            <p:ph type="title"/>
          </p:nvPr>
        </p:nvSpPr>
        <p:spPr>
          <a:xfrm>
            <a:off x="250785" y="214333"/>
            <a:ext cx="8147248" cy="709587"/>
          </a:xfrm>
        </p:spPr>
        <p:txBody>
          <a:bodyPr/>
          <a:lstStyle/>
          <a:p>
            <a:r>
              <a:rPr lang="en-GB" sz="2400" dirty="0">
                <a:solidFill>
                  <a:schemeClr val="accent5"/>
                </a:solidFill>
              </a:rPr>
              <a:t>De </a:t>
            </a:r>
            <a:r>
              <a:rPr lang="en-GB" sz="2400" dirty="0" err="1">
                <a:solidFill>
                  <a:schemeClr val="accent5"/>
                </a:solidFill>
              </a:rPr>
              <a:t>haltes</a:t>
            </a:r>
            <a:r>
              <a:rPr lang="en-GB" sz="2400" dirty="0">
                <a:solidFill>
                  <a:schemeClr val="accent5"/>
                </a:solidFill>
              </a:rPr>
              <a:t> van </a:t>
            </a:r>
            <a:r>
              <a:rPr lang="en-GB" sz="2400" dirty="0" err="1">
                <a:solidFill>
                  <a:schemeClr val="accent5"/>
                </a:solidFill>
              </a:rPr>
              <a:t>mijn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smtClean="0">
                <a:solidFill>
                  <a:schemeClr val="accent5"/>
                </a:solidFill>
              </a:rPr>
              <a:t>TERUGREIS</a:t>
            </a: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27873" y="1988845"/>
            <a:ext cx="213723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station </a:t>
            </a:r>
            <a:endParaRPr lang="nl-NL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sz="1400" dirty="0" smtClean="0">
                <a:solidFill>
                  <a:schemeClr val="bg1">
                    <a:lumMod val="50000"/>
                  </a:schemeClr>
                </a:solidFill>
              </a:rPr>
              <a:t>van </a:t>
            </a: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waaruit ik </a:t>
            </a:r>
            <a:r>
              <a:rPr lang="nl-NL" sz="1400" dirty="0" smtClean="0">
                <a:solidFill>
                  <a:schemeClr val="bg1">
                    <a:lumMod val="50000"/>
                  </a:schemeClr>
                </a:solidFill>
              </a:rPr>
              <a:t>vertrek: 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26768" y="2263012"/>
            <a:ext cx="21372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 smtClean="0">
                <a:solidFill>
                  <a:schemeClr val="bg1">
                    <a:lumMod val="50000"/>
                  </a:schemeClr>
                </a:solidFill>
              </a:rPr>
              <a:t>station </a:t>
            </a:r>
          </a:p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w</a:t>
            </a:r>
            <a:r>
              <a:rPr lang="nl-NL" sz="1400" dirty="0" smtClean="0">
                <a:solidFill>
                  <a:schemeClr val="bg1">
                    <a:lumMod val="50000"/>
                  </a:schemeClr>
                </a:solidFill>
              </a:rPr>
              <a:t>aar ik naartoe ga: 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ZoneTexte 35">
            <a:extLst>
              <a:ext uri="{FF2B5EF4-FFF2-40B4-BE49-F238E27FC236}">
                <a16:creationId xmlns:a16="http://schemas.microsoft.com/office/drawing/2014/main" xmlns="" id="{11495D6E-66DA-476A-BB75-E119908E3BB4}"/>
              </a:ext>
            </a:extLst>
          </p:cNvPr>
          <p:cNvSpPr txBox="1"/>
          <p:nvPr/>
        </p:nvSpPr>
        <p:spPr>
          <a:xfrm>
            <a:off x="2180383" y="4247146"/>
            <a:ext cx="546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Het aantal bolletjes komt overeen met het aantal haltes</a:t>
            </a:r>
            <a:r>
              <a:rPr lang="fr-BE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endParaRPr lang="fr-B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29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6318" y="195486"/>
            <a:ext cx="4870074" cy="709587"/>
          </a:xfrm>
        </p:spPr>
        <p:txBody>
          <a:bodyPr/>
          <a:lstStyle/>
          <a:p>
            <a:r>
              <a:rPr lang="en-GB" sz="2400" dirty="0" smtClean="0">
                <a:solidFill>
                  <a:srgbClr val="004899"/>
                </a:solidFill>
              </a:rPr>
              <a:t>De </a:t>
            </a:r>
            <a:r>
              <a:rPr lang="en-GB" sz="2400" dirty="0" err="1" smtClean="0">
                <a:solidFill>
                  <a:srgbClr val="004899"/>
                </a:solidFill>
              </a:rPr>
              <a:t>haltes</a:t>
            </a:r>
            <a:r>
              <a:rPr lang="en-GB" sz="2400" dirty="0" smtClean="0">
                <a:solidFill>
                  <a:srgbClr val="004899"/>
                </a:solidFill>
              </a:rPr>
              <a:t> van </a:t>
            </a:r>
            <a:r>
              <a:rPr lang="en-GB" sz="2400" dirty="0" err="1" smtClean="0">
                <a:solidFill>
                  <a:srgbClr val="004899"/>
                </a:solidFill>
              </a:rPr>
              <a:t>mijn</a:t>
            </a:r>
            <a:r>
              <a:rPr lang="en-GB" sz="2400" dirty="0" smtClean="0">
                <a:solidFill>
                  <a:srgbClr val="004899"/>
                </a:solidFill>
              </a:rPr>
              <a:t> </a:t>
            </a:r>
            <a:r>
              <a:rPr lang="en-GB" sz="2400" dirty="0" err="1" smtClean="0">
                <a:solidFill>
                  <a:srgbClr val="004899"/>
                </a:solidFill>
              </a:rPr>
              <a:t>traject</a:t>
            </a:r>
            <a:r>
              <a:rPr lang="en-GB" sz="2400" dirty="0" smtClean="0">
                <a:solidFill>
                  <a:srgbClr val="004899"/>
                </a:solidFill>
              </a:rPr>
              <a:t/>
            </a:r>
            <a:br>
              <a:rPr lang="en-GB" sz="2400" dirty="0" smtClean="0">
                <a:solidFill>
                  <a:srgbClr val="004899"/>
                </a:solidFill>
              </a:rPr>
            </a:br>
            <a:r>
              <a:rPr lang="en-GB" sz="2400" dirty="0" err="1" smtClean="0">
                <a:solidFill>
                  <a:srgbClr val="004899"/>
                </a:solidFill>
              </a:rPr>
              <a:t>wanneer</a:t>
            </a:r>
            <a:r>
              <a:rPr lang="en-GB" sz="2400" dirty="0" smtClean="0">
                <a:solidFill>
                  <a:srgbClr val="004899"/>
                </a:solidFill>
              </a:rPr>
              <a:t> </a:t>
            </a:r>
            <a:r>
              <a:rPr lang="en-GB" sz="2400" dirty="0" err="1" smtClean="0">
                <a:solidFill>
                  <a:srgbClr val="004899"/>
                </a:solidFill>
              </a:rPr>
              <a:t>ik</a:t>
            </a:r>
            <a:r>
              <a:rPr lang="en-GB" sz="2400" dirty="0" smtClean="0">
                <a:solidFill>
                  <a:srgbClr val="004899"/>
                </a:solidFill>
              </a:rPr>
              <a:t> </a:t>
            </a:r>
            <a:r>
              <a:rPr lang="en-GB" sz="2400" dirty="0" err="1" smtClean="0">
                <a:solidFill>
                  <a:srgbClr val="004899"/>
                </a:solidFill>
              </a:rPr>
              <a:t>moet</a:t>
            </a:r>
            <a:r>
              <a:rPr lang="en-GB" sz="2400" dirty="0" smtClean="0">
                <a:solidFill>
                  <a:srgbClr val="004899"/>
                </a:solidFill>
              </a:rPr>
              <a:t> </a:t>
            </a:r>
            <a:r>
              <a:rPr lang="en-GB" sz="2400" dirty="0" err="1" smtClean="0">
                <a:solidFill>
                  <a:srgbClr val="004899"/>
                </a:solidFill>
              </a:rPr>
              <a:t>overstappen</a:t>
            </a:r>
            <a:r>
              <a:rPr lang="en-GB" sz="2400" dirty="0" smtClean="0">
                <a:solidFill>
                  <a:srgbClr val="004899"/>
                </a:solidFill>
              </a:rPr>
              <a:t>.</a:t>
            </a:r>
            <a:endParaRPr lang="en-GB" sz="2400" dirty="0">
              <a:solidFill>
                <a:srgbClr val="004899"/>
              </a:solidFill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3"/>
          <a:stretch/>
        </p:blipFill>
        <p:spPr bwMode="auto">
          <a:xfrm>
            <a:off x="4544577" y="161134"/>
            <a:ext cx="1343118" cy="50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ZoneTexte 35">
            <a:extLst>
              <a:ext uri="{FF2B5EF4-FFF2-40B4-BE49-F238E27FC236}">
                <a16:creationId xmlns:a16="http://schemas.microsoft.com/office/drawing/2014/main" xmlns="" id="{11495D6E-66DA-476A-BB75-E119908E3BB4}"/>
              </a:ext>
            </a:extLst>
          </p:cNvPr>
          <p:cNvSpPr txBox="1"/>
          <p:nvPr/>
        </p:nvSpPr>
        <p:spPr>
          <a:xfrm>
            <a:off x="1473333" y="2663525"/>
            <a:ext cx="2974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Station </a:t>
            </a:r>
            <a:r>
              <a:rPr lang="fr-BE" sz="1400" dirty="0" err="1" smtClean="0">
                <a:solidFill>
                  <a:schemeClr val="bg1">
                    <a:lumMod val="50000"/>
                  </a:schemeClr>
                </a:solidFill>
              </a:rPr>
              <a:t>waar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fr-BE" sz="1400" dirty="0" err="1" smtClean="0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sz="1400" dirty="0" err="1" smtClean="0">
                <a:solidFill>
                  <a:schemeClr val="bg1">
                    <a:lumMod val="50000"/>
                  </a:schemeClr>
                </a:solidFill>
              </a:rPr>
              <a:t>moet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sz="1400" dirty="0" err="1" smtClean="0">
                <a:solidFill>
                  <a:schemeClr val="bg1">
                    <a:lumMod val="50000"/>
                  </a:schemeClr>
                </a:solidFill>
              </a:rPr>
              <a:t>overstappen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endParaRPr lang="fr-B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" name="Elbow Connector 2"/>
          <p:cNvCxnSpPr/>
          <p:nvPr/>
        </p:nvCxnSpPr>
        <p:spPr>
          <a:xfrm>
            <a:off x="5873237" y="440067"/>
            <a:ext cx="884785" cy="560781"/>
          </a:xfrm>
          <a:prstGeom prst="bentConnector3">
            <a:avLst/>
          </a:prstGeom>
          <a:ln w="7620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8346145" y="176047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Visu 6 blanc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" r="69465"/>
          <a:stretch/>
        </p:blipFill>
        <p:spPr>
          <a:xfrm>
            <a:off x="8511769" y="248470"/>
            <a:ext cx="288000" cy="471988"/>
          </a:xfrm>
          <a:prstGeom prst="rect">
            <a:avLst/>
          </a:prstGeom>
        </p:spPr>
      </p:pic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xmlns="" id="{47D13F5A-5DB8-48FC-82FF-A2CDFB19196A}"/>
              </a:ext>
            </a:extLst>
          </p:cNvPr>
          <p:cNvCxnSpPr>
            <a:cxnSpLocks/>
          </p:cNvCxnSpPr>
          <p:nvPr/>
        </p:nvCxnSpPr>
        <p:spPr>
          <a:xfrm>
            <a:off x="1612262" y="2571750"/>
            <a:ext cx="2696448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rganigramme : Connecteur 24">
            <a:extLst>
              <a:ext uri="{FF2B5EF4-FFF2-40B4-BE49-F238E27FC236}">
                <a16:creationId xmlns:a16="http://schemas.microsoft.com/office/drawing/2014/main" xmlns="" id="{7965FF39-C175-435D-B6C7-447FED529079}"/>
              </a:ext>
            </a:extLst>
          </p:cNvPr>
          <p:cNvSpPr/>
          <p:nvPr/>
        </p:nvSpPr>
        <p:spPr>
          <a:xfrm>
            <a:off x="1978215" y="2529103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Organigramme : Connecteur 25">
            <a:extLst>
              <a:ext uri="{FF2B5EF4-FFF2-40B4-BE49-F238E27FC236}">
                <a16:creationId xmlns:a16="http://schemas.microsoft.com/office/drawing/2014/main" xmlns="" id="{AAD5985D-5B31-487B-8F2C-B9D0624276CD}"/>
              </a:ext>
            </a:extLst>
          </p:cNvPr>
          <p:cNvSpPr/>
          <p:nvPr/>
        </p:nvSpPr>
        <p:spPr>
          <a:xfrm>
            <a:off x="2625654" y="2504539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Organigramme : Connecteur 26">
            <a:extLst>
              <a:ext uri="{FF2B5EF4-FFF2-40B4-BE49-F238E27FC236}">
                <a16:creationId xmlns:a16="http://schemas.microsoft.com/office/drawing/2014/main" xmlns="" id="{BE2362D6-1482-41BC-B9BA-78032A2025D2}"/>
              </a:ext>
            </a:extLst>
          </p:cNvPr>
          <p:cNvSpPr/>
          <p:nvPr/>
        </p:nvSpPr>
        <p:spPr>
          <a:xfrm>
            <a:off x="4821355" y="3344402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Organigramme : Connecteur 27">
            <a:extLst>
              <a:ext uri="{FF2B5EF4-FFF2-40B4-BE49-F238E27FC236}">
                <a16:creationId xmlns:a16="http://schemas.microsoft.com/office/drawing/2014/main" xmlns="" id="{553F7255-8A57-4C4B-B78A-C5EF4BEA650D}"/>
              </a:ext>
            </a:extLst>
          </p:cNvPr>
          <p:cNvSpPr/>
          <p:nvPr/>
        </p:nvSpPr>
        <p:spPr>
          <a:xfrm>
            <a:off x="4164880" y="2522835"/>
            <a:ext cx="143830" cy="134422"/>
          </a:xfrm>
          <a:prstGeom prst="flowChartConnector">
            <a:avLst/>
          </a:prstGeom>
          <a:solidFill>
            <a:srgbClr val="C00000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Organigramme : Connecteur 28">
            <a:extLst>
              <a:ext uri="{FF2B5EF4-FFF2-40B4-BE49-F238E27FC236}">
                <a16:creationId xmlns:a16="http://schemas.microsoft.com/office/drawing/2014/main" xmlns="" id="{106289AE-E8D3-42BE-BCA2-FFD023159751}"/>
              </a:ext>
            </a:extLst>
          </p:cNvPr>
          <p:cNvSpPr/>
          <p:nvPr/>
        </p:nvSpPr>
        <p:spPr>
          <a:xfrm>
            <a:off x="5535786" y="3344402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Organigramme : Connecteur 29">
            <a:extLst>
              <a:ext uri="{FF2B5EF4-FFF2-40B4-BE49-F238E27FC236}">
                <a16:creationId xmlns:a16="http://schemas.microsoft.com/office/drawing/2014/main" xmlns="" id="{D097D9AD-ECEE-4625-9F13-1E9981926BB6}"/>
              </a:ext>
            </a:extLst>
          </p:cNvPr>
          <p:cNvSpPr/>
          <p:nvPr/>
        </p:nvSpPr>
        <p:spPr>
          <a:xfrm>
            <a:off x="6315630" y="3341832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Organigramme : Connecteur 31">
            <a:extLst>
              <a:ext uri="{FF2B5EF4-FFF2-40B4-BE49-F238E27FC236}">
                <a16:creationId xmlns:a16="http://schemas.microsoft.com/office/drawing/2014/main" xmlns="" id="{39E1B6BF-540F-411C-8DF3-50789D79BFFC}"/>
              </a:ext>
            </a:extLst>
          </p:cNvPr>
          <p:cNvSpPr/>
          <p:nvPr/>
        </p:nvSpPr>
        <p:spPr>
          <a:xfrm>
            <a:off x="3373695" y="2504539"/>
            <a:ext cx="143830" cy="13442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Organigramme : Connecteur 32">
            <a:extLst>
              <a:ext uri="{FF2B5EF4-FFF2-40B4-BE49-F238E27FC236}">
                <a16:creationId xmlns:a16="http://schemas.microsoft.com/office/drawing/2014/main" xmlns="" id="{3193E5C8-0436-4174-9B22-8E879BE14F7E}"/>
              </a:ext>
            </a:extLst>
          </p:cNvPr>
          <p:cNvSpPr/>
          <p:nvPr/>
        </p:nvSpPr>
        <p:spPr>
          <a:xfrm>
            <a:off x="4164880" y="3341832"/>
            <a:ext cx="143830" cy="134422"/>
          </a:xfrm>
          <a:prstGeom prst="flowChartConnector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6" name="ZoneTexte 35"/>
          <p:cNvSpPr txBox="1"/>
          <p:nvPr/>
        </p:nvSpPr>
        <p:spPr>
          <a:xfrm>
            <a:off x="1859258" y="1895084"/>
            <a:ext cx="1754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accent6"/>
                </a:solidFill>
              </a:rPr>
              <a:t>1         2         3   </a:t>
            </a:r>
            <a:endParaRPr lang="fr-BE" dirty="0">
              <a:solidFill>
                <a:schemeClr val="accent6"/>
              </a:solidFill>
            </a:endParaRPr>
          </a:p>
        </p:txBody>
      </p:sp>
      <p:sp>
        <p:nvSpPr>
          <p:cNvPr id="38" name="Organigramme : Connecteur 37">
            <a:extLst>
              <a:ext uri="{FF2B5EF4-FFF2-40B4-BE49-F238E27FC236}">
                <a16:creationId xmlns:a16="http://schemas.microsoft.com/office/drawing/2014/main" xmlns="" id="{7965FF39-C175-435D-B6C7-447FED529079}"/>
              </a:ext>
            </a:extLst>
          </p:cNvPr>
          <p:cNvSpPr/>
          <p:nvPr/>
        </p:nvSpPr>
        <p:spPr>
          <a:xfrm>
            <a:off x="1456958" y="2504539"/>
            <a:ext cx="143830" cy="134422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xmlns="" id="{47D13F5A-5DB8-48FC-82FF-A2CDFB19196A}"/>
              </a:ext>
            </a:extLst>
          </p:cNvPr>
          <p:cNvCxnSpPr>
            <a:cxnSpLocks/>
          </p:cNvCxnSpPr>
          <p:nvPr/>
        </p:nvCxnSpPr>
        <p:spPr>
          <a:xfrm flipV="1">
            <a:off x="4231072" y="2643124"/>
            <a:ext cx="5723" cy="68757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xmlns="" id="{47D13F5A-5DB8-48FC-82FF-A2CDFB19196A}"/>
              </a:ext>
            </a:extLst>
          </p:cNvPr>
          <p:cNvCxnSpPr>
            <a:cxnSpLocks/>
          </p:cNvCxnSpPr>
          <p:nvPr/>
        </p:nvCxnSpPr>
        <p:spPr>
          <a:xfrm flipV="1">
            <a:off x="4296164" y="3409043"/>
            <a:ext cx="2879616" cy="263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4785431" y="3568198"/>
            <a:ext cx="2785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accent6"/>
                </a:solidFill>
              </a:rPr>
              <a:t>1         2         3            </a:t>
            </a:r>
            <a:endParaRPr lang="fr-BE" dirty="0">
              <a:solidFill>
                <a:schemeClr val="accent6"/>
              </a:solidFill>
            </a:endParaRPr>
          </a:p>
        </p:txBody>
      </p:sp>
      <p:pic>
        <p:nvPicPr>
          <p:cNvPr id="41" name="Picture 40" descr="Visu 4 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696" y="2911589"/>
            <a:ext cx="244626" cy="422896"/>
          </a:xfrm>
          <a:prstGeom prst="rect">
            <a:avLst/>
          </a:prstGeom>
        </p:spPr>
      </p:pic>
      <p:sp>
        <p:nvSpPr>
          <p:cNvPr id="46" name="Isosceles Triangle 45"/>
          <p:cNvSpPr/>
          <p:nvPr/>
        </p:nvSpPr>
        <p:spPr>
          <a:xfrm rot="5400000">
            <a:off x="7187581" y="2847529"/>
            <a:ext cx="237226" cy="27657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/>
          <p:cNvCxnSpPr/>
          <p:nvPr/>
        </p:nvCxnSpPr>
        <p:spPr>
          <a:xfrm>
            <a:off x="7144509" y="2867204"/>
            <a:ext cx="0" cy="51166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rganigramme : Connecteur 14">
            <a:extLst>
              <a:ext uri="{FF2B5EF4-FFF2-40B4-BE49-F238E27FC236}">
                <a16:creationId xmlns:a16="http://schemas.microsoft.com/office/drawing/2014/main" xmlns="" id="{D097D9AD-ECEE-4625-9F13-1E9981926BB6}"/>
              </a:ext>
            </a:extLst>
          </p:cNvPr>
          <p:cNvSpPr/>
          <p:nvPr/>
        </p:nvSpPr>
        <p:spPr>
          <a:xfrm>
            <a:off x="7072594" y="3330695"/>
            <a:ext cx="143830" cy="127066"/>
          </a:xfrm>
          <a:prstGeom prst="flowChartConnector">
            <a:avLst/>
          </a:prstGeom>
          <a:solidFill>
            <a:srgbClr val="C00000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3"/>
          <a:stretch/>
        </p:blipFill>
        <p:spPr bwMode="auto">
          <a:xfrm>
            <a:off x="6772923" y="802688"/>
            <a:ext cx="1343118" cy="50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Imag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377" y="3429946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Image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64" y="3876732"/>
            <a:ext cx="367180" cy="303250"/>
          </a:xfrm>
          <a:prstGeom prst="rect">
            <a:avLst/>
          </a:prstGeom>
        </p:spPr>
      </p:pic>
      <p:sp>
        <p:nvSpPr>
          <p:cNvPr id="56" name="ZoneTexte 35">
            <a:extLst>
              <a:ext uri="{FF2B5EF4-FFF2-40B4-BE49-F238E27FC236}">
                <a16:creationId xmlns:a16="http://schemas.microsoft.com/office/drawing/2014/main" xmlns="" id="{11495D6E-66DA-476A-BB75-E119908E3BB4}"/>
              </a:ext>
            </a:extLst>
          </p:cNvPr>
          <p:cNvSpPr txBox="1"/>
          <p:nvPr/>
        </p:nvSpPr>
        <p:spPr>
          <a:xfrm>
            <a:off x="1850547" y="3545314"/>
            <a:ext cx="214423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>
                <a:solidFill>
                  <a:schemeClr val="bg1">
                    <a:lumMod val="50000"/>
                  </a:schemeClr>
                </a:solidFill>
              </a:rPr>
              <a:t>Uur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endParaRPr lang="fr-BE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Perron:</a:t>
            </a:r>
          </a:p>
          <a:p>
            <a:endParaRPr lang="fr-BE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BE" sz="1400" dirty="0" err="1" smtClean="0">
                <a:solidFill>
                  <a:schemeClr val="bg1">
                    <a:lumMod val="50000"/>
                  </a:schemeClr>
                </a:solidFill>
              </a:rPr>
              <a:t>Bestemming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endParaRPr lang="fr-B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585977" y="2736187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 descr="Visu 4 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288" y="2807624"/>
            <a:ext cx="244626" cy="422896"/>
          </a:xfrm>
          <a:prstGeom prst="rect">
            <a:avLst/>
          </a:prstGeom>
        </p:spPr>
      </p:pic>
      <p:sp>
        <p:nvSpPr>
          <p:cNvPr id="47" name="Right Arrow 46"/>
          <p:cNvSpPr/>
          <p:nvPr/>
        </p:nvSpPr>
        <p:spPr>
          <a:xfrm>
            <a:off x="1417403" y="4443958"/>
            <a:ext cx="332399" cy="184666"/>
          </a:xfrm>
          <a:prstGeom prst="rightArrow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159486" y="1513440"/>
            <a:ext cx="12378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station </a:t>
            </a:r>
            <a:endParaRPr lang="nl-NL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sz="1400" dirty="0" smtClean="0">
                <a:solidFill>
                  <a:schemeClr val="bg1">
                    <a:lumMod val="50000"/>
                  </a:schemeClr>
                </a:solidFill>
              </a:rPr>
              <a:t>van </a:t>
            </a: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waaruit ik </a:t>
            </a:r>
            <a:r>
              <a:rPr lang="nl-NL" sz="1400" dirty="0" smtClean="0">
                <a:solidFill>
                  <a:schemeClr val="bg1">
                    <a:lumMod val="50000"/>
                  </a:schemeClr>
                </a:solidFill>
              </a:rPr>
              <a:t>vertrek: 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828159" y="1920505"/>
            <a:ext cx="21372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 smtClean="0">
                <a:solidFill>
                  <a:schemeClr val="bg1">
                    <a:lumMod val="50000"/>
                  </a:schemeClr>
                </a:solidFill>
              </a:rPr>
              <a:t>station </a:t>
            </a:r>
          </a:p>
          <a:p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w</a:t>
            </a:r>
            <a:r>
              <a:rPr lang="nl-NL" sz="1400" dirty="0" smtClean="0">
                <a:solidFill>
                  <a:schemeClr val="bg1">
                    <a:lumMod val="50000"/>
                  </a:schemeClr>
                </a:solidFill>
              </a:rPr>
              <a:t>aar ik naartoe ga: 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666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79513" y="2355726"/>
            <a:ext cx="6840759" cy="12239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nl-NL" sz="2800" b="1" dirty="0">
                <a:solidFill>
                  <a:srgbClr val="FFFFFF"/>
                </a:solidFill>
              </a:rPr>
              <a:t>Ik kom aan in het station waar ik naartoe ga en ik stap uit de trein.</a:t>
            </a:r>
            <a:br>
              <a:rPr lang="nl-NL" sz="2800" b="1" dirty="0">
                <a:solidFill>
                  <a:srgbClr val="FFFFFF"/>
                </a:solidFill>
              </a:rPr>
            </a:br>
            <a:endParaRPr lang="en-GB" sz="2800" b="1" dirty="0">
              <a:solidFill>
                <a:srgbClr val="FFFFFF"/>
              </a:solidFill>
            </a:endParaRPr>
          </a:p>
        </p:txBody>
      </p:sp>
      <p:pic>
        <p:nvPicPr>
          <p:cNvPr id="5" name="Picture 2" descr="C:\My document\HI\V8\arriv+�e ga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349252"/>
            <a:ext cx="1986972" cy="113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7213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1145868"/>
            <a:ext cx="4968552" cy="26642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dirty="0" smtClean="0">
                <a:solidFill>
                  <a:schemeClr val="bg1">
                    <a:lumMod val="50000"/>
                  </a:schemeClr>
                </a:solidFill>
              </a:rPr>
              <a:t>	Ik </a:t>
            </a: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gebruik een foto </a:t>
            </a:r>
            <a:r>
              <a:rPr lang="nl-NL" sz="1400" dirty="0" smtClean="0">
                <a:solidFill>
                  <a:schemeClr val="bg1">
                    <a:lumMod val="50000"/>
                  </a:schemeClr>
                </a:solidFill>
              </a:rPr>
              <a:t>van </a:t>
            </a: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het station </a:t>
            </a:r>
            <a:endParaRPr lang="nl-NL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sz="1400" dirty="0" smtClean="0">
                <a:solidFill>
                  <a:schemeClr val="bg1">
                    <a:lumMod val="50000"/>
                  </a:schemeClr>
                </a:solidFill>
              </a:rPr>
              <a:t>	waar ik naartoe ga uit de </a:t>
            </a:r>
            <a:r>
              <a:rPr lang="nl-NL" sz="1400" dirty="0" err="1" smtClean="0">
                <a:solidFill>
                  <a:schemeClr val="bg1">
                    <a:lumMod val="50000"/>
                  </a:schemeClr>
                </a:solidFill>
              </a:rPr>
              <a:t>fototheek</a:t>
            </a:r>
            <a:r>
              <a:rPr lang="nl-NL" sz="1400" dirty="0" smtClean="0">
                <a:solidFill>
                  <a:schemeClr val="bg1">
                    <a:lumMod val="50000"/>
                  </a:schemeClr>
                </a:solidFill>
              </a:rPr>
              <a:t> van NMBS </a:t>
            </a:r>
            <a:endParaRPr lang="nl-NL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sz="1400" dirty="0" smtClean="0">
                <a:solidFill>
                  <a:schemeClr val="bg1">
                    <a:lumMod val="50000"/>
                  </a:schemeClr>
                </a:solidFill>
              </a:rPr>
              <a:t>	of </a:t>
            </a: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ik neem zelf een foto  </a:t>
            </a:r>
            <a:r>
              <a:rPr lang="nl-NL" sz="1400" dirty="0" smtClean="0">
                <a:solidFill>
                  <a:schemeClr val="bg1">
                    <a:lumMod val="50000"/>
                  </a:schemeClr>
                </a:solidFill>
              </a:rPr>
              <a:t>die </a:t>
            </a: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mij helpt </a:t>
            </a:r>
            <a:endParaRPr lang="nl-NL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sz="1400" dirty="0" smtClean="0">
                <a:solidFill>
                  <a:schemeClr val="bg1">
                    <a:lumMod val="50000"/>
                  </a:schemeClr>
                </a:solidFill>
              </a:rPr>
              <a:t>	om </a:t>
            </a: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het station </a:t>
            </a:r>
            <a:r>
              <a:rPr lang="nl-NL" sz="1400" dirty="0" smtClean="0">
                <a:solidFill>
                  <a:schemeClr val="bg1">
                    <a:lumMod val="50000"/>
                  </a:schemeClr>
                </a:solidFill>
              </a:rPr>
              <a:t>te </a:t>
            </a: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herkennen.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5294"/>
                </a:solidFill>
              </a:rPr>
              <a:t>Ik</a:t>
            </a:r>
            <a:r>
              <a:rPr lang="en-GB" dirty="0">
                <a:solidFill>
                  <a:srgbClr val="005294"/>
                </a:solidFill>
              </a:rPr>
              <a:t> ben op </a:t>
            </a:r>
            <a:r>
              <a:rPr lang="en-GB" dirty="0" err="1">
                <a:solidFill>
                  <a:srgbClr val="005294"/>
                </a:solidFill>
              </a:rPr>
              <a:t>mijn</a:t>
            </a:r>
            <a:r>
              <a:rPr lang="en-GB" dirty="0">
                <a:solidFill>
                  <a:srgbClr val="005294"/>
                </a:solidFill>
              </a:rPr>
              <a:t> </a:t>
            </a:r>
            <a:r>
              <a:rPr lang="en-GB" dirty="0" err="1">
                <a:solidFill>
                  <a:srgbClr val="005294"/>
                </a:solidFill>
              </a:rPr>
              <a:t>bestemming</a:t>
            </a:r>
            <a:r>
              <a:rPr lang="en-GB" dirty="0">
                <a:solidFill>
                  <a:srgbClr val="005294"/>
                </a:solidFill>
              </a:rPr>
              <a:t> </a:t>
            </a:r>
            <a:r>
              <a:rPr lang="en-GB" dirty="0" err="1">
                <a:solidFill>
                  <a:srgbClr val="005294"/>
                </a:solidFill>
              </a:rPr>
              <a:t>aangekomen</a:t>
            </a:r>
            <a:endParaRPr lang="en-GB" sz="2800" dirty="0">
              <a:solidFill>
                <a:srgbClr val="00529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6853" y="1159418"/>
            <a:ext cx="2984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 smtClean="0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b="1" dirty="0" err="1" smtClean="0">
                <a:solidFill>
                  <a:schemeClr val="bg1">
                    <a:lumMod val="50000"/>
                  </a:schemeClr>
                </a:solidFill>
              </a:rPr>
              <a:t>duid</a:t>
            </a:r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 het station </a:t>
            </a:r>
            <a:r>
              <a:rPr lang="en-GB" sz="1600" b="1" dirty="0" err="1" smtClean="0">
                <a:solidFill>
                  <a:schemeClr val="bg1">
                    <a:lumMod val="50000"/>
                  </a:schemeClr>
                </a:solidFill>
              </a:rPr>
              <a:t>aan</a:t>
            </a:r>
            <a:endParaRPr lang="en-GB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600" b="1" dirty="0" err="1" smtClean="0">
                <a:solidFill>
                  <a:schemeClr val="bg1">
                    <a:lumMod val="50000"/>
                  </a:schemeClr>
                </a:solidFill>
              </a:rPr>
              <a:t>waar</a:t>
            </a:r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b="1" dirty="0" err="1" smtClean="0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b="1" dirty="0" err="1" smtClean="0">
                <a:solidFill>
                  <a:schemeClr val="bg1">
                    <a:lumMod val="50000"/>
                  </a:schemeClr>
                </a:solidFill>
              </a:rPr>
              <a:t>naartoe</a:t>
            </a:r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b="1" dirty="0" err="1" smtClean="0">
                <a:solidFill>
                  <a:schemeClr val="bg1">
                    <a:lumMod val="50000"/>
                  </a:schemeClr>
                </a:solidFill>
              </a:rPr>
              <a:t>ga.</a:t>
            </a:r>
            <a:endParaRPr lang="en-GB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02942" y="1145868"/>
            <a:ext cx="356175" cy="356175"/>
            <a:chOff x="3493625" y="3292702"/>
            <a:chExt cx="646327" cy="646327"/>
          </a:xfrm>
        </p:grpSpPr>
        <p:sp>
          <p:nvSpPr>
            <p:cNvPr id="11" name="Content Placeholder 1"/>
            <p:cNvSpPr txBox="1">
              <a:spLocks/>
            </p:cNvSpPr>
            <p:nvPr/>
          </p:nvSpPr>
          <p:spPr>
            <a:xfrm>
              <a:off x="3546840" y="3452104"/>
              <a:ext cx="539897" cy="327523"/>
            </a:xfrm>
            <a:prstGeom prst="rect">
              <a:avLst/>
            </a:prstGeom>
            <a:ln>
              <a:noFill/>
            </a:ln>
          </p:spPr>
          <p:txBody>
            <a:bodyPr>
              <a:normAutofit fontScale="3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GB" sz="1900"/>
            </a:p>
            <a:p>
              <a:pPr marL="0" indent="0">
                <a:buNone/>
              </a:pPr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3507164" y="3318611"/>
              <a:ext cx="619248" cy="594508"/>
            </a:xfrm>
            <a:prstGeom prst="ellipse">
              <a:avLst/>
            </a:prstGeom>
            <a:solidFill>
              <a:srgbClr val="0A1396"/>
            </a:solidFill>
            <a:ln>
              <a:noFill/>
            </a:ln>
          </p:spPr>
          <p:txBody>
            <a:bodyPr>
              <a:normAutofit fontScale="55000" lnSpcReduction="20000"/>
            </a:bodyPr>
            <a:lstStyle/>
            <a:p>
              <a:pPr>
                <a:spcBef>
                  <a:spcPct val="20000"/>
                </a:spcBef>
                <a:buSzPct val="80000"/>
                <a:buFont typeface="Arial" panose="020B0604020202020204" pitchFamily="34" charset="0"/>
                <a:buNone/>
              </a:pPr>
              <a:endParaRPr lang="en-GB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625" y="3292702"/>
              <a:ext cx="646327" cy="646327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8172400" y="339502"/>
            <a:ext cx="619248" cy="594508"/>
            <a:chOff x="3507164" y="3318611"/>
            <a:chExt cx="619248" cy="594508"/>
          </a:xfrm>
        </p:grpSpPr>
        <p:sp>
          <p:nvSpPr>
            <p:cNvPr id="17" name="Content Placeholder 1"/>
            <p:cNvSpPr txBox="1">
              <a:spLocks/>
            </p:cNvSpPr>
            <p:nvPr/>
          </p:nvSpPr>
          <p:spPr>
            <a:xfrm>
              <a:off x="3546840" y="3452104"/>
              <a:ext cx="539897" cy="327523"/>
            </a:xfrm>
            <a:prstGeom prst="rect">
              <a:avLst/>
            </a:prstGeom>
            <a:ln>
              <a:noFill/>
            </a:ln>
          </p:spPr>
          <p:txBody>
            <a:bodyPr>
              <a:normAutofit fontScale="9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GB" sz="1900"/>
            </a:p>
            <a:p>
              <a:pPr marL="0" indent="0">
                <a:buNone/>
              </a:pPr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3507164" y="3318611"/>
              <a:ext cx="619248" cy="59450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>
              <a:normAutofit/>
            </a:bodyPr>
            <a:lstStyle/>
            <a:p>
              <a:pPr>
                <a:spcBef>
                  <a:spcPct val="20000"/>
                </a:spcBef>
                <a:buSzPct val="80000"/>
                <a:buFont typeface="Arial" panose="020B0604020202020204" pitchFamily="34" charset="0"/>
                <a:buNone/>
              </a:pPr>
              <a:endParaRPr lang="en-GB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922" y="472995"/>
            <a:ext cx="406204" cy="23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829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8243010" y="267494"/>
            <a:ext cx="619248" cy="594508"/>
            <a:chOff x="3507164" y="3318611"/>
            <a:chExt cx="619248" cy="594508"/>
          </a:xfrm>
        </p:grpSpPr>
        <p:sp>
          <p:nvSpPr>
            <p:cNvPr id="17" name="Content Placeholder 1"/>
            <p:cNvSpPr txBox="1">
              <a:spLocks/>
            </p:cNvSpPr>
            <p:nvPr/>
          </p:nvSpPr>
          <p:spPr>
            <a:xfrm>
              <a:off x="3546840" y="3452104"/>
              <a:ext cx="539897" cy="327523"/>
            </a:xfrm>
            <a:prstGeom prst="rect">
              <a:avLst/>
            </a:prstGeom>
            <a:ln>
              <a:noFill/>
            </a:ln>
          </p:spPr>
          <p:txBody>
            <a:bodyPr>
              <a:normAutofit fontScale="9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GB" sz="1900"/>
            </a:p>
            <a:p>
              <a:pPr marL="0" indent="0">
                <a:buNone/>
              </a:pPr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3507164" y="3318611"/>
              <a:ext cx="619248" cy="59450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>
              <a:normAutofit/>
            </a:bodyPr>
            <a:lstStyle/>
            <a:p>
              <a:pPr>
                <a:spcBef>
                  <a:spcPct val="20000"/>
                </a:spcBef>
                <a:buSzPct val="80000"/>
                <a:buFont typeface="Arial" panose="020B0604020202020204" pitchFamily="34" charset="0"/>
                <a:buNone/>
              </a:pPr>
              <a:endParaRPr lang="en-GB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994" y="422125"/>
            <a:ext cx="496879" cy="28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DSC_425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63947"/>
            <a:ext cx="3272171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DSC_456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15" y="1663947"/>
            <a:ext cx="3260637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1791462" y="1815176"/>
            <a:ext cx="1296144" cy="183669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580112" y="1943066"/>
            <a:ext cx="1296144" cy="183669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67544" y="267494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accent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Als de trein gestopt is, </a:t>
            </a:r>
          </a:p>
          <a:p>
            <a:r>
              <a:rPr lang="nl-NL" sz="2400" b="1" dirty="0">
                <a:solidFill>
                  <a:schemeClr val="accent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druk ik op knop </a:t>
            </a:r>
            <a:r>
              <a:rPr lang="nl-NL" sz="2400" b="1" dirty="0" smtClean="0">
                <a:solidFill>
                  <a:schemeClr val="accent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om deuren te openen</a:t>
            </a:r>
            <a:endParaRPr lang="nl-NL" sz="2400" b="1" dirty="0">
              <a:solidFill>
                <a:schemeClr val="accent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nl-NL" sz="2400" b="1" dirty="0">
                <a:solidFill>
                  <a:schemeClr val="accent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 stap ik uit de </a:t>
            </a:r>
            <a:r>
              <a:rPr lang="nl-NL" sz="2400" b="1" dirty="0" smtClean="0">
                <a:solidFill>
                  <a:schemeClr val="accent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trein.</a:t>
            </a:r>
            <a:endParaRPr lang="en-GB" sz="2400" b="1" dirty="0">
              <a:solidFill>
                <a:schemeClr val="accent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3505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9552" y="2715766"/>
            <a:ext cx="7416800" cy="13684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solidFill>
                  <a:srgbClr val="FFFFFF"/>
                </a:solidFill>
              </a:rPr>
              <a:t> </a:t>
            </a:r>
            <a:r>
              <a:rPr lang="en-GB" sz="2800" b="1" dirty="0" err="1">
                <a:solidFill>
                  <a:srgbClr val="FFFFFF"/>
                </a:solidFill>
              </a:rPr>
              <a:t>Ik</a:t>
            </a:r>
            <a:r>
              <a:rPr lang="en-GB" sz="2800" b="1" dirty="0">
                <a:solidFill>
                  <a:srgbClr val="FFFFFF"/>
                </a:solidFill>
              </a:rPr>
              <a:t> </a:t>
            </a:r>
            <a:r>
              <a:rPr lang="en-GB" sz="2800" b="1" dirty="0" err="1">
                <a:solidFill>
                  <a:srgbClr val="FFFFFF"/>
                </a:solidFill>
              </a:rPr>
              <a:t>verlaat</a:t>
            </a:r>
            <a:r>
              <a:rPr lang="en-GB" sz="2800" b="1" dirty="0">
                <a:solidFill>
                  <a:srgbClr val="FFFFFF"/>
                </a:solidFill>
              </a:rPr>
              <a:t> het station</a:t>
            </a:r>
            <a:endParaRPr lang="en-GB" sz="2800" b="0" dirty="0"/>
          </a:p>
        </p:txBody>
      </p:sp>
      <p:pic>
        <p:nvPicPr>
          <p:cNvPr id="3" name="Picture 2" descr="C:\My document\HI\VERSION 3\Visu 8 blanc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4" r="5990"/>
          <a:stretch/>
        </p:blipFill>
        <p:spPr bwMode="auto">
          <a:xfrm>
            <a:off x="6802713" y="2199859"/>
            <a:ext cx="1656184" cy="934361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7093409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err="1">
                <a:solidFill>
                  <a:schemeClr val="accent5"/>
                </a:solidFill>
              </a:rPr>
              <a:t>Ik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verlaat</a:t>
            </a:r>
            <a:r>
              <a:rPr lang="en-GB" sz="2400" dirty="0">
                <a:solidFill>
                  <a:schemeClr val="accent5"/>
                </a:solidFill>
              </a:rPr>
              <a:t> het station door de </a:t>
            </a:r>
            <a:r>
              <a:rPr lang="en-GB" sz="2400" dirty="0" err="1">
                <a:solidFill>
                  <a:schemeClr val="accent5"/>
                </a:solidFill>
              </a:rPr>
              <a:t>pijlen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te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 smtClean="0">
                <a:solidFill>
                  <a:schemeClr val="accent5"/>
                </a:solidFill>
              </a:rPr>
              <a:t>volgen</a:t>
            </a:r>
            <a:r>
              <a:rPr lang="en-GB" sz="2400" dirty="0" smtClean="0">
                <a:solidFill>
                  <a:schemeClr val="accent5"/>
                </a:solidFill>
              </a:rPr>
              <a:t>.</a:t>
            </a:r>
            <a:endParaRPr lang="en-GB" sz="2400" dirty="0">
              <a:solidFill>
                <a:schemeClr val="accent5"/>
              </a:solidFill>
            </a:endParaRPr>
          </a:p>
        </p:txBody>
      </p:sp>
      <p:pic>
        <p:nvPicPr>
          <p:cNvPr id="5" name="Picture 4" descr="Picto sort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64" y="1347614"/>
            <a:ext cx="2254489" cy="2232248"/>
          </a:xfrm>
          <a:prstGeom prst="rect">
            <a:avLst/>
          </a:prstGeom>
        </p:spPr>
      </p:pic>
      <p:pic>
        <p:nvPicPr>
          <p:cNvPr id="6" name="Picture 5" descr="Picto flèch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7614"/>
            <a:ext cx="2238414" cy="2232248"/>
          </a:xfrm>
          <a:prstGeom prst="rect">
            <a:avLst/>
          </a:prstGeom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4738257" y="3723878"/>
            <a:ext cx="2232248" cy="57606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Uitgang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244408" y="339502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C:\My document\HI\VERSION 3\Visu 8 blanc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4" r="5990"/>
          <a:stretch/>
        </p:blipFill>
        <p:spPr bwMode="auto">
          <a:xfrm>
            <a:off x="8327623" y="485184"/>
            <a:ext cx="430513" cy="245469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8080770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331640" y="1059582"/>
            <a:ext cx="7560840" cy="2736081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2800" b="1" dirty="0" err="1">
                <a:solidFill>
                  <a:schemeClr val="accent5"/>
                </a:solidFill>
              </a:rPr>
              <a:t>Ik</a:t>
            </a:r>
            <a:r>
              <a:rPr lang="en-GB" sz="2800" b="1" dirty="0">
                <a:solidFill>
                  <a:schemeClr val="accent5"/>
                </a:solidFill>
              </a:rPr>
              <a:t> ben </a:t>
            </a:r>
            <a:r>
              <a:rPr lang="en-GB" sz="2800" b="1" dirty="0" err="1">
                <a:solidFill>
                  <a:schemeClr val="accent5"/>
                </a:solidFill>
              </a:rPr>
              <a:t>goed</a:t>
            </a:r>
            <a:r>
              <a:rPr lang="en-GB" sz="2800" b="1" dirty="0">
                <a:solidFill>
                  <a:schemeClr val="accent5"/>
                </a:solidFill>
              </a:rPr>
              <a:t> </a:t>
            </a:r>
            <a:r>
              <a:rPr lang="en-GB" sz="2800" b="1" dirty="0" err="1">
                <a:solidFill>
                  <a:schemeClr val="accent5"/>
                </a:solidFill>
              </a:rPr>
              <a:t>aangekomen</a:t>
            </a:r>
            <a:r>
              <a:rPr lang="en-GB" sz="2800" b="1" dirty="0">
                <a:solidFill>
                  <a:schemeClr val="accent5"/>
                </a:solidFill>
              </a:rPr>
              <a:t> op </a:t>
            </a:r>
            <a:r>
              <a:rPr lang="en-GB" sz="2800" b="1" dirty="0" err="1">
                <a:solidFill>
                  <a:schemeClr val="accent5"/>
                </a:solidFill>
              </a:rPr>
              <a:t>mijn</a:t>
            </a:r>
            <a:r>
              <a:rPr lang="en-GB" sz="2800" b="1" dirty="0">
                <a:solidFill>
                  <a:schemeClr val="accent5"/>
                </a:solidFill>
              </a:rPr>
              <a:t> </a:t>
            </a:r>
            <a:r>
              <a:rPr lang="en-GB" sz="2800" b="1" dirty="0" err="1" smtClean="0">
                <a:solidFill>
                  <a:schemeClr val="accent5"/>
                </a:solidFill>
              </a:rPr>
              <a:t>bestemming</a:t>
            </a:r>
            <a:r>
              <a:rPr lang="en-GB" sz="2800" b="1" dirty="0">
                <a:solidFill>
                  <a:schemeClr val="accent5"/>
                </a:solidFill>
              </a:rPr>
              <a:t>.</a:t>
            </a:r>
            <a:br>
              <a:rPr lang="en-GB" sz="2800" b="1" dirty="0">
                <a:solidFill>
                  <a:schemeClr val="accent5"/>
                </a:solidFill>
              </a:rPr>
            </a:br>
            <a:r>
              <a:rPr lang="en-GB" sz="2800" dirty="0">
                <a:solidFill>
                  <a:schemeClr val="accent5"/>
                </a:solidFill>
                <a:sym typeface="Wingdings" panose="05000000000000000000" pitchFamily="2" charset="2"/>
              </a:rPr>
              <a:t/>
            </a:r>
            <a:br>
              <a:rPr lang="en-GB" sz="2800" dirty="0">
                <a:solidFill>
                  <a:schemeClr val="accent5"/>
                </a:solidFill>
                <a:sym typeface="Wingdings" panose="05000000000000000000" pitchFamily="2" charset="2"/>
              </a:rPr>
            </a:br>
            <a:endParaRPr lang="en-GB" sz="2800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928" y="416734"/>
            <a:ext cx="14976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dirty="0">
                <a:solidFill>
                  <a:srgbClr val="FFFFFF"/>
                </a:solidFill>
                <a:sym typeface="Wingdings" panose="05000000000000000000" pitchFamily="2" charset="2"/>
              </a:rPr>
              <a:t></a:t>
            </a:r>
            <a:endParaRPr lang="en-US" sz="1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483518"/>
            <a:ext cx="14976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dirty="0">
                <a:solidFill>
                  <a:schemeClr val="accent5"/>
                </a:solidFill>
                <a:sym typeface="Wingdings" panose="05000000000000000000" pitchFamily="2" charset="2"/>
              </a:rPr>
              <a:t></a:t>
            </a:r>
            <a:endParaRPr lang="en-US" sz="12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7807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2319722"/>
            <a:ext cx="7992888" cy="154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8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Een</a:t>
            </a:r>
            <a:r>
              <a:rPr lang="en-GB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kaartje</a:t>
            </a:r>
            <a:r>
              <a:rPr lang="en-GB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om </a:t>
            </a:r>
            <a:r>
              <a:rPr lang="en-GB" sz="28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makkelijk</a:t>
            </a:r>
            <a:r>
              <a:rPr lang="en-GB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hulp</a:t>
            </a:r>
            <a:r>
              <a:rPr lang="en-GB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</a:t>
            </a:r>
            <a:r>
              <a:rPr lang="en-GB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vragen</a:t>
            </a:r>
            <a:endParaRPr lang="en-GB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endParaRPr lang="en-GB" sz="2800" b="1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5671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4862" y="21181"/>
            <a:ext cx="8291264" cy="709587"/>
          </a:xfrm>
        </p:spPr>
        <p:txBody>
          <a:bodyPr/>
          <a:lstStyle/>
          <a:p>
            <a:r>
              <a:rPr lang="en-GB" sz="2400" dirty="0" err="1">
                <a:solidFill>
                  <a:schemeClr val="accent5"/>
                </a:solidFill>
                <a:latin typeface="+mj-lt"/>
                <a:ea typeface="+mn-ea"/>
              </a:rPr>
              <a:t>Vóór</a:t>
            </a:r>
            <a:r>
              <a:rPr lang="en-GB" sz="2400" dirty="0">
                <a:solidFill>
                  <a:schemeClr val="accent5"/>
                </a:solidFill>
                <a:latin typeface="+mj-lt"/>
                <a:ea typeface="+mn-ea"/>
              </a:rPr>
              <a:t> de reis – </a:t>
            </a:r>
            <a:r>
              <a:rPr lang="en-GB" sz="2400" dirty="0" err="1">
                <a:solidFill>
                  <a:schemeClr val="accent5"/>
                </a:solidFill>
                <a:latin typeface="+mj-lt"/>
                <a:ea typeface="+mn-ea"/>
              </a:rPr>
              <a:t>ik</a:t>
            </a:r>
            <a:r>
              <a:rPr lang="en-GB" sz="2400" dirty="0">
                <a:solidFill>
                  <a:schemeClr val="accent5"/>
                </a:solidFill>
                <a:latin typeface="+mj-lt"/>
                <a:ea typeface="+mn-ea"/>
              </a:rPr>
              <a:t> </a:t>
            </a:r>
            <a:r>
              <a:rPr lang="en-GB" sz="2400" dirty="0" err="1" smtClean="0">
                <a:solidFill>
                  <a:schemeClr val="accent5"/>
                </a:solidFill>
                <a:latin typeface="+mj-lt"/>
                <a:ea typeface="+mn-ea"/>
              </a:rPr>
              <a:t>kan</a:t>
            </a:r>
            <a:r>
              <a:rPr lang="en-GB" sz="2400" dirty="0" smtClean="0">
                <a:solidFill>
                  <a:schemeClr val="accent5"/>
                </a:solidFill>
                <a:latin typeface="+mj-lt"/>
                <a:ea typeface="+mn-ea"/>
              </a:rPr>
              <a:t> </a:t>
            </a:r>
            <a:r>
              <a:rPr lang="en-GB" sz="2400" dirty="0" err="1" smtClean="0">
                <a:solidFill>
                  <a:schemeClr val="accent5"/>
                </a:solidFill>
                <a:latin typeface="+mj-lt"/>
                <a:ea typeface="+mn-ea"/>
              </a:rPr>
              <a:t>assistentie</a:t>
            </a:r>
            <a:r>
              <a:rPr lang="en-GB" sz="2400" dirty="0" smtClean="0">
                <a:solidFill>
                  <a:schemeClr val="accent5"/>
                </a:solidFill>
                <a:latin typeface="+mj-lt"/>
                <a:ea typeface="+mn-ea"/>
              </a:rPr>
              <a:t> </a:t>
            </a:r>
            <a:r>
              <a:rPr lang="en-GB" sz="2400" dirty="0" err="1" smtClean="0">
                <a:solidFill>
                  <a:schemeClr val="accent5"/>
                </a:solidFill>
                <a:latin typeface="+mj-lt"/>
                <a:ea typeface="+mn-ea"/>
              </a:rPr>
              <a:t>reserveren</a:t>
            </a:r>
            <a:r>
              <a:rPr lang="en-GB" sz="2400" dirty="0" smtClean="0">
                <a:solidFill>
                  <a:schemeClr val="accent5"/>
                </a:solidFill>
                <a:latin typeface="+mj-lt"/>
                <a:ea typeface="+mn-ea"/>
              </a:rPr>
              <a:t>.</a:t>
            </a:r>
            <a:br>
              <a:rPr lang="en-GB" sz="2400" dirty="0" smtClean="0">
                <a:solidFill>
                  <a:schemeClr val="accent5"/>
                </a:solidFill>
                <a:latin typeface="+mj-lt"/>
                <a:ea typeface="+mn-ea"/>
              </a:rPr>
            </a:br>
            <a:endParaRPr lang="en-GB" sz="2400" dirty="0">
              <a:solidFill>
                <a:schemeClr val="accent5"/>
              </a:solidFill>
              <a:latin typeface="+mj-lt"/>
              <a:ea typeface="+mn-e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557323" y="1376879"/>
            <a:ext cx="5335209" cy="316629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>
                <a:latin typeface="+mj-lt"/>
                <a:cs typeface="+mn-cs"/>
              </a:rPr>
              <a:t>De  assistentiedienst </a:t>
            </a:r>
            <a:r>
              <a:rPr lang="nl-BE" sz="1400" dirty="0">
                <a:latin typeface="+mj-lt"/>
                <a:cs typeface="+mn-cs"/>
              </a:rPr>
              <a:t>is gratis en na reservatie. </a:t>
            </a:r>
            <a:endParaRPr lang="nl-BE" sz="1400" dirty="0" smtClean="0">
              <a:latin typeface="+mj-lt"/>
              <a:cs typeface="+mn-cs"/>
            </a:endParaRPr>
          </a:p>
          <a:p>
            <a:r>
              <a:rPr lang="nl-BE" sz="1400" dirty="0" smtClean="0">
                <a:latin typeface="+mj-lt"/>
                <a:cs typeface="+mn-cs"/>
              </a:rPr>
              <a:t>      Hij </a:t>
            </a:r>
            <a:r>
              <a:rPr lang="nl-BE" sz="1400" dirty="0">
                <a:latin typeface="+mj-lt"/>
                <a:cs typeface="+mn-cs"/>
              </a:rPr>
              <a:t>is elke dag beschikbaar van 07:00 tot 21:30, </a:t>
            </a:r>
            <a:endParaRPr lang="nl-BE" sz="1400" dirty="0" smtClean="0">
              <a:latin typeface="+mj-lt"/>
              <a:cs typeface="+mn-cs"/>
            </a:endParaRPr>
          </a:p>
          <a:p>
            <a:r>
              <a:rPr lang="nl-BE" sz="1400" dirty="0" smtClean="0">
                <a:latin typeface="+mj-lt"/>
                <a:cs typeface="+mn-cs"/>
              </a:rPr>
              <a:t>      in </a:t>
            </a:r>
            <a:r>
              <a:rPr lang="nl-BE" sz="1400" dirty="0">
                <a:latin typeface="+mj-lt"/>
                <a:cs typeface="+mn-cs"/>
              </a:rPr>
              <a:t>132 stations.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>
                <a:latin typeface="+mj-lt"/>
                <a:cs typeface="+mn-cs"/>
              </a:rPr>
              <a:t>Om te reserveren, </a:t>
            </a:r>
            <a:r>
              <a:rPr lang="nl-BE" sz="1400" dirty="0" smtClean="0">
                <a:latin typeface="+mj-lt"/>
                <a:cs typeface="+mn-cs"/>
              </a:rPr>
              <a:t>bel </a:t>
            </a:r>
            <a:r>
              <a:rPr lang="nl-BE" sz="1400" dirty="0">
                <a:latin typeface="+mj-lt"/>
                <a:cs typeface="+mn-cs"/>
              </a:rPr>
              <a:t>ik </a:t>
            </a:r>
            <a:r>
              <a:rPr lang="nl-BE" sz="1400" dirty="0" smtClean="0">
                <a:latin typeface="+mj-lt"/>
                <a:cs typeface="+mn-cs"/>
              </a:rPr>
              <a:t>op </a:t>
            </a:r>
            <a:r>
              <a:rPr lang="nl-BE" sz="1400" b="1" dirty="0">
                <a:latin typeface="+mj-lt"/>
                <a:cs typeface="+mn-cs"/>
              </a:rPr>
              <a:t>02/528.28.28</a:t>
            </a:r>
            <a:r>
              <a:rPr lang="nl-BE" sz="1400" dirty="0">
                <a:latin typeface="+mj-lt"/>
                <a:cs typeface="+mn-cs"/>
              </a:rPr>
              <a:t>, </a:t>
            </a:r>
            <a:endParaRPr lang="nl-BE" sz="1400" dirty="0" smtClean="0">
              <a:latin typeface="+mj-lt"/>
              <a:cs typeface="+mn-cs"/>
            </a:endParaRPr>
          </a:p>
          <a:p>
            <a:r>
              <a:rPr lang="nl-BE" sz="1400" dirty="0">
                <a:latin typeface="+mj-lt"/>
                <a:cs typeface="+mn-cs"/>
              </a:rPr>
              <a:t> </a:t>
            </a:r>
            <a:r>
              <a:rPr lang="nl-BE" sz="1400" dirty="0" smtClean="0">
                <a:latin typeface="+mj-lt"/>
                <a:cs typeface="+mn-cs"/>
              </a:rPr>
              <a:t>       - 24 </a:t>
            </a:r>
            <a:r>
              <a:rPr lang="nl-BE" sz="1400" dirty="0">
                <a:latin typeface="+mj-lt"/>
                <a:cs typeface="+mn-cs"/>
              </a:rPr>
              <a:t>uur op voorhand </a:t>
            </a:r>
            <a:r>
              <a:rPr lang="nl-BE" sz="1400" dirty="0" smtClean="0">
                <a:latin typeface="+mj-lt"/>
                <a:cs typeface="+mn-cs"/>
              </a:rPr>
              <a:t>als het om een klein station gaat,</a:t>
            </a:r>
            <a:endParaRPr lang="nl-BE" sz="1400" dirty="0">
              <a:latin typeface="+mj-lt"/>
              <a:cs typeface="+mn-cs"/>
            </a:endParaRPr>
          </a:p>
          <a:p>
            <a:r>
              <a:rPr lang="nl-BE" sz="1400" dirty="0" smtClean="0">
                <a:latin typeface="+mj-lt"/>
                <a:cs typeface="+mn-cs"/>
              </a:rPr>
              <a:t>        - of </a:t>
            </a:r>
            <a:r>
              <a:rPr lang="nl-BE" sz="1400" dirty="0">
                <a:latin typeface="+mj-lt"/>
                <a:cs typeface="+mn-cs"/>
              </a:rPr>
              <a:t>3 uur op voorhand als het om een groot station gaat.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>
                <a:latin typeface="+mj-lt"/>
                <a:cs typeface="+mn-cs"/>
              </a:rPr>
              <a:t>Meer informatie </a:t>
            </a:r>
            <a:r>
              <a:rPr lang="nl-BE" sz="1400" dirty="0">
                <a:latin typeface="+mj-lt"/>
                <a:cs typeface="+mn-cs"/>
              </a:rPr>
              <a:t>over de </a:t>
            </a:r>
            <a:r>
              <a:rPr lang="nl-BE" sz="1400" dirty="0" smtClean="0">
                <a:latin typeface="+mj-lt"/>
                <a:cs typeface="+mn-cs"/>
              </a:rPr>
              <a:t>assistentiedienst vind ik:</a:t>
            </a:r>
          </a:p>
          <a:p>
            <a:r>
              <a:rPr lang="nl-BE" sz="1400" dirty="0" smtClean="0">
                <a:latin typeface="+mj-lt"/>
                <a:cs typeface="+mn-cs"/>
              </a:rPr>
              <a:t>        - </a:t>
            </a:r>
            <a:r>
              <a:rPr lang="nl-BE" sz="1400" dirty="0">
                <a:latin typeface="+mj-lt"/>
                <a:cs typeface="+mn-cs"/>
              </a:rPr>
              <a:t>in de gids van “Personen met Beperkte Mobiliteit</a:t>
            </a:r>
            <a:r>
              <a:rPr lang="nl-BE" sz="1400" dirty="0" smtClean="0">
                <a:latin typeface="+mj-lt"/>
                <a:cs typeface="+mn-cs"/>
              </a:rPr>
              <a:t>”</a:t>
            </a:r>
          </a:p>
          <a:p>
            <a:r>
              <a:rPr lang="nl-BE" sz="1400" dirty="0" smtClean="0">
                <a:latin typeface="+mj-lt"/>
                <a:cs typeface="+mn-cs"/>
              </a:rPr>
              <a:t>          in </a:t>
            </a:r>
            <a:r>
              <a:rPr lang="nl-BE" sz="1400" dirty="0">
                <a:latin typeface="+mj-lt"/>
                <a:cs typeface="+mn-cs"/>
              </a:rPr>
              <a:t>het </a:t>
            </a:r>
            <a:r>
              <a:rPr lang="nl-BE" sz="1400" dirty="0" smtClean="0">
                <a:latin typeface="+mj-lt"/>
                <a:cs typeface="+mn-cs"/>
              </a:rPr>
              <a:t>station; </a:t>
            </a:r>
            <a:endParaRPr lang="nl-BE" sz="1400" dirty="0">
              <a:latin typeface="+mj-lt"/>
              <a:cs typeface="+mn-cs"/>
            </a:endParaRPr>
          </a:p>
          <a:p>
            <a:r>
              <a:rPr lang="nl-BE" sz="1400" dirty="0" smtClean="0">
                <a:latin typeface="+mj-lt"/>
                <a:cs typeface="+mn-cs"/>
              </a:rPr>
              <a:t>         - of </a:t>
            </a:r>
            <a:r>
              <a:rPr lang="nl-BE" sz="1400" dirty="0">
                <a:latin typeface="+mj-lt"/>
                <a:cs typeface="+mn-cs"/>
              </a:rPr>
              <a:t>op </a:t>
            </a:r>
            <a:r>
              <a:rPr lang="nl-BE" sz="1400" dirty="0">
                <a:latin typeface="+mj-lt"/>
                <a:cs typeface="+mn-cs"/>
                <a:hlinkClick r:id="rId3"/>
              </a:rPr>
              <a:t>nmbs.be</a:t>
            </a:r>
            <a:endParaRPr lang="nl-BE" sz="1400" dirty="0">
              <a:latin typeface="+mj-lt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+mj-lt"/>
              <a:cs typeface="+mn-cs"/>
            </a:endParaRPr>
          </a:p>
          <a:p>
            <a:endParaRPr lang="en-GB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8332"/>
            <a:ext cx="3305803" cy="279960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824557"/>
            <a:ext cx="80819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BE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6186" y="676205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b="1" dirty="0">
                <a:solidFill>
                  <a:schemeClr val="bg1">
                    <a:lumMod val="50000"/>
                  </a:schemeClr>
                </a:solidFill>
              </a:rPr>
              <a:t>Als ik moeite heb om alleen te reizen, </a:t>
            </a:r>
            <a:endParaRPr lang="nl-NL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sz="1600" b="1" dirty="0" smtClean="0">
                <a:solidFill>
                  <a:schemeClr val="bg1">
                    <a:lumMod val="50000"/>
                  </a:schemeClr>
                </a:solidFill>
              </a:rPr>
              <a:t>kan </a:t>
            </a:r>
            <a:r>
              <a:rPr lang="nl-NL" sz="1600" b="1" dirty="0">
                <a:solidFill>
                  <a:schemeClr val="bg1">
                    <a:lumMod val="50000"/>
                  </a:schemeClr>
                </a:solidFill>
              </a:rPr>
              <a:t>ik </a:t>
            </a:r>
            <a:r>
              <a:rPr lang="nl-NL" sz="1600" b="1" dirty="0" smtClean="0">
                <a:solidFill>
                  <a:schemeClr val="bg1">
                    <a:lumMod val="50000"/>
                  </a:schemeClr>
                </a:solidFill>
              </a:rPr>
              <a:t>hulp </a:t>
            </a:r>
            <a:r>
              <a:rPr lang="nl-NL" sz="1600" b="1" dirty="0">
                <a:solidFill>
                  <a:schemeClr val="bg1">
                    <a:lumMod val="50000"/>
                  </a:schemeClr>
                </a:solidFill>
              </a:rPr>
              <a:t>krijgen van de assistentieploeg van NMBS.</a:t>
            </a:r>
            <a:endParaRPr lang="en-GB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167898" y="83991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Visu 1 blan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396" y="197742"/>
            <a:ext cx="334252" cy="3670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110" y="3363838"/>
            <a:ext cx="8763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3877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39552" y="339502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accent3"/>
                </a:solidFill>
              </a:rPr>
              <a:t>Als ik moeite heb om hulp te vragen, </a:t>
            </a:r>
          </a:p>
          <a:p>
            <a:r>
              <a:rPr lang="nl-NL" sz="2400" b="1" dirty="0">
                <a:solidFill>
                  <a:schemeClr val="accent3"/>
                </a:solidFill>
              </a:rPr>
              <a:t>gebruik ik mijn kaartje om hulp te vragen</a:t>
            </a:r>
            <a:endParaRPr lang="en-GB" sz="2400" b="1" dirty="0">
              <a:solidFill>
                <a:schemeClr val="accent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1571160"/>
            <a:ext cx="567915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De mensen van NMBS kennen deze kaart.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Ik kan het </a:t>
            </a:r>
            <a:r>
              <a:rPr lang="nl-NL" sz="1400" dirty="0" smtClean="0">
                <a:solidFill>
                  <a:schemeClr val="bg1">
                    <a:lumMod val="50000"/>
                  </a:schemeClr>
                </a:solidFill>
              </a:rPr>
              <a:t>afdrukken op het formaat dat ik wil.</a:t>
            </a:r>
            <a:endParaRPr lang="nl-NL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>
                    <a:lumMod val="50000"/>
                  </a:schemeClr>
                </a:solidFill>
              </a:rPr>
              <a:t>Het is gemakkelijk om hulp te vragen.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smtClean="0">
                <a:solidFill>
                  <a:schemeClr val="bg1">
                    <a:lumMod val="50000"/>
                  </a:schemeClr>
                </a:solidFill>
              </a:rPr>
              <a:t>Wanneer ik deze kaart toon, zal ik hulp krijgen.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402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23528" y="408456"/>
            <a:ext cx="3420000" cy="6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chemeClr val="bg1"/>
                </a:solidFill>
              </a:rPr>
              <a:t>Kunt</a:t>
            </a:r>
            <a:r>
              <a:rPr lang="en-GB" sz="2400" b="1" dirty="0">
                <a:solidFill>
                  <a:schemeClr val="bg1"/>
                </a:solidFill>
              </a:rPr>
              <a:t> u me </a:t>
            </a:r>
            <a:r>
              <a:rPr lang="en-GB" sz="2400" b="1" dirty="0" err="1">
                <a:solidFill>
                  <a:schemeClr val="bg1"/>
                </a:solidFill>
              </a:rPr>
              <a:t>helpen</a:t>
            </a:r>
            <a:r>
              <a:rPr lang="en-GB" b="1" dirty="0">
                <a:solidFill>
                  <a:schemeClr val="bg1"/>
                </a:solidFill>
              </a:rPr>
              <a:t>?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4762888"/>
            <a:ext cx="87738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Dit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een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ondersteunde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tool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om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hulp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te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vragen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. Dit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noch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een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geldig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vervoersbewijs,noch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een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kortingkaart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endParaRPr lang="fr-FR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1152128" y="2142086"/>
            <a:ext cx="161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Ik</a:t>
            </a:r>
            <a:r>
              <a:rPr lang="en-GB" dirty="0"/>
              <a:t> </a:t>
            </a:r>
            <a:r>
              <a:rPr lang="en-GB" dirty="0" err="1"/>
              <a:t>ga</a:t>
            </a:r>
            <a:r>
              <a:rPr lang="en-GB" dirty="0"/>
              <a:t> </a:t>
            </a:r>
            <a:r>
              <a:rPr lang="en-GB" dirty="0" err="1"/>
              <a:t>naar</a:t>
            </a:r>
            <a:endParaRPr lang="en-GB" i="1" dirty="0">
              <a:solidFill>
                <a:schemeClr val="accent2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3"/>
          <a:stretch/>
        </p:blipFill>
        <p:spPr bwMode="auto">
          <a:xfrm>
            <a:off x="1828328" y="1237618"/>
            <a:ext cx="1546229" cy="57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8911" y="1316736"/>
            <a:ext cx="8147248" cy="709587"/>
          </a:xfrm>
        </p:spPr>
        <p:txBody>
          <a:bodyPr/>
          <a:lstStyle/>
          <a:p>
            <a:r>
              <a:rPr lang="en-GB" dirty="0" err="1">
                <a:solidFill>
                  <a:schemeClr val="accent3"/>
                </a:solidFill>
              </a:rPr>
              <a:t>Heen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pSp>
        <p:nvGrpSpPr>
          <p:cNvPr id="23" name="Group 22"/>
          <p:cNvGrpSpPr/>
          <p:nvPr/>
        </p:nvGrpSpPr>
        <p:grpSpPr>
          <a:xfrm>
            <a:off x="567619" y="2127808"/>
            <a:ext cx="356175" cy="356175"/>
            <a:chOff x="3493625" y="3292702"/>
            <a:chExt cx="646327" cy="646327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3546840" y="3452104"/>
              <a:ext cx="539897" cy="327523"/>
            </a:xfrm>
            <a:prstGeom prst="rect">
              <a:avLst/>
            </a:prstGeom>
            <a:ln>
              <a:noFill/>
            </a:ln>
          </p:spPr>
          <p:txBody>
            <a:bodyPr>
              <a:normAutofit fontScale="3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GB" sz="1900"/>
            </a:p>
            <a:p>
              <a:pPr marL="0" indent="0">
                <a:buNone/>
              </a:pPr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3507164" y="3318611"/>
              <a:ext cx="619248" cy="594508"/>
            </a:xfrm>
            <a:prstGeom prst="ellipse">
              <a:avLst/>
            </a:prstGeom>
            <a:solidFill>
              <a:srgbClr val="0A1396"/>
            </a:solidFill>
            <a:ln>
              <a:noFill/>
            </a:ln>
          </p:spPr>
          <p:txBody>
            <a:bodyPr>
              <a:normAutofit fontScale="55000" lnSpcReduction="20000"/>
            </a:bodyPr>
            <a:lstStyle/>
            <a:p>
              <a:pPr>
                <a:spcBef>
                  <a:spcPct val="20000"/>
                </a:spcBef>
                <a:buSzPct val="80000"/>
                <a:buFont typeface="Arial" panose="020B0604020202020204" pitchFamily="34" charset="0"/>
                <a:buNone/>
              </a:pPr>
              <a:endParaRPr lang="en-GB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625" y="3292702"/>
              <a:ext cx="646327" cy="646327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084168" y="339502"/>
            <a:ext cx="2615247" cy="1433997"/>
            <a:chOff x="5629160" y="368198"/>
            <a:chExt cx="2615247" cy="1433997"/>
          </a:xfrm>
        </p:grpSpPr>
        <p:sp>
          <p:nvSpPr>
            <p:cNvPr id="33" name="Rectangle 32"/>
            <p:cNvSpPr/>
            <p:nvPr/>
          </p:nvSpPr>
          <p:spPr>
            <a:xfrm>
              <a:off x="5629160" y="368198"/>
              <a:ext cx="2615247" cy="1433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868144" y="997037"/>
              <a:ext cx="510980" cy="603884"/>
              <a:chOff x="755576" y="1570184"/>
              <a:chExt cx="1944216" cy="229771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755576" y="1570184"/>
                <a:ext cx="1944216" cy="22977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Trapezoid 19"/>
              <p:cNvSpPr/>
              <p:nvPr/>
            </p:nvSpPr>
            <p:spPr>
              <a:xfrm>
                <a:off x="976510" y="2895786"/>
                <a:ext cx="1502349" cy="972108"/>
              </a:xfrm>
              <a:prstGeom prst="trapezoi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317885" y="1899442"/>
                <a:ext cx="819597" cy="81959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5724128" y="499868"/>
              <a:ext cx="252027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 err="1">
                  <a:solidFill>
                    <a:schemeClr val="accent3"/>
                  </a:solidFill>
                </a:rPr>
                <a:t>Begeleider</a:t>
              </a:r>
              <a:endParaRPr lang="en-GB" b="1" dirty="0">
                <a:solidFill>
                  <a:schemeClr val="accent3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480512" y="961430"/>
              <a:ext cx="160822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 err="1">
                  <a:solidFill>
                    <a:schemeClr val="bg1">
                      <a:lumMod val="50000"/>
                    </a:schemeClr>
                  </a:solidFill>
                </a:rPr>
                <a:t>Voornaam</a:t>
              </a:r>
              <a:endParaRPr lang="en-GB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80512" y="1277560"/>
              <a:ext cx="151612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 err="1">
                  <a:solidFill>
                    <a:schemeClr val="bg1">
                      <a:lumMod val="50000"/>
                    </a:schemeClr>
                  </a:solidFill>
                </a:rPr>
                <a:t>Telefoonnummer</a:t>
              </a:r>
              <a:endParaRPr lang="en-GB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0" name="Right Arrow 39"/>
          <p:cNvSpPr/>
          <p:nvPr/>
        </p:nvSpPr>
        <p:spPr>
          <a:xfrm>
            <a:off x="3646718" y="1444480"/>
            <a:ext cx="648072" cy="36004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1152128" y="4002618"/>
            <a:ext cx="1475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Bestemming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1152128" y="2762263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Uur</a:t>
            </a:r>
            <a:endParaRPr lang="en-GB" dirty="0"/>
          </a:p>
        </p:txBody>
      </p:sp>
      <p:sp>
        <p:nvSpPr>
          <p:cNvPr id="35" name="Rectangle 34"/>
          <p:cNvSpPr/>
          <p:nvPr/>
        </p:nvSpPr>
        <p:spPr>
          <a:xfrm>
            <a:off x="1152128" y="338244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Perron</a:t>
            </a:r>
            <a:endParaRPr lang="en-GB" dirty="0"/>
          </a:p>
        </p:txBody>
      </p:sp>
      <p:pic>
        <p:nvPicPr>
          <p:cNvPr id="36" name="Imag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50" y="2779170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Image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50" y="3455035"/>
            <a:ext cx="367180" cy="303250"/>
          </a:xfrm>
          <a:prstGeom prst="rect">
            <a:avLst/>
          </a:prstGeom>
        </p:spPr>
      </p:pic>
      <p:sp>
        <p:nvSpPr>
          <p:cNvPr id="38" name="Right Arrow 37"/>
          <p:cNvSpPr/>
          <p:nvPr/>
        </p:nvSpPr>
        <p:spPr>
          <a:xfrm>
            <a:off x="616954" y="4094951"/>
            <a:ext cx="332399" cy="184666"/>
          </a:xfrm>
          <a:prstGeom prst="rightArrow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2627784" y="2114651"/>
            <a:ext cx="6545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Hier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schrijf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naam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van het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station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waar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naartoe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ga.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641152" y="2743973"/>
            <a:ext cx="5211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Hier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schrijf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het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uur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van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vertrek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van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trein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88806" y="3373295"/>
            <a:ext cx="5981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Hier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schrijf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het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nummer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van het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voorziene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perron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92574" y="4002618"/>
            <a:ext cx="6012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Hier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schrijf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naam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van de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stad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waar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trein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naartoe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rijdt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6743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23528" y="408456"/>
            <a:ext cx="3420000" cy="6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chemeClr val="bg1"/>
                </a:solidFill>
              </a:rPr>
              <a:t>Kunt</a:t>
            </a:r>
            <a:r>
              <a:rPr lang="en-GB" sz="2400" b="1" dirty="0">
                <a:solidFill>
                  <a:schemeClr val="bg1"/>
                </a:solidFill>
              </a:rPr>
              <a:t> u me </a:t>
            </a:r>
            <a:r>
              <a:rPr lang="en-GB" sz="2400" b="1" dirty="0" err="1">
                <a:solidFill>
                  <a:schemeClr val="bg1"/>
                </a:solidFill>
              </a:rPr>
              <a:t>helpen</a:t>
            </a:r>
            <a:r>
              <a:rPr lang="en-GB" b="1" dirty="0">
                <a:solidFill>
                  <a:schemeClr val="bg1"/>
                </a:solidFill>
              </a:rPr>
              <a:t>?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4762888"/>
            <a:ext cx="87738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Dit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een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ondersteunde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tool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om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hulp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te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vragen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. Dit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noch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een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geldig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vervoersbewijs,noch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een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kortingkaart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endParaRPr lang="fr-FR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1152128" y="2142086"/>
            <a:ext cx="161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Ik</a:t>
            </a:r>
            <a:r>
              <a:rPr lang="en-GB" dirty="0"/>
              <a:t> </a:t>
            </a:r>
            <a:r>
              <a:rPr lang="en-GB" dirty="0" err="1"/>
              <a:t>ga</a:t>
            </a:r>
            <a:r>
              <a:rPr lang="en-GB" dirty="0"/>
              <a:t> </a:t>
            </a:r>
            <a:r>
              <a:rPr lang="en-GB" dirty="0" err="1"/>
              <a:t>naar</a:t>
            </a:r>
            <a:endParaRPr lang="en-GB" i="1" dirty="0">
              <a:solidFill>
                <a:schemeClr val="accent2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67619" y="2127808"/>
            <a:ext cx="356175" cy="356175"/>
            <a:chOff x="3493625" y="3292702"/>
            <a:chExt cx="646327" cy="646327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3546840" y="3452104"/>
              <a:ext cx="539897" cy="327523"/>
            </a:xfrm>
            <a:prstGeom prst="rect">
              <a:avLst/>
            </a:prstGeom>
            <a:ln>
              <a:noFill/>
            </a:ln>
          </p:spPr>
          <p:txBody>
            <a:bodyPr>
              <a:normAutofit fontScale="3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GB" sz="1900"/>
            </a:p>
            <a:p>
              <a:pPr marL="0" indent="0">
                <a:buNone/>
              </a:pPr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3507164" y="3318611"/>
              <a:ext cx="619248" cy="594508"/>
            </a:xfrm>
            <a:prstGeom prst="ellipse">
              <a:avLst/>
            </a:prstGeom>
            <a:solidFill>
              <a:srgbClr val="0A1396"/>
            </a:solidFill>
            <a:ln>
              <a:noFill/>
            </a:ln>
          </p:spPr>
          <p:txBody>
            <a:bodyPr>
              <a:normAutofit fontScale="55000" lnSpcReduction="20000"/>
            </a:bodyPr>
            <a:lstStyle/>
            <a:p>
              <a:pPr>
                <a:spcBef>
                  <a:spcPct val="20000"/>
                </a:spcBef>
                <a:buSzPct val="80000"/>
                <a:buFont typeface="Arial" panose="020B0604020202020204" pitchFamily="34" charset="0"/>
                <a:buNone/>
              </a:pPr>
              <a:endParaRPr lang="en-GB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625" y="3292702"/>
              <a:ext cx="646327" cy="646327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084168" y="339502"/>
            <a:ext cx="2615247" cy="1433997"/>
            <a:chOff x="5629160" y="368198"/>
            <a:chExt cx="2615247" cy="1433997"/>
          </a:xfrm>
        </p:grpSpPr>
        <p:sp>
          <p:nvSpPr>
            <p:cNvPr id="33" name="Rectangle 32"/>
            <p:cNvSpPr/>
            <p:nvPr/>
          </p:nvSpPr>
          <p:spPr>
            <a:xfrm>
              <a:off x="5629160" y="368198"/>
              <a:ext cx="2615247" cy="1433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868144" y="997037"/>
              <a:ext cx="510980" cy="603884"/>
              <a:chOff x="755576" y="1570184"/>
              <a:chExt cx="1944216" cy="229771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755576" y="1570184"/>
                <a:ext cx="1944216" cy="22977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Trapezoid 19"/>
              <p:cNvSpPr/>
              <p:nvPr/>
            </p:nvSpPr>
            <p:spPr>
              <a:xfrm>
                <a:off x="976510" y="2895786"/>
                <a:ext cx="1502349" cy="972108"/>
              </a:xfrm>
              <a:prstGeom prst="trapezoi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317885" y="1899442"/>
                <a:ext cx="819597" cy="81959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5724128" y="499868"/>
              <a:ext cx="252027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 err="1">
                  <a:solidFill>
                    <a:schemeClr val="accent3"/>
                  </a:solidFill>
                </a:rPr>
                <a:t>Begeleider</a:t>
              </a:r>
              <a:endParaRPr lang="en-GB" b="1" dirty="0">
                <a:solidFill>
                  <a:schemeClr val="accent3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480512" y="961430"/>
              <a:ext cx="160822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 err="1">
                  <a:solidFill>
                    <a:schemeClr val="bg1">
                      <a:lumMod val="50000"/>
                    </a:schemeClr>
                  </a:solidFill>
                </a:rPr>
                <a:t>Voornaam</a:t>
              </a:r>
              <a:endParaRPr lang="en-GB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80512" y="1277560"/>
              <a:ext cx="151612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 err="1">
                  <a:solidFill>
                    <a:schemeClr val="bg1">
                      <a:lumMod val="50000"/>
                    </a:schemeClr>
                  </a:solidFill>
                </a:rPr>
                <a:t>Telefoonnummer</a:t>
              </a:r>
              <a:endParaRPr lang="en-GB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152128" y="4002618"/>
            <a:ext cx="1475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Bestemming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1152128" y="2762263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Uur</a:t>
            </a:r>
            <a:endParaRPr lang="en-GB" dirty="0"/>
          </a:p>
        </p:txBody>
      </p:sp>
      <p:sp>
        <p:nvSpPr>
          <p:cNvPr id="35" name="Rectangle 34"/>
          <p:cNvSpPr/>
          <p:nvPr/>
        </p:nvSpPr>
        <p:spPr>
          <a:xfrm>
            <a:off x="1152128" y="338244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Perron</a:t>
            </a:r>
            <a:endParaRPr lang="en-GB" dirty="0"/>
          </a:p>
        </p:txBody>
      </p:sp>
      <p:pic>
        <p:nvPicPr>
          <p:cNvPr id="36" name="Imag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50" y="2779170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Image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50" y="3455035"/>
            <a:ext cx="367180" cy="303250"/>
          </a:xfrm>
          <a:prstGeom prst="rect">
            <a:avLst/>
          </a:prstGeom>
        </p:spPr>
      </p:pic>
      <p:sp>
        <p:nvSpPr>
          <p:cNvPr id="38" name="Right Arrow 37"/>
          <p:cNvSpPr/>
          <p:nvPr/>
        </p:nvSpPr>
        <p:spPr>
          <a:xfrm>
            <a:off x="616954" y="4094951"/>
            <a:ext cx="332399" cy="184666"/>
          </a:xfrm>
          <a:prstGeom prst="rightArrow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2627784" y="2114651"/>
            <a:ext cx="6545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Hier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schrijf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naam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van het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station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waar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naartoe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ga.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641152" y="2743973"/>
            <a:ext cx="5211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Hier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schrijf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het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uur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van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vertrek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van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trein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88806" y="3373295"/>
            <a:ext cx="5981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Hier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schrijf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het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nummer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van het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voorziene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perron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92574" y="4002618"/>
            <a:ext cx="6012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Hier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schrijf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naam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van de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stad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waar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trein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naartoe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rijdt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itle 3"/>
          <p:cNvSpPr>
            <a:spLocks noGrp="1"/>
          </p:cNvSpPr>
          <p:nvPr>
            <p:ph type="title"/>
          </p:nvPr>
        </p:nvSpPr>
        <p:spPr>
          <a:xfrm>
            <a:off x="496522" y="1149621"/>
            <a:ext cx="8147248" cy="709587"/>
          </a:xfrm>
        </p:spPr>
        <p:txBody>
          <a:bodyPr/>
          <a:lstStyle/>
          <a:p>
            <a:r>
              <a:rPr lang="en-GB" dirty="0" err="1">
                <a:solidFill>
                  <a:schemeClr val="accent3"/>
                </a:solidFill>
              </a:rPr>
              <a:t>Terug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3"/>
          <a:stretch/>
        </p:blipFill>
        <p:spPr bwMode="auto">
          <a:xfrm flipH="1">
            <a:off x="1985561" y="1110875"/>
            <a:ext cx="1578474" cy="59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Curved Left Arrow 44"/>
          <p:cNvSpPr/>
          <p:nvPr/>
        </p:nvSpPr>
        <p:spPr>
          <a:xfrm>
            <a:off x="4055787" y="1054877"/>
            <a:ext cx="680680" cy="634551"/>
          </a:xfrm>
          <a:prstGeom prst="curvedLef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1692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2319722"/>
            <a:ext cx="7992888" cy="154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Wanneer er storingen of problemen zijn </a:t>
            </a:r>
          </a:p>
          <a:p>
            <a:r>
              <a:rPr lang="nl-NL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of als de situatie niet veilig </a:t>
            </a:r>
            <a:r>
              <a:rPr lang="nl-NL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is</a:t>
            </a:r>
          </a:p>
          <a:p>
            <a:endParaRPr lang="nl-NL" sz="28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r>
              <a:rPr lang="nl-NL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 </a:t>
            </a:r>
            <a:r>
              <a:rPr lang="nl-NL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mensen van NMBS zullen mij helpen</a:t>
            </a:r>
          </a:p>
          <a:p>
            <a:endParaRPr lang="en-GB" sz="2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endParaRPr lang="en-GB" sz="2800" b="1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09556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 txBox="1">
            <a:spLocks noGrp="1"/>
          </p:cNvSpPr>
          <p:nvPr>
            <p:ph type="title"/>
          </p:nvPr>
        </p:nvSpPr>
        <p:spPr>
          <a:xfrm>
            <a:off x="592218" y="123478"/>
            <a:ext cx="8147248" cy="709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539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>
                <a:solidFill>
                  <a:srgbClr val="CC006A"/>
                </a:solidFill>
                <a:ea typeface="+mn-ea"/>
              </a:rPr>
              <a:t>In het station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596752" y="771550"/>
            <a:ext cx="7880257" cy="7480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539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mensen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van NMBS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kunnen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mij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bg1">
                    <a:lumMod val="50000"/>
                  </a:schemeClr>
                </a:solidFill>
              </a:rPr>
              <a:t>inlichten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en me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indien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nodig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ergens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naartoe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gidsen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" name="Picture 9" descr="Pendelaar_02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50" y="1319324"/>
            <a:ext cx="2706716" cy="161036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Picture 11" descr="DSC_4587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" t="16999"/>
          <a:stretch/>
        </p:blipFill>
        <p:spPr>
          <a:xfrm>
            <a:off x="5131094" y="1353947"/>
            <a:ext cx="2439275" cy="154111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Picture 2" descr="DSC_409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2" r="7295" b="25742"/>
          <a:stretch>
            <a:fillRect/>
          </a:stretch>
        </p:blipFill>
        <p:spPr bwMode="auto">
          <a:xfrm>
            <a:off x="3583631" y="1319324"/>
            <a:ext cx="1355883" cy="161036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VL7401\Pictures\Sélection\EH_180528_SNCBNMBS_Specials_1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0" y="3000638"/>
            <a:ext cx="2706716" cy="15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AVL7401\Pictures\Sélection\Picture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094" y="3028174"/>
            <a:ext cx="2439275" cy="155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D4030-03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9" b="14665"/>
          <a:stretch/>
        </p:blipFill>
        <p:spPr>
          <a:xfrm>
            <a:off x="3583631" y="3028174"/>
            <a:ext cx="1381500" cy="1548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634840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23567"/>
            <a:ext cx="8147248" cy="709587"/>
          </a:xfrm>
        </p:spPr>
        <p:txBody>
          <a:bodyPr/>
          <a:lstStyle/>
          <a:p>
            <a:r>
              <a:rPr lang="en-GB" sz="2400" dirty="0">
                <a:solidFill>
                  <a:srgbClr val="CC006A"/>
                </a:solidFill>
              </a:rPr>
              <a:t>Op het </a:t>
            </a:r>
            <a:r>
              <a:rPr lang="en-GB" sz="2400" dirty="0" err="1">
                <a:solidFill>
                  <a:srgbClr val="CC006A"/>
                </a:solidFill>
              </a:rPr>
              <a:t>perron</a:t>
            </a:r>
            <a:endParaRPr lang="fr-BE" sz="2400" dirty="0">
              <a:solidFill>
                <a:srgbClr val="CC006A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63888" y="987574"/>
            <a:ext cx="5164708" cy="18002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Als ik het niet goed begrepen </a:t>
            </a:r>
            <a:r>
              <a:rPr lang="nl-NL" sz="1400" dirty="0" smtClean="0"/>
              <a:t>heb of als ik twijfel, </a:t>
            </a:r>
          </a:p>
          <a:p>
            <a:r>
              <a:rPr lang="nl-NL" sz="1400" dirty="0" smtClean="0"/>
              <a:t>      vraag ik hulp </a:t>
            </a:r>
            <a:r>
              <a:rPr lang="nl-NL" sz="1400" dirty="0"/>
              <a:t>met mijn </a:t>
            </a:r>
            <a:r>
              <a:rPr lang="nl-NL" sz="1400" dirty="0" smtClean="0"/>
              <a:t>kaartje.</a:t>
            </a:r>
            <a:endParaRPr lang="nl-NL" sz="1400" dirty="0"/>
          </a:p>
        </p:txBody>
      </p:sp>
      <p:pic>
        <p:nvPicPr>
          <p:cNvPr id="5" name="Picture 2" descr="IMG_968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53" y="1059582"/>
            <a:ext cx="2946862" cy="197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2" t="26781" r="14423" b="21083"/>
          <a:stretch>
            <a:fillRect/>
          </a:stretch>
        </p:blipFill>
        <p:spPr bwMode="auto">
          <a:xfrm>
            <a:off x="1907707" y="2355726"/>
            <a:ext cx="2734818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2" t="26781" r="14229" b="20229"/>
          <a:stretch>
            <a:fillRect/>
          </a:stretch>
        </p:blipFill>
        <p:spPr bwMode="auto">
          <a:xfrm>
            <a:off x="5292080" y="2355726"/>
            <a:ext cx="2706965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60755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 txBox="1">
            <a:spLocks/>
          </p:cNvSpPr>
          <p:nvPr/>
        </p:nvSpPr>
        <p:spPr>
          <a:xfrm>
            <a:off x="674961" y="1851670"/>
            <a:ext cx="2352122" cy="216024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58834" y="2103988"/>
            <a:ext cx="2517128" cy="9361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31" y="1214686"/>
            <a:ext cx="4075701" cy="263064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0721" y="123478"/>
            <a:ext cx="8147248" cy="709587"/>
          </a:xfrm>
        </p:spPr>
        <p:txBody>
          <a:bodyPr/>
          <a:lstStyle/>
          <a:p>
            <a:r>
              <a:rPr lang="en-GB" sz="2400" dirty="0" err="1">
                <a:solidFill>
                  <a:srgbClr val="CC006A"/>
                </a:solidFill>
                <a:ea typeface="+mn-ea"/>
              </a:rPr>
              <a:t>Aan</a:t>
            </a:r>
            <a:r>
              <a:rPr lang="en-GB" sz="2400" dirty="0">
                <a:solidFill>
                  <a:srgbClr val="CC006A"/>
                </a:solidFill>
                <a:ea typeface="+mn-ea"/>
              </a:rPr>
              <a:t> </a:t>
            </a:r>
            <a:r>
              <a:rPr lang="en-GB" sz="2400" dirty="0" err="1">
                <a:solidFill>
                  <a:srgbClr val="CC006A"/>
                </a:solidFill>
                <a:ea typeface="+mn-ea"/>
              </a:rPr>
              <a:t>boord</a:t>
            </a:r>
            <a:r>
              <a:rPr lang="en-GB" sz="2400" dirty="0">
                <a:solidFill>
                  <a:srgbClr val="CC006A"/>
                </a:solidFill>
                <a:ea typeface="+mn-ea"/>
              </a:rPr>
              <a:t> van de </a:t>
            </a:r>
            <a:r>
              <a:rPr lang="en-GB" sz="2400" dirty="0" err="1">
                <a:solidFill>
                  <a:srgbClr val="CC006A"/>
                </a:solidFill>
                <a:ea typeface="+mn-ea"/>
              </a:rPr>
              <a:t>trein</a:t>
            </a:r>
            <a:r>
              <a:rPr lang="en-GB" sz="2400" dirty="0">
                <a:solidFill>
                  <a:srgbClr val="CC006A"/>
                </a:solidFill>
                <a:ea typeface="+mn-ea"/>
              </a:rPr>
              <a:t/>
            </a:r>
            <a:br>
              <a:rPr lang="en-GB" sz="2400" dirty="0">
                <a:solidFill>
                  <a:srgbClr val="CC006A"/>
                </a:solidFill>
                <a:ea typeface="+mn-ea"/>
              </a:rPr>
            </a:br>
            <a:endParaRPr lang="en-GB" sz="2400" dirty="0">
              <a:solidFill>
                <a:srgbClr val="CC006A"/>
              </a:solidFill>
              <a:ea typeface="+mn-ea"/>
            </a:endParaRPr>
          </a:p>
        </p:txBody>
      </p:sp>
      <p:sp>
        <p:nvSpPr>
          <p:cNvPr id="11" name="Content Placeholder 10"/>
          <p:cNvSpPr txBox="1">
            <a:spLocks noGrp="1"/>
          </p:cNvSpPr>
          <p:nvPr>
            <p:ph sz="half" idx="2"/>
          </p:nvPr>
        </p:nvSpPr>
        <p:spPr>
          <a:xfrm>
            <a:off x="4648200" y="1200151"/>
            <a:ext cx="4038600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Ik vraag aan de </a:t>
            </a:r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treinbegeleider om </a:t>
            </a:r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me te helpen.</a:t>
            </a:r>
          </a:p>
          <a:p>
            <a:endParaRPr lang="nl-B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Als ik me vergis van trein, zal </a:t>
            </a:r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hij/zij </a:t>
            </a:r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me zeggen wat ik moet doen.</a:t>
            </a:r>
          </a:p>
          <a:p>
            <a:endParaRPr lang="nl-B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Hij/zij </a:t>
            </a:r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geeft me een formulier om te bewaren dat ik nadien kan tonen in de trein.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2" t="26781" r="14423" b="21083"/>
          <a:stretch>
            <a:fillRect/>
          </a:stretch>
        </p:blipFill>
        <p:spPr bwMode="auto">
          <a:xfrm>
            <a:off x="483612" y="3097649"/>
            <a:ext cx="2734819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89795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7494"/>
            <a:ext cx="8147248" cy="709587"/>
          </a:xfrm>
        </p:spPr>
        <p:txBody>
          <a:bodyPr/>
          <a:lstStyle/>
          <a:p>
            <a:r>
              <a:rPr lang="en-GB" sz="2400" dirty="0" err="1">
                <a:solidFill>
                  <a:srgbClr val="CC006A"/>
                </a:solidFill>
              </a:rPr>
              <a:t>Overal</a:t>
            </a:r>
            <a:r>
              <a:rPr lang="en-GB" sz="2400" dirty="0">
                <a:solidFill>
                  <a:srgbClr val="CC006A"/>
                </a:solidFill>
              </a:rPr>
              <a:t> </a:t>
            </a:r>
            <a:r>
              <a:rPr lang="en-GB" sz="2400" dirty="0" err="1">
                <a:solidFill>
                  <a:srgbClr val="CC006A"/>
                </a:solidFill>
              </a:rPr>
              <a:t>voor</a:t>
            </a:r>
            <a:r>
              <a:rPr lang="en-GB" sz="2400" dirty="0">
                <a:solidFill>
                  <a:srgbClr val="CC006A"/>
                </a:solidFill>
              </a:rPr>
              <a:t> </a:t>
            </a:r>
            <a:r>
              <a:rPr lang="en-GB" sz="2400" dirty="0" err="1">
                <a:solidFill>
                  <a:srgbClr val="CC006A"/>
                </a:solidFill>
              </a:rPr>
              <a:t>mijn</a:t>
            </a:r>
            <a:r>
              <a:rPr lang="en-GB" sz="2400" dirty="0">
                <a:solidFill>
                  <a:srgbClr val="CC006A"/>
                </a:solidFill>
              </a:rPr>
              <a:t> </a:t>
            </a:r>
            <a:r>
              <a:rPr lang="en-GB" sz="2400" dirty="0" err="1">
                <a:solidFill>
                  <a:srgbClr val="CC006A"/>
                </a:solidFill>
              </a:rPr>
              <a:t>veiligheid</a:t>
            </a:r>
            <a:r>
              <a:rPr lang="en-GB" sz="2400" dirty="0">
                <a:solidFill>
                  <a:srgbClr val="CC006A"/>
                </a:solidFill>
              </a:rPr>
              <a:t> </a:t>
            </a:r>
            <a:r>
              <a:rPr lang="en-GB" sz="2400" dirty="0" err="1" smtClean="0">
                <a:solidFill>
                  <a:srgbClr val="CC006A"/>
                </a:solidFill>
              </a:rPr>
              <a:t>tijdens</a:t>
            </a:r>
            <a:r>
              <a:rPr lang="en-GB" sz="2400" dirty="0" smtClean="0">
                <a:solidFill>
                  <a:srgbClr val="CC006A"/>
                </a:solidFill>
              </a:rPr>
              <a:t> </a:t>
            </a:r>
            <a:r>
              <a:rPr lang="en-GB" sz="2400" dirty="0">
                <a:solidFill>
                  <a:srgbClr val="CC006A"/>
                </a:solidFill>
              </a:rPr>
              <a:t>de reis</a:t>
            </a:r>
          </a:p>
        </p:txBody>
      </p:sp>
      <p:pic>
        <p:nvPicPr>
          <p:cNvPr id="6" name="Picture 5" descr="D4030-0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9" b="14665"/>
          <a:stretch/>
        </p:blipFill>
        <p:spPr>
          <a:xfrm>
            <a:off x="621990" y="1493420"/>
            <a:ext cx="1872604" cy="216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 descr="ET ORGANISATIO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980" y="1493420"/>
            <a:ext cx="3243164" cy="2159999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Rectangle 1"/>
          <p:cNvSpPr/>
          <p:nvPr/>
        </p:nvSpPr>
        <p:spPr>
          <a:xfrm>
            <a:off x="5344268" y="3653419"/>
            <a:ext cx="36178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</a:rPr>
              <a:t>    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6012160" y="1493420"/>
            <a:ext cx="2880320" cy="2950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539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De teams van Securail en van de politie waken over mij.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Indien ik mij niet veilig voel, zullen zij mij helpen.</a:t>
            </a:r>
          </a:p>
          <a:p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98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1242"/>
            <a:ext cx="2304000" cy="153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10352" y="2341242"/>
            <a:ext cx="3047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prstClr val="white">
                    <a:lumMod val="50000"/>
                  </a:prstClr>
                </a:solidFill>
              </a:rPr>
              <a:t>Verdwaald</a:t>
            </a:r>
            <a:r>
              <a:rPr lang="en-GB" sz="1400" dirty="0">
                <a:solidFill>
                  <a:prstClr val="white">
                    <a:lumMod val="50000"/>
                  </a:prstClr>
                </a:solidFill>
              </a:rPr>
              <a:t>?</a:t>
            </a:r>
          </a:p>
          <a:p>
            <a:r>
              <a:rPr lang="en-GB" sz="1400" dirty="0">
                <a:solidFill>
                  <a:prstClr val="white">
                    <a:lumMod val="50000"/>
                  </a:prstClr>
                </a:solidFill>
              </a:rPr>
              <a:t>Wat </a:t>
            </a:r>
            <a:r>
              <a:rPr lang="en-GB" sz="1400" dirty="0" err="1">
                <a:solidFill>
                  <a:prstClr val="white">
                    <a:lumMod val="50000"/>
                  </a:prstClr>
                </a:solidFill>
              </a:rPr>
              <a:t>moet</a:t>
            </a:r>
            <a:r>
              <a:rPr lang="en-GB" sz="14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GB" sz="1400" dirty="0" err="1">
                <a:solidFill>
                  <a:prstClr val="white">
                    <a:lumMod val="50000"/>
                  </a:prstClr>
                </a:solidFill>
              </a:rPr>
              <a:t>ik</a:t>
            </a:r>
            <a:r>
              <a:rPr lang="en-GB" sz="14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GB" sz="1400" dirty="0" err="1">
                <a:solidFill>
                  <a:prstClr val="white">
                    <a:lumMod val="50000"/>
                  </a:prstClr>
                </a:solidFill>
              </a:rPr>
              <a:t>doen</a:t>
            </a:r>
            <a:r>
              <a:rPr lang="en-GB" sz="1400" dirty="0">
                <a:solidFill>
                  <a:prstClr val="white">
                    <a:lumMod val="50000"/>
                  </a:prstClr>
                </a:solidFill>
              </a:rPr>
              <a:t>?</a:t>
            </a:r>
          </a:p>
        </p:txBody>
      </p:sp>
      <p:pic>
        <p:nvPicPr>
          <p:cNvPr id="15" name="Picture 2" descr="DSC_47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11" y="3005748"/>
            <a:ext cx="1607608" cy="106402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17495" y="4069776"/>
            <a:ext cx="3639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prstClr val="white">
                    <a:lumMod val="50000"/>
                  </a:prstClr>
                </a:solidFill>
              </a:rPr>
              <a:t>Moeilijkheden</a:t>
            </a:r>
            <a:r>
              <a:rPr lang="en-GB" sz="1400" dirty="0">
                <a:solidFill>
                  <a:prstClr val="white">
                    <a:lumMod val="50000"/>
                  </a:prstClr>
                </a:solidFill>
              </a:rPr>
              <a:t> met de </a:t>
            </a:r>
            <a:r>
              <a:rPr lang="en-GB" sz="1400" dirty="0" err="1">
                <a:solidFill>
                  <a:prstClr val="white">
                    <a:lumMod val="50000"/>
                  </a:prstClr>
                </a:solidFill>
              </a:rPr>
              <a:t>automaat</a:t>
            </a:r>
            <a:r>
              <a:rPr lang="en-GB" sz="1400" dirty="0">
                <a:solidFill>
                  <a:prstClr val="white">
                    <a:lumMod val="50000"/>
                  </a:prstClr>
                </a:solidFill>
              </a:rPr>
              <a:t>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" b="34779"/>
          <a:stretch/>
        </p:blipFill>
        <p:spPr bwMode="auto">
          <a:xfrm>
            <a:off x="899592" y="1275606"/>
            <a:ext cx="1601962" cy="1044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ontent Placeholder 1"/>
          <p:cNvSpPr txBox="1">
            <a:spLocks/>
          </p:cNvSpPr>
          <p:nvPr/>
        </p:nvSpPr>
        <p:spPr>
          <a:xfrm>
            <a:off x="4932040" y="3845313"/>
            <a:ext cx="2304001" cy="307383"/>
          </a:xfrm>
          <a:prstGeom prst="rect">
            <a:avLst/>
          </a:prstGeom>
          <a:solidFill>
            <a:srgbClr val="F25A0E"/>
          </a:solidFill>
          <a:ln>
            <a:noFill/>
          </a:ln>
          <a:effectLst/>
        </p:spPr>
        <p:txBody>
          <a:bodyPr anchor="ctr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SzPct val="80000"/>
              <a:buFont typeface="Arial" panose="020B0604020202020204" pitchFamily="34" charset="0"/>
              <a:buNone/>
              <a:defRPr sz="19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en-GB" sz="2400" b="1" dirty="0">
                <a:solidFill>
                  <a:prstClr val="white"/>
                </a:solidFill>
              </a:rPr>
              <a:t>02/555.25.55</a:t>
            </a:r>
            <a:endParaRPr lang="en-GB" sz="32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30509"/>
            <a:ext cx="8147248" cy="709587"/>
          </a:xfrm>
        </p:spPr>
        <p:txBody>
          <a:bodyPr/>
          <a:lstStyle/>
          <a:p>
            <a:r>
              <a:rPr lang="en-GB" sz="2400" dirty="0">
                <a:solidFill>
                  <a:srgbClr val="CC006A"/>
                </a:solidFill>
                <a:ea typeface="+mn-ea"/>
              </a:rPr>
              <a:t>Per </a:t>
            </a:r>
            <a:r>
              <a:rPr lang="en-GB" sz="2400" dirty="0" err="1">
                <a:solidFill>
                  <a:srgbClr val="CC006A"/>
                </a:solidFill>
                <a:ea typeface="+mn-ea"/>
              </a:rPr>
              <a:t>telefoon</a:t>
            </a:r>
            <a:r>
              <a:rPr lang="en-GB" sz="2400" dirty="0">
                <a:solidFill>
                  <a:srgbClr val="CC006A"/>
                </a:solidFill>
                <a:ea typeface="+mn-ea"/>
              </a:rPr>
              <a:t/>
            </a:r>
            <a:br>
              <a:rPr lang="en-GB" sz="2400" dirty="0">
                <a:solidFill>
                  <a:srgbClr val="CC006A"/>
                </a:solidFill>
                <a:ea typeface="+mn-ea"/>
              </a:rPr>
            </a:br>
            <a:endParaRPr lang="en-GB" sz="1600" b="0" dirty="0">
              <a:solidFill>
                <a:schemeClr val="bg1">
                  <a:lumMod val="50000"/>
                </a:schemeClr>
              </a:solidFill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764339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CC006A"/>
                </a:solidFill>
              </a:rPr>
              <a:t>Ik</a:t>
            </a:r>
            <a:r>
              <a:rPr lang="fr-FR" dirty="0" smtClean="0">
                <a:solidFill>
                  <a:srgbClr val="CC006A"/>
                </a:solidFill>
              </a:rPr>
              <a:t> ben </a:t>
            </a:r>
            <a:r>
              <a:rPr lang="fr-FR" dirty="0" err="1" smtClean="0">
                <a:solidFill>
                  <a:srgbClr val="CC006A"/>
                </a:solidFill>
              </a:rPr>
              <a:t>alleen</a:t>
            </a:r>
            <a:r>
              <a:rPr lang="fr-FR" dirty="0" smtClean="0">
                <a:solidFill>
                  <a:srgbClr val="CC006A"/>
                </a:solidFill>
              </a:rPr>
              <a:t> en er </a:t>
            </a:r>
            <a:r>
              <a:rPr lang="fr-FR" dirty="0" err="1" smtClean="0">
                <a:solidFill>
                  <a:srgbClr val="CC006A"/>
                </a:solidFill>
              </a:rPr>
              <a:t>is</a:t>
            </a:r>
            <a:r>
              <a:rPr lang="fr-FR" dirty="0" smtClean="0">
                <a:solidFill>
                  <a:srgbClr val="CC006A"/>
                </a:solidFill>
              </a:rPr>
              <a:t> </a:t>
            </a:r>
            <a:r>
              <a:rPr lang="fr-FR" dirty="0" err="1" smtClean="0">
                <a:solidFill>
                  <a:srgbClr val="CC006A"/>
                </a:solidFill>
              </a:rPr>
              <a:t>niemand</a:t>
            </a:r>
            <a:r>
              <a:rPr lang="fr-FR" dirty="0" smtClean="0">
                <a:solidFill>
                  <a:srgbClr val="CC006A"/>
                </a:solidFill>
              </a:rPr>
              <a:t> in het station om </a:t>
            </a:r>
            <a:r>
              <a:rPr lang="fr-FR" dirty="0" err="1" smtClean="0">
                <a:solidFill>
                  <a:srgbClr val="CC006A"/>
                </a:solidFill>
              </a:rPr>
              <a:t>mij</a:t>
            </a:r>
            <a:r>
              <a:rPr lang="fr-FR" dirty="0" smtClean="0">
                <a:solidFill>
                  <a:srgbClr val="CC006A"/>
                </a:solidFill>
              </a:rPr>
              <a:t> te </a:t>
            </a:r>
            <a:r>
              <a:rPr lang="fr-FR" dirty="0" err="1" smtClean="0">
                <a:solidFill>
                  <a:srgbClr val="CC006A"/>
                </a:solidFill>
              </a:rPr>
              <a:t>helpen</a:t>
            </a:r>
            <a:endParaRPr lang="en-GB" dirty="0">
              <a:solidFill>
                <a:srgbClr val="CC006A"/>
              </a:solidFill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4780410" y="1508506"/>
            <a:ext cx="3391990" cy="880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SzPct val="80000"/>
              <a:buFont typeface="Arial" panose="020B0604020202020204" pitchFamily="34" charset="0"/>
              <a:buNone/>
              <a:defRPr sz="19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Ik </a:t>
            </a:r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bel naar het </a:t>
            </a:r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assistentiepersoneel</a:t>
            </a:r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endParaRPr lang="nl-BE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dat </a:t>
            </a:r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klaarstaat om mij vanop afstand te helpen.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04912" y="2055371"/>
            <a:ext cx="2088232" cy="6603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637185" y="3413267"/>
            <a:ext cx="2111301" cy="4320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72673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2319722"/>
            <a:ext cx="7992888" cy="154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endParaRPr lang="en-GB" sz="2800" b="1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7083" y="2067694"/>
            <a:ext cx="532859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2800" b="1" dirty="0" err="1" smtClean="0">
                <a:solidFill>
                  <a:prstClr val="white"/>
                </a:solidFill>
              </a:rPr>
              <a:t>Prettige</a:t>
            </a:r>
            <a:r>
              <a:rPr lang="fr-BE" sz="2800" b="1" dirty="0" smtClean="0">
                <a:solidFill>
                  <a:prstClr val="white"/>
                </a:solidFill>
              </a:rPr>
              <a:t> reis</a:t>
            </a:r>
            <a:endParaRPr lang="fr-BE" sz="2000" b="1" dirty="0">
              <a:solidFill>
                <a:prstClr val="white"/>
              </a:solidFill>
            </a:endParaRPr>
          </a:p>
          <a:p>
            <a:endParaRPr lang="fr-BE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306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8131" y="1347614"/>
            <a:ext cx="4038600" cy="3394472"/>
          </a:xfrm>
        </p:spPr>
        <p:txBody>
          <a:bodyPr/>
          <a:lstStyle/>
          <a:p>
            <a:r>
              <a:rPr lang="fr-BE" sz="1400" dirty="0"/>
              <a:t>Op de </a:t>
            </a:r>
            <a:r>
              <a:rPr lang="fr-BE" sz="1400" dirty="0" smtClean="0"/>
              <a:t>site</a:t>
            </a:r>
          </a:p>
          <a:p>
            <a:r>
              <a:rPr lang="fr-BE" dirty="0" smtClean="0">
                <a:hlinkClick r:id="rId2"/>
              </a:rPr>
              <a:t>www.nmbs.be</a:t>
            </a:r>
            <a:endParaRPr lang="fr-BE" dirty="0" smtClean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sp>
        <p:nvSpPr>
          <p:cNvPr id="4" name="Oval 3"/>
          <p:cNvSpPr/>
          <p:nvPr/>
        </p:nvSpPr>
        <p:spPr>
          <a:xfrm>
            <a:off x="8167898" y="267494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Visu 1 blan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396" y="381245"/>
            <a:ext cx="334252" cy="367005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151636" y="195486"/>
            <a:ext cx="8147248" cy="709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539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 err="1">
                <a:solidFill>
                  <a:schemeClr val="accent5"/>
                </a:solidFill>
              </a:rPr>
              <a:t>Ik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zoek</a:t>
            </a:r>
            <a:r>
              <a:rPr lang="en-GB" sz="2400" dirty="0">
                <a:solidFill>
                  <a:schemeClr val="accent5"/>
                </a:solidFill>
              </a:rPr>
              <a:t> de </a:t>
            </a:r>
            <a:r>
              <a:rPr lang="en-GB" sz="2400" dirty="0" err="1">
                <a:solidFill>
                  <a:schemeClr val="accent5"/>
                </a:solidFill>
              </a:rPr>
              <a:t>informatie</a:t>
            </a:r>
            <a:r>
              <a:rPr lang="en-GB" sz="2400" dirty="0">
                <a:solidFill>
                  <a:schemeClr val="accent5"/>
                </a:solidFill>
              </a:rPr>
              <a:t> op over de </a:t>
            </a:r>
            <a:r>
              <a:rPr lang="en-GB" sz="2400" dirty="0" err="1" smtClean="0">
                <a:solidFill>
                  <a:schemeClr val="accent5"/>
                </a:solidFill>
              </a:rPr>
              <a:t>reisweg</a:t>
            </a:r>
            <a:r>
              <a:rPr lang="en-GB" sz="2400" dirty="0" smtClean="0">
                <a:solidFill>
                  <a:schemeClr val="accent5"/>
                </a:solidFill>
              </a:rPr>
              <a:t>, de </a:t>
            </a:r>
            <a:r>
              <a:rPr lang="en-GB" sz="2400" dirty="0" err="1" smtClean="0">
                <a:solidFill>
                  <a:schemeClr val="accent5"/>
                </a:solidFill>
              </a:rPr>
              <a:t>reistijden</a:t>
            </a:r>
            <a:r>
              <a:rPr lang="en-GB" sz="2400" dirty="0" smtClean="0">
                <a:solidFill>
                  <a:schemeClr val="accent5"/>
                </a:solidFill>
              </a:rPr>
              <a:t> en </a:t>
            </a:r>
            <a:r>
              <a:rPr lang="en-GB" sz="2400" dirty="0">
                <a:solidFill>
                  <a:schemeClr val="accent5"/>
                </a:solidFill>
              </a:rPr>
              <a:t>het </a:t>
            </a:r>
            <a:r>
              <a:rPr lang="en-GB" sz="2400" dirty="0" err="1" smtClean="0">
                <a:solidFill>
                  <a:schemeClr val="accent5"/>
                </a:solidFill>
              </a:rPr>
              <a:t>perron</a:t>
            </a:r>
            <a:r>
              <a:rPr lang="en-GB" sz="2400" dirty="0" smtClean="0">
                <a:solidFill>
                  <a:schemeClr val="accent5"/>
                </a:solidFill>
              </a:rPr>
              <a:t>.  </a:t>
            </a:r>
            <a:endParaRPr lang="en-GB" sz="2400" dirty="0">
              <a:solidFill>
                <a:schemeClr val="accent5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236416"/>
            <a:ext cx="1968306" cy="328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62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3568" y="1342564"/>
            <a:ext cx="4038600" cy="3394472"/>
          </a:xfrm>
        </p:spPr>
        <p:txBody>
          <a:bodyPr/>
          <a:lstStyle/>
          <a:p>
            <a:r>
              <a:rPr lang="fr-BE" dirty="0"/>
              <a:t>Op de </a:t>
            </a:r>
            <a:r>
              <a:rPr lang="fr-BE" dirty="0" smtClean="0"/>
              <a:t>gratis </a:t>
            </a:r>
            <a:r>
              <a:rPr lang="fr-BE" dirty="0" err="1" smtClean="0"/>
              <a:t>applicatie</a:t>
            </a:r>
            <a:endParaRPr lang="fr-BE" dirty="0"/>
          </a:p>
          <a:p>
            <a:endParaRPr lang="fr-BE" dirty="0"/>
          </a:p>
        </p:txBody>
      </p:sp>
      <p:sp>
        <p:nvSpPr>
          <p:cNvPr id="4" name="Oval 3"/>
          <p:cNvSpPr/>
          <p:nvPr/>
        </p:nvSpPr>
        <p:spPr>
          <a:xfrm>
            <a:off x="8167898" y="267494"/>
            <a:ext cx="619248" cy="594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80000"/>
              <a:buFont typeface="Arial" panose="020B0604020202020204" pitchFamily="34" charset="0"/>
              <a:buNone/>
            </a:pPr>
            <a:endParaRPr lang="en-GB" sz="1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Visu 1 blan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396" y="381245"/>
            <a:ext cx="334252" cy="367005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151636" y="195486"/>
            <a:ext cx="8147248" cy="709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539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 err="1">
                <a:solidFill>
                  <a:schemeClr val="accent5"/>
                </a:solidFill>
              </a:rPr>
              <a:t>Ik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zoek</a:t>
            </a:r>
            <a:r>
              <a:rPr lang="en-GB" sz="2400" dirty="0">
                <a:solidFill>
                  <a:schemeClr val="accent5"/>
                </a:solidFill>
              </a:rPr>
              <a:t> de </a:t>
            </a:r>
            <a:r>
              <a:rPr lang="en-GB" sz="2400" dirty="0" err="1">
                <a:solidFill>
                  <a:schemeClr val="accent5"/>
                </a:solidFill>
              </a:rPr>
              <a:t>informatie</a:t>
            </a:r>
            <a:r>
              <a:rPr lang="en-GB" sz="2400" dirty="0">
                <a:solidFill>
                  <a:schemeClr val="accent5"/>
                </a:solidFill>
              </a:rPr>
              <a:t> op over de </a:t>
            </a:r>
            <a:r>
              <a:rPr lang="en-GB" sz="2400" dirty="0" err="1" smtClean="0">
                <a:solidFill>
                  <a:schemeClr val="accent5"/>
                </a:solidFill>
              </a:rPr>
              <a:t>reisweg</a:t>
            </a:r>
            <a:r>
              <a:rPr lang="en-GB" sz="2400" dirty="0" smtClean="0">
                <a:solidFill>
                  <a:schemeClr val="accent5"/>
                </a:solidFill>
              </a:rPr>
              <a:t>, de </a:t>
            </a:r>
            <a:r>
              <a:rPr lang="en-GB" sz="2400" dirty="0" err="1" smtClean="0">
                <a:solidFill>
                  <a:schemeClr val="accent5"/>
                </a:solidFill>
              </a:rPr>
              <a:t>reistijden</a:t>
            </a:r>
            <a:r>
              <a:rPr lang="en-GB" sz="2400" dirty="0" smtClean="0">
                <a:solidFill>
                  <a:schemeClr val="accent5"/>
                </a:solidFill>
              </a:rPr>
              <a:t> en </a:t>
            </a:r>
            <a:r>
              <a:rPr lang="en-GB" sz="2400" dirty="0">
                <a:solidFill>
                  <a:schemeClr val="accent5"/>
                </a:solidFill>
              </a:rPr>
              <a:t>het </a:t>
            </a:r>
            <a:r>
              <a:rPr lang="en-GB" sz="2400" dirty="0" err="1" smtClean="0">
                <a:solidFill>
                  <a:schemeClr val="accent5"/>
                </a:solidFill>
              </a:rPr>
              <a:t>perron</a:t>
            </a:r>
            <a:r>
              <a:rPr lang="en-GB" sz="2400" dirty="0" smtClean="0">
                <a:solidFill>
                  <a:schemeClr val="accent5"/>
                </a:solidFill>
              </a:rPr>
              <a:t>.  </a:t>
            </a:r>
            <a:endParaRPr lang="en-GB" sz="2400" dirty="0">
              <a:solidFill>
                <a:schemeClr val="accent5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564271" y="1382816"/>
            <a:ext cx="2021396" cy="3313968"/>
            <a:chOff x="5564271" y="1382816"/>
            <a:chExt cx="2021396" cy="3313968"/>
          </a:xfrm>
        </p:grpSpPr>
        <p:grpSp>
          <p:nvGrpSpPr>
            <p:cNvPr id="6" name="Group 5"/>
            <p:cNvGrpSpPr/>
            <p:nvPr/>
          </p:nvGrpSpPr>
          <p:grpSpPr>
            <a:xfrm>
              <a:off x="5564271" y="1382816"/>
              <a:ext cx="2021396" cy="3313968"/>
              <a:chOff x="5076056" y="1275606"/>
              <a:chExt cx="2102679" cy="3477507"/>
            </a:xfrm>
          </p:grpSpPr>
          <p:pic>
            <p:nvPicPr>
              <p:cNvPr id="8" name="Picture 7" descr="IMG_0647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6096" y="1631501"/>
                <a:ext cx="1426547" cy="2537351"/>
              </a:xfrm>
              <a:prstGeom prst="rect">
                <a:avLst/>
              </a:prstGeom>
              <a:noFill/>
              <a:ln>
                <a:solidFill>
                  <a:srgbClr val="005294"/>
                </a:solidFill>
              </a:ln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6056" y="1275606"/>
                <a:ext cx="2102679" cy="3477507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586" y="1779662"/>
              <a:ext cx="1295496" cy="2304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7389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imply Positive">
      <a:dk1>
        <a:srgbClr val="000000"/>
      </a:dk1>
      <a:lt1>
        <a:sysClr val="window" lastClr="FFFFFF"/>
      </a:lt1>
      <a:dk2>
        <a:srgbClr val="00A8A9"/>
      </a:dk2>
      <a:lt2>
        <a:srgbClr val="8670B1"/>
      </a:lt2>
      <a:accent1>
        <a:srgbClr val="00A0DE"/>
      </a:accent1>
      <a:accent2>
        <a:srgbClr val="E40038"/>
      </a:accent2>
      <a:accent3>
        <a:srgbClr val="009E44"/>
      </a:accent3>
      <a:accent4>
        <a:srgbClr val="FFE600"/>
      </a:accent4>
      <a:accent5>
        <a:srgbClr val="004899"/>
      </a:accent5>
      <a:accent6>
        <a:srgbClr val="EA560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Simply Positive">
      <a:dk1>
        <a:srgbClr val="000000"/>
      </a:dk1>
      <a:lt1>
        <a:sysClr val="window" lastClr="FFFFFF"/>
      </a:lt1>
      <a:dk2>
        <a:srgbClr val="00A8A9"/>
      </a:dk2>
      <a:lt2>
        <a:srgbClr val="8670B1"/>
      </a:lt2>
      <a:accent1>
        <a:srgbClr val="00A0DE"/>
      </a:accent1>
      <a:accent2>
        <a:srgbClr val="E40038"/>
      </a:accent2>
      <a:accent3>
        <a:srgbClr val="009E44"/>
      </a:accent3>
      <a:accent4>
        <a:srgbClr val="FFE600"/>
      </a:accent4>
      <a:accent5>
        <a:srgbClr val="004899"/>
      </a:accent5>
      <a:accent6>
        <a:srgbClr val="EA560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2080</Words>
  <Application>Microsoft Office PowerPoint</Application>
  <PresentationFormat>On-screen Show (16:9)</PresentationFormat>
  <Paragraphs>404</Paragraphs>
  <Slides>79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81" baseType="lpstr">
      <vt:lpstr>Office Theme</vt:lpstr>
      <vt:lpstr>1_Office Theme</vt:lpstr>
      <vt:lpstr>PowerPoint Presentation</vt:lpstr>
      <vt:lpstr>Samenvatting</vt:lpstr>
      <vt:lpstr>PowerPoint Presentation</vt:lpstr>
      <vt:lpstr>De 8 stappen van mijn reis</vt:lpstr>
      <vt:lpstr>De 8 stappen van mijn reis</vt:lpstr>
      <vt:lpstr>PowerPoint Presentation</vt:lpstr>
      <vt:lpstr>Vóór de reis – ik kan assistentie reserveren. </vt:lpstr>
      <vt:lpstr>PowerPoint Presentation</vt:lpstr>
      <vt:lpstr>PowerPoint Presentation</vt:lpstr>
      <vt:lpstr>PowerPoint Presentation</vt:lpstr>
      <vt:lpstr>Heenreis </vt:lpstr>
      <vt:lpstr>Terugreis </vt:lpstr>
      <vt:lpstr>Niets vergeten?</vt:lpstr>
      <vt:lpstr>Ik zie de ingang van het station waar ik vertrek voor mij  </vt:lpstr>
      <vt:lpstr>Ik zie de ingang van het station waar ik vertrek voor mij</vt:lpstr>
      <vt:lpstr>Ik volg de afbeeldingen</vt:lpstr>
      <vt:lpstr> Ik koop mijn treinbiljet      </vt:lpstr>
      <vt:lpstr>Mijn treinbiljet op mijn e-ID.   </vt:lpstr>
      <vt:lpstr>Mijn treinbiljet op mijn telefoon.</vt:lpstr>
      <vt:lpstr>Mijn treinbiljet aan het loket.</vt:lpstr>
      <vt:lpstr>Ik koop mijn biljet aan de automaat.</vt:lpstr>
      <vt:lpstr>Ik kan niet lezen  of een klein beetje.   </vt:lpstr>
      <vt:lpstr>Als ik geen bankkaart heb,  ga ik naar de automaat die munten accepteert.</vt:lpstr>
      <vt:lpstr>Ik telefoneer om hulp bij de aankoop van  mijn treinbiljet aan de automaat.</vt:lpstr>
      <vt:lpstr>Ik telefoneer om hulp bij de aankoop van  mijn treinbiljet aan de automaat.</vt:lpstr>
      <vt:lpstr>Ik zeg aan de telefoon.</vt:lpstr>
      <vt:lpstr>Ik zeg aan de telefoon.</vt:lpstr>
      <vt:lpstr>Het assistentiepersoneel kiest het juiste treinbiljet voor mij.</vt:lpstr>
      <vt:lpstr>Ik zie de prijs van mijn treinbiljet op het scherm.</vt:lpstr>
      <vt:lpstr>Ik betaal mijn biljet aan de automaat.</vt:lpstr>
      <vt:lpstr>Betaling gelukt! </vt:lpstr>
      <vt:lpstr>Ik neem mijn treinbiljet  en mijn betaalbewijs  uit de automaat.</vt:lpstr>
      <vt:lpstr>Ik kan lezen en schrijven.</vt:lpstr>
      <vt:lpstr>Als ik geen  bankkaart heb, ga ik naar de automaat die munten accepteert.</vt:lpstr>
      <vt:lpstr>Ik druk op  “NL” (taal) op het scherm.</vt:lpstr>
      <vt:lpstr>Ik druk op  “Alle biljetten”.</vt:lpstr>
      <vt:lpstr>Als ik de verminderingskaart   Verhoogde Tegemoetkoming heb,  druk ik op “Verhoogde Tegemoetkoming”. </vt:lpstr>
      <vt:lpstr>Bij “Stationskeuze” kies ik het station van waaruit ik vertrek. </vt:lpstr>
      <vt:lpstr>Ik druk op de naam van het station waar ik naartoe ga of ik typ de naam van dit station en druk op “Volgende”. </vt:lpstr>
      <vt:lpstr>Ik kies  - een enkele of een heen-en-terug reis; - de datum; - het aantal personen; - de reisklas van mijn treinbiljet.</vt:lpstr>
      <vt:lpstr>Ik druk op “Volgende”  en ik druk op “Betalen”.</vt:lpstr>
      <vt:lpstr>Ik zie de prijs van mijn treinbiljet op het scherm.</vt:lpstr>
      <vt:lpstr>Ik betaal mijn treinbiljet aan de automaat.</vt:lpstr>
      <vt:lpstr>Betaling gelukt! </vt:lpstr>
      <vt:lpstr>Ik neem mijn treinbiljet en mijn betaalbewijs  uit de automaat.</vt:lpstr>
      <vt:lpstr> Ik ga naar het perron </vt:lpstr>
      <vt:lpstr>Ik kijk naar het scherm met de aankondiging van de treinen.</vt:lpstr>
      <vt:lpstr>Ik luister naar de aankondiging door de luidspreker.</vt:lpstr>
      <vt:lpstr>Ik ga naar het perron.</vt:lpstr>
      <vt:lpstr>Mijn trein staat aan het perron.</vt:lpstr>
      <vt:lpstr>Als de trein gestopt is,  druk ik op de knop om de deur te openen.</vt:lpstr>
      <vt:lpstr>Een verandering van tijd wordt  in het oranje aangegeven.</vt:lpstr>
      <vt:lpstr>Een verandering van trein wordt  in het oranje aangegeven.</vt:lpstr>
      <vt:lpstr>PowerPoint Presentation</vt:lpstr>
      <vt:lpstr> Ik stap in de trein   </vt:lpstr>
      <vt:lpstr>Ik stap in de trein.</vt:lpstr>
      <vt:lpstr>Ik zit in de trein en ik volg aandachtig de haltes. </vt:lpstr>
      <vt:lpstr>Ik volg aandachtig de haltes en  luister naar de aankondigingen. </vt:lpstr>
      <vt:lpstr>Hoe kan ik de haltes van mijn reis volgen  als ik niet kan lezen?</vt:lpstr>
      <vt:lpstr>PowerPoint Presentation</vt:lpstr>
      <vt:lpstr>De haltes van mijn TERUGREIS</vt:lpstr>
      <vt:lpstr>De haltes van mijn traject wanneer ik moet overstappen.</vt:lpstr>
      <vt:lpstr>Ik kom aan in het station waar ik naartoe ga en ik stap uit de trein. </vt:lpstr>
      <vt:lpstr>Ik ben op mijn bestemming aangekomen</vt:lpstr>
      <vt:lpstr>PowerPoint Presentation</vt:lpstr>
      <vt:lpstr> Ik verlaat het station</vt:lpstr>
      <vt:lpstr>Ik verlaat het station door de pijlen te volgen.</vt:lpstr>
      <vt:lpstr>  Ik ben goed aangekomen op mijn bestemming.  </vt:lpstr>
      <vt:lpstr>PowerPoint Presentation</vt:lpstr>
      <vt:lpstr>PowerPoint Presentation</vt:lpstr>
      <vt:lpstr>Heen </vt:lpstr>
      <vt:lpstr>Terug </vt:lpstr>
      <vt:lpstr>PowerPoint Presentation</vt:lpstr>
      <vt:lpstr>In het station</vt:lpstr>
      <vt:lpstr>Op het perron</vt:lpstr>
      <vt:lpstr>Aan boord van de trein </vt:lpstr>
      <vt:lpstr>Overal voor mijn veiligheid tijdens de reis</vt:lpstr>
      <vt:lpstr>Per telefoon </vt:lpstr>
      <vt:lpstr>PowerPoint Presentation</vt:lpstr>
    </vt:vector>
  </TitlesOfParts>
  <Company>SNCB-Holding / NMBS-Holding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Isabelle Baudewyns</dc:creator>
  <cp:lastModifiedBy>Baudewyns Isabelle</cp:lastModifiedBy>
  <cp:revision>526</cp:revision>
  <cp:lastPrinted>2018-03-21T11:22:13Z</cp:lastPrinted>
  <dcterms:created xsi:type="dcterms:W3CDTF">2016-10-13T09:00:26Z</dcterms:created>
  <dcterms:modified xsi:type="dcterms:W3CDTF">2018-12-03T09:39:31Z</dcterms:modified>
</cp:coreProperties>
</file>