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entation.xml" ContentType="application/vnd.openxmlformats-officedocument.presentationml.presentation.main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39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81"/>
  </p:notesMasterIdLst>
  <p:handoutMasterIdLst>
    <p:handoutMasterId r:id="rId82"/>
  </p:handoutMasterIdLst>
  <p:sldIdLst>
    <p:sldId id="267" r:id="rId3"/>
    <p:sldId id="537" r:id="rId4"/>
    <p:sldId id="540" r:id="rId5"/>
    <p:sldId id="538" r:id="rId6"/>
    <p:sldId id="539" r:id="rId7"/>
    <p:sldId id="482" r:id="rId8"/>
    <p:sldId id="541" r:id="rId9"/>
    <p:sldId id="542" r:id="rId10"/>
    <p:sldId id="543" r:id="rId11"/>
    <p:sldId id="544" r:id="rId12"/>
    <p:sldId id="484" r:id="rId13"/>
    <p:sldId id="545" r:id="rId14"/>
    <p:sldId id="486" r:id="rId15"/>
    <p:sldId id="487" r:id="rId16"/>
    <p:sldId id="488" r:id="rId17"/>
    <p:sldId id="489" r:id="rId18"/>
    <p:sldId id="490" r:id="rId19"/>
    <p:sldId id="491" r:id="rId20"/>
    <p:sldId id="492" r:id="rId21"/>
    <p:sldId id="493" r:id="rId22"/>
    <p:sldId id="494" r:id="rId23"/>
    <p:sldId id="495" r:id="rId24"/>
    <p:sldId id="584" r:id="rId25"/>
    <p:sldId id="361" r:id="rId26"/>
    <p:sldId id="585" r:id="rId27"/>
    <p:sldId id="547" r:id="rId28"/>
    <p:sldId id="548" r:id="rId29"/>
    <p:sldId id="549" r:id="rId30"/>
    <p:sldId id="550" r:id="rId31"/>
    <p:sldId id="586" r:id="rId32"/>
    <p:sldId id="385" r:id="rId33"/>
    <p:sldId id="387" r:id="rId34"/>
    <p:sldId id="498" r:id="rId35"/>
    <p:sldId id="587" r:id="rId36"/>
    <p:sldId id="388" r:id="rId37"/>
    <p:sldId id="555" r:id="rId38"/>
    <p:sldId id="500" r:id="rId39"/>
    <p:sldId id="502" r:id="rId40"/>
    <p:sldId id="503" r:id="rId41"/>
    <p:sldId id="504" r:id="rId42"/>
    <p:sldId id="568" r:id="rId43"/>
    <p:sldId id="552" r:id="rId44"/>
    <p:sldId id="569" r:id="rId45"/>
    <p:sldId id="554" r:id="rId46"/>
    <p:sldId id="509" r:id="rId47"/>
    <p:sldId id="556" r:id="rId48"/>
    <p:sldId id="563" r:id="rId49"/>
    <p:sldId id="558" r:id="rId50"/>
    <p:sldId id="559" r:id="rId51"/>
    <p:sldId id="588" r:id="rId52"/>
    <p:sldId id="560" r:id="rId53"/>
    <p:sldId id="561" r:id="rId54"/>
    <p:sldId id="562" r:id="rId55"/>
    <p:sldId id="516" r:id="rId56"/>
    <p:sldId id="517" r:id="rId57"/>
    <p:sldId id="518" r:id="rId58"/>
    <p:sldId id="519" r:id="rId59"/>
    <p:sldId id="571" r:id="rId60"/>
    <p:sldId id="592" r:id="rId61"/>
    <p:sldId id="593" r:id="rId62"/>
    <p:sldId id="591" r:id="rId63"/>
    <p:sldId id="525" r:id="rId64"/>
    <p:sldId id="526" r:id="rId65"/>
    <p:sldId id="594" r:id="rId66"/>
    <p:sldId id="527" r:id="rId67"/>
    <p:sldId id="528" r:id="rId68"/>
    <p:sldId id="261" r:id="rId69"/>
    <p:sldId id="564" r:id="rId70"/>
    <p:sldId id="577" r:id="rId71"/>
    <p:sldId id="565" r:id="rId72"/>
    <p:sldId id="595" r:id="rId73"/>
    <p:sldId id="567" r:id="rId74"/>
    <p:sldId id="578" r:id="rId75"/>
    <p:sldId id="579" r:id="rId76"/>
    <p:sldId id="580" r:id="rId77"/>
    <p:sldId id="581" r:id="rId78"/>
    <p:sldId id="582" r:id="rId79"/>
    <p:sldId id="583" r:id="rId80"/>
  </p:sldIdLst>
  <p:sldSz cx="9144000" cy="5143500" type="screen16x9"/>
  <p:notesSz cx="6819900" cy="9918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D5C3158-D92A-4926-B4FC-0A9CCBDB2D26}">
          <p14:sldIdLst>
            <p14:sldId id="267"/>
            <p14:sldId id="537"/>
            <p14:sldId id="540"/>
            <p14:sldId id="538"/>
            <p14:sldId id="539"/>
            <p14:sldId id="482"/>
            <p14:sldId id="541"/>
            <p14:sldId id="542"/>
            <p14:sldId id="543"/>
            <p14:sldId id="544"/>
            <p14:sldId id="484"/>
            <p14:sldId id="545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494"/>
            <p14:sldId id="495"/>
            <p14:sldId id="584"/>
            <p14:sldId id="361"/>
            <p14:sldId id="585"/>
            <p14:sldId id="547"/>
            <p14:sldId id="548"/>
            <p14:sldId id="549"/>
            <p14:sldId id="550"/>
            <p14:sldId id="586"/>
            <p14:sldId id="385"/>
            <p14:sldId id="387"/>
            <p14:sldId id="498"/>
            <p14:sldId id="587"/>
            <p14:sldId id="388"/>
            <p14:sldId id="555"/>
            <p14:sldId id="500"/>
            <p14:sldId id="502"/>
            <p14:sldId id="503"/>
            <p14:sldId id="504"/>
            <p14:sldId id="568"/>
            <p14:sldId id="552"/>
            <p14:sldId id="569"/>
            <p14:sldId id="554"/>
            <p14:sldId id="509"/>
            <p14:sldId id="556"/>
            <p14:sldId id="563"/>
            <p14:sldId id="558"/>
            <p14:sldId id="559"/>
            <p14:sldId id="588"/>
            <p14:sldId id="560"/>
            <p14:sldId id="561"/>
            <p14:sldId id="562"/>
            <p14:sldId id="516"/>
            <p14:sldId id="517"/>
            <p14:sldId id="518"/>
            <p14:sldId id="519"/>
            <p14:sldId id="571"/>
            <p14:sldId id="592"/>
            <p14:sldId id="593"/>
            <p14:sldId id="591"/>
            <p14:sldId id="525"/>
            <p14:sldId id="526"/>
            <p14:sldId id="594"/>
            <p14:sldId id="527"/>
            <p14:sldId id="528"/>
            <p14:sldId id="261"/>
            <p14:sldId id="564"/>
            <p14:sldId id="577"/>
            <p14:sldId id="565"/>
            <p14:sldId id="595"/>
            <p14:sldId id="567"/>
            <p14:sldId id="578"/>
            <p14:sldId id="579"/>
            <p14:sldId id="580"/>
            <p14:sldId id="581"/>
            <p14:sldId id="582"/>
            <p14:sldId id="5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>
          <p15:clr>
            <a:srgbClr val="A4A3A4"/>
          </p15:clr>
        </p15:guide>
        <p15:guide id="2" pos="214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minique" initials="D" lastIdx="82" clrIdx="0"/>
  <p:cmAuthor id="2" name="Baudewyns Isabelle" initials="BI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4"/>
    <a:srgbClr val="CC006A"/>
    <a:srgbClr val="D3552D"/>
    <a:srgbClr val="AC4C4E"/>
    <a:srgbClr val="FF4CA6"/>
    <a:srgbClr val="123D78"/>
    <a:srgbClr val="F25A0E"/>
    <a:srgbClr val="DF8163"/>
    <a:srgbClr val="0F7CB4"/>
    <a:srgbClr val="CDE4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1" autoAdjust="0"/>
    <p:restoredTop sz="95358" autoAdjust="0"/>
  </p:normalViewPr>
  <p:slideViewPr>
    <p:cSldViewPr snapToGrid="0">
      <p:cViewPr varScale="1">
        <p:scale>
          <a:sx n="217" d="100"/>
          <a:sy n="217" d="100"/>
        </p:scale>
        <p:origin x="336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2676" y="-90"/>
      </p:cViewPr>
      <p:guideLst>
        <p:guide orient="horz" pos="3124"/>
        <p:guide pos="21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89" Type="http://schemas.openxmlformats.org/officeDocument/2006/relationships/customXml" Target="../customXml/item2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commentAuthors" Target="commentAuthors.xml"/><Relationship Id="rId88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3033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3B4AB-2AA7-4A4A-8F62-426533FF55AD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1043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3033" y="9421043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FE783-5DBB-4154-96BF-ABC3E7704D6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407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3033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F1730-E2CC-44FE-86EB-445B853DFF73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42950"/>
            <a:ext cx="6613525" cy="3719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1043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3033" y="9421043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BF571-D1D3-4EA2-9A04-6EB378C567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37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667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24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401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24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24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15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959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634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634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15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>
                <a:solidFill>
                  <a:prstClr val="black"/>
                </a:solidFill>
              </a:rPr>
              <a:pPr/>
              <a:t>73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46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356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>
                <a:solidFill>
                  <a:prstClr val="black"/>
                </a:solidFill>
              </a:rPr>
              <a:pPr/>
              <a:t>76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104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>
                <a:solidFill>
                  <a:prstClr val="black"/>
                </a:solidFill>
              </a:rPr>
              <a:pPr/>
              <a:t>77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606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15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260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260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297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322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591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591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75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52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8" name="Picture 7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6" name="Picture 5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21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" name="Picture 3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44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encart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7" name="Picture 6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22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u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7" name="Picture 6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24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679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39552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80000"/>
              <a:buNone/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GB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80000"/>
              <a:buNone/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917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24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2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8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22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93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red">
    <p:bg>
      <p:bgPr>
        <a:solidFill>
          <a:srgbClr val="155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59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17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ercalaire orange"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83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tercalaire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60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46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calaire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38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62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11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calaire purpl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83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3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calaire orange">
    <p:bg>
      <p:bgPr>
        <a:solidFill>
          <a:srgbClr val="CC0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32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pink">
    <p:bg>
      <p:bgPr>
        <a:solidFill>
          <a:srgbClr val="D34D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28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97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058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05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47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47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51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27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761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90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9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green">
    <p:bg>
      <p:bgPr>
        <a:solidFill>
          <a:srgbClr val="009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63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947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92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065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608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219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632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52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8" name="Picture 7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6" name="Picture 5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239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red">
    <p:bg>
      <p:bgPr>
        <a:solidFill>
          <a:srgbClr val="155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08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60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purple">
    <p:bg>
      <p:bgPr>
        <a:solidFill>
          <a:srgbClr val="867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34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pink">
    <p:bg>
      <p:bgPr>
        <a:solidFill>
          <a:srgbClr val="D34D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832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green">
    <p:bg>
      <p:bgPr>
        <a:solidFill>
          <a:srgbClr val="009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3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purple">
    <p:bg>
      <p:bgPr>
        <a:solidFill>
          <a:srgbClr val="867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672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 purpl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455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orange">
    <p:bg>
      <p:bgPr>
        <a:solidFill>
          <a:srgbClr val="EA5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83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 orange">
    <p:bg>
      <p:bgPr>
        <a:solidFill>
          <a:srgbClr val="CC0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273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calaire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968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rcalaire orange"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8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ercalaire orange"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422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42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orange">
    <p:bg>
      <p:bgPr>
        <a:solidFill>
          <a:srgbClr val="EA5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nmb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39502"/>
            <a:ext cx="786675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044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39552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80000"/>
              <a:buNone/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GB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80000"/>
              <a:buNone/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70168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re et contenu compara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0958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/>
          </a:p>
        </p:txBody>
      </p:sp>
      <p:pic>
        <p:nvPicPr>
          <p:cNvPr id="7" name="Picture 6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438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re et contenu comparatif avec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815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sp>
        <p:nvSpPr>
          <p:cNvPr id="13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/>
          </a:p>
        </p:txBody>
      </p:sp>
      <p:pic>
        <p:nvPicPr>
          <p:cNvPr id="9" name="Picture 8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568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/>
          </a:p>
        </p:txBody>
      </p:sp>
      <p:pic>
        <p:nvPicPr>
          <p:cNvPr id="4" name="Picture 3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890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encart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/>
          </a:p>
        </p:txBody>
      </p:sp>
      <p:pic>
        <p:nvPicPr>
          <p:cNvPr id="7" name="Picture 6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79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u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/>
          </a:p>
        </p:txBody>
      </p:sp>
      <p:pic>
        <p:nvPicPr>
          <p:cNvPr id="7" name="Picture 6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493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032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3568" y="1200151"/>
            <a:ext cx="8003232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8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09587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sp>
        <p:nvSpPr>
          <p:cNvPr id="14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5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re et contenu compara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0958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7" name="Picture 6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7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re et contenu comparatif avec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815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sp>
        <p:nvSpPr>
          <p:cNvPr id="13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9" name="Picture 8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27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30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63" r:id="rId3"/>
    <p:sldLayoutId id="2147483662" r:id="rId4"/>
    <p:sldLayoutId id="2147483660" r:id="rId5"/>
    <p:sldLayoutId id="2147483661" r:id="rId6"/>
    <p:sldLayoutId id="2147483650" r:id="rId7"/>
    <p:sldLayoutId id="2147483652" r:id="rId8"/>
    <p:sldLayoutId id="2147483653" r:id="rId9"/>
    <p:sldLayoutId id="2147483655" r:id="rId10"/>
    <p:sldLayoutId id="2147483656" r:id="rId11"/>
    <p:sldLayoutId id="2147483657" r:id="rId12"/>
    <p:sldLayoutId id="2147483664" r:id="rId13"/>
    <p:sldLayoutId id="2147483686" r:id="rId14"/>
    <p:sldLayoutId id="2147483687" r:id="rId15"/>
    <p:sldLayoutId id="2147483688" r:id="rId16"/>
    <p:sldLayoutId id="2147483689" r:id="rId17"/>
    <p:sldLayoutId id="2147483691" r:id="rId18"/>
    <p:sldLayoutId id="2147483692" r:id="rId19"/>
    <p:sldLayoutId id="2147483693" r:id="rId20"/>
    <p:sldLayoutId id="2147483697" r:id="rId21"/>
    <p:sldLayoutId id="2147483699" r:id="rId22"/>
    <p:sldLayoutId id="2147483700" r:id="rId23"/>
    <p:sldLayoutId id="2147483701" r:id="rId24"/>
    <p:sldLayoutId id="2147483702" r:id="rId25"/>
    <p:sldLayoutId id="2147483704" r:id="rId26"/>
    <p:sldLayoutId id="2147483705" r:id="rId27"/>
    <p:sldLayoutId id="2147483706" r:id="rId28"/>
    <p:sldLayoutId id="2147483710" r:id="rId29"/>
    <p:sldLayoutId id="2147483711" r:id="rId30"/>
    <p:sldLayoutId id="2147483712" r:id="rId31"/>
    <p:sldLayoutId id="2147483713" r:id="rId32"/>
    <p:sldLayoutId id="2147483715" r:id="rId33"/>
    <p:sldLayoutId id="2147483716" r:id="rId34"/>
    <p:sldLayoutId id="2147483718" r:id="rId35"/>
    <p:sldLayoutId id="2147483719" r:id="rId36"/>
    <p:sldLayoutId id="2147483720" r:id="rId37"/>
    <p:sldLayoutId id="2147483724" r:id="rId38"/>
    <p:sldLayoutId id="2147483725" r:id="rId39"/>
    <p:sldLayoutId id="2147483726" r:id="rId40"/>
    <p:sldLayoutId id="2147483727" r:id="rId41"/>
    <p:sldLayoutId id="2147483728" r:id="rId42"/>
    <p:sldLayoutId id="2147483731" r:id="rId43"/>
    <p:sldLayoutId id="2147483732" r:id="rId44"/>
    <p:sldLayoutId id="2147483733" r:id="rId45"/>
    <p:sldLayoutId id="2147483734" r:id="rId46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8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image" Target="../media/image28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8.jpeg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hyperlink" Target="http://www.nmbs.be/" TargetMode="Externa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jpg"/><Relationship Id="rId5" Type="http://schemas.openxmlformats.org/officeDocument/2006/relationships/image" Target="../media/image34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google.be/url?sa=i&amp;rct=j&amp;q=&amp;esrc=s&amp;source=images&amp;cd=&amp;cad=rja&amp;uact=8&amp;ved=0ahUKEwir15_Vy7vYAhVDCewKHXTfDHoQjRwIBw&amp;url=http://tievolutive.com/2017/01/19/pour-ou-contre-lutilisation-du-jaime-ou-like-dans-votre-intranet/&amp;psig=AOvVaw0ZuMgJc3TSnh1h1ycL1faX&amp;ust=151506192813378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jpg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png"/><Relationship Id="rId5" Type="http://schemas.openxmlformats.org/officeDocument/2006/relationships/image" Target="../media/image56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png"/><Relationship Id="rId5" Type="http://schemas.openxmlformats.org/officeDocument/2006/relationships/image" Target="../media/image62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png"/><Relationship Id="rId5" Type="http://schemas.openxmlformats.org/officeDocument/2006/relationships/image" Target="../media/image62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2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4.jpeg"/><Relationship Id="rId5" Type="http://schemas.microsoft.com/office/2007/relationships/hdphoto" Target="../media/hdphoto5.wdp"/><Relationship Id="rId10" Type="http://schemas.openxmlformats.org/officeDocument/2006/relationships/image" Target="../media/image16.png"/><Relationship Id="rId4" Type="http://schemas.openxmlformats.org/officeDocument/2006/relationships/image" Target="../media/image93.jpeg"/><Relationship Id="rId9" Type="http://schemas.microsoft.com/office/2007/relationships/hdphoto" Target="../media/hdphoto7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5.xml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8.wdp"/><Relationship Id="rId5" Type="http://schemas.openxmlformats.org/officeDocument/2006/relationships/image" Target="../media/image101.png"/><Relationship Id="rId4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mbs.b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9.jp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16.jpg"/><Relationship Id="rId4" Type="http://schemas.openxmlformats.org/officeDocument/2006/relationships/image" Target="../media/image11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nmbs.be/" TargetMode="Externa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jaune, Rectangle, orange&#10;&#10;Description générée automatiquement">
            <a:extLst>
              <a:ext uri="{FF2B5EF4-FFF2-40B4-BE49-F238E27FC236}">
                <a16:creationId xmlns:a16="http://schemas.microsoft.com/office/drawing/2014/main" id="{8644E734-EC64-30DF-84A3-A89A2751000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 descr="Train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0" y="1419622"/>
            <a:ext cx="8202039" cy="159941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67544" y="843558"/>
            <a:ext cx="6494921" cy="84455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b="1" dirty="0" err="1">
                <a:solidFill>
                  <a:schemeClr val="bg1"/>
                </a:solidFill>
                <a:latin typeface="+mn-lt"/>
              </a:rPr>
              <a:t>Ik</a:t>
            </a:r>
            <a:r>
              <a:rPr lang="en-GB" sz="3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+mn-lt"/>
              </a:rPr>
              <a:t>durf</a:t>
            </a:r>
            <a:r>
              <a:rPr lang="en-GB" sz="3600" b="1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GB" sz="3600" b="1" dirty="0" err="1">
                <a:solidFill>
                  <a:schemeClr val="bg1"/>
                </a:solidFill>
                <a:latin typeface="+mn-lt"/>
              </a:rPr>
              <a:t>trein</a:t>
            </a:r>
            <a:r>
              <a:rPr lang="en-GB" sz="3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+mn-lt"/>
              </a:rPr>
              <a:t>te</a:t>
            </a:r>
            <a:r>
              <a:rPr lang="en-GB" sz="3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+mn-lt"/>
              </a:rPr>
              <a:t>nemen</a:t>
            </a:r>
            <a:br>
              <a:rPr lang="en-GB" sz="3600" b="1" dirty="0">
                <a:solidFill>
                  <a:schemeClr val="bg1"/>
                </a:solidFill>
                <a:latin typeface="+mn-lt"/>
              </a:rPr>
            </a:br>
            <a:br>
              <a:rPr lang="en-GB" sz="3600" b="1" dirty="0">
                <a:solidFill>
                  <a:srgbClr val="005294"/>
                </a:solidFill>
                <a:latin typeface="+mn-lt"/>
              </a:rPr>
            </a:br>
            <a:endParaRPr lang="en-GB" sz="3600" b="1" dirty="0">
              <a:solidFill>
                <a:srgbClr val="005294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082" y="2787774"/>
            <a:ext cx="5417829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err="1">
                <a:solidFill>
                  <a:schemeClr val="bg1"/>
                </a:solidFill>
              </a:rPr>
              <a:t>Mijn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leergids</a:t>
            </a:r>
            <a:r>
              <a:rPr lang="en-GB" b="1" dirty="0">
                <a:solidFill>
                  <a:schemeClr val="bg1"/>
                </a:solidFill>
              </a:rPr>
              <a:t> om </a:t>
            </a:r>
            <a:r>
              <a:rPr lang="en-GB" b="1" dirty="0" err="1">
                <a:solidFill>
                  <a:schemeClr val="bg1"/>
                </a:solidFill>
              </a:rPr>
              <a:t>alleen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te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reizen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1122" y="3507854"/>
            <a:ext cx="4625979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 err="1">
                <a:solidFill>
                  <a:srgbClr val="005294"/>
                </a:solidFill>
              </a:rPr>
              <a:t>Voornaam</a:t>
            </a:r>
            <a:r>
              <a:rPr lang="en-GB" sz="3200" dirty="0">
                <a:solidFill>
                  <a:srgbClr val="FFC000"/>
                </a:solidFill>
              </a:rPr>
              <a:t> </a:t>
            </a:r>
          </a:p>
          <a:p>
            <a:r>
              <a:rPr lang="en-GB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</a:t>
            </a:r>
            <a:r>
              <a:rPr lang="en-GB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vul</a:t>
            </a:r>
            <a:r>
              <a:rPr lang="en-GB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hier</a:t>
            </a:r>
            <a:r>
              <a:rPr lang="en-GB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je </a:t>
            </a:r>
            <a:r>
              <a:rPr lang="en-GB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voornaam</a:t>
            </a:r>
            <a:r>
              <a:rPr lang="en-GB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in</a:t>
            </a:r>
            <a:r>
              <a:rPr lang="en-GB" sz="1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)</a:t>
            </a: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C96D7E35-058B-004C-9E1E-52D122368469}"/>
              </a:ext>
            </a:extLst>
          </p:cNvPr>
          <p:cNvGrpSpPr/>
          <p:nvPr/>
        </p:nvGrpSpPr>
        <p:grpSpPr>
          <a:xfrm>
            <a:off x="7784104" y="3003798"/>
            <a:ext cx="879814" cy="904292"/>
            <a:chOff x="395536" y="3370378"/>
            <a:chExt cx="1145588" cy="1145588"/>
          </a:xfrm>
        </p:grpSpPr>
        <p:sp>
          <p:nvSpPr>
            <p:cNvPr id="5" name="Oval 2">
              <a:extLst>
                <a:ext uri="{FF2B5EF4-FFF2-40B4-BE49-F238E27FC236}">
                  <a16:creationId xmlns:a16="http://schemas.microsoft.com/office/drawing/2014/main" id="{9DD84621-5794-030C-F8F3-C710B19A5098}"/>
                </a:ext>
              </a:extLst>
            </p:cNvPr>
            <p:cNvSpPr/>
            <p:nvPr/>
          </p:nvSpPr>
          <p:spPr>
            <a:xfrm>
              <a:off x="395536" y="3370378"/>
              <a:ext cx="1145588" cy="1145588"/>
            </a:xfrm>
            <a:prstGeom prst="rect">
              <a:avLst/>
            </a:prstGeom>
            <a:solidFill>
              <a:srgbClr val="0A13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6" name="Picture 2" descr="Z:\BMo5023\06 PMR\HANDICAP INTELLECTUEL\2017 HANDICAP MENTAL\PROJET AMEN. RAISONNABLES\KIT PEDAGOGIQUE\Logo Inclusion europe\ETR.jpg">
              <a:extLst>
                <a:ext uri="{FF2B5EF4-FFF2-40B4-BE49-F238E27FC236}">
                  <a16:creationId xmlns:a16="http://schemas.microsoft.com/office/drawing/2014/main" id="{1714C07A-8B4F-C504-74CF-14B45010B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22" y="3568694"/>
              <a:ext cx="754415" cy="748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7">
            <a:extLst>
              <a:ext uri="{FF2B5EF4-FFF2-40B4-BE49-F238E27FC236}">
                <a16:creationId xmlns:a16="http://schemas.microsoft.com/office/drawing/2014/main" id="{06ADA7BD-150E-2392-E3F3-4205928CE989}"/>
              </a:ext>
            </a:extLst>
          </p:cNvPr>
          <p:cNvSpPr txBox="1"/>
          <p:nvPr/>
        </p:nvSpPr>
        <p:spPr>
          <a:xfrm>
            <a:off x="611560" y="4490888"/>
            <a:ext cx="8509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© </a:t>
            </a:r>
            <a:r>
              <a:rPr lang="fr-BE" sz="1000" dirty="0" err="1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European</a:t>
            </a:r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 </a:t>
            </a:r>
            <a:r>
              <a:rPr lang="fr-BE" sz="1000" dirty="0" err="1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Easy</a:t>
            </a:r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-to-Read Logo: Inclusion Europe.</a:t>
            </a:r>
          </a:p>
          <a:p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More information at https://</a:t>
            </a:r>
            <a:r>
              <a:rPr lang="fr-BE" sz="1000" dirty="0" err="1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www.inclusioneurope.eu</a:t>
            </a:r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/</a:t>
            </a:r>
            <a:r>
              <a:rPr lang="fr-BE" sz="1000" dirty="0" err="1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easy</a:t>
            </a:r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-to-</a:t>
            </a:r>
            <a:r>
              <a:rPr lang="fr-BE" sz="1000" dirty="0" err="1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read</a:t>
            </a:r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773806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7544" y="1286540"/>
            <a:ext cx="4038600" cy="3292034"/>
          </a:xfrm>
        </p:spPr>
        <p:txBody>
          <a:bodyPr/>
          <a:lstStyle/>
          <a:p>
            <a:r>
              <a:rPr lang="fr-BE" sz="1500" dirty="0"/>
              <a:t>In het station, op de </a:t>
            </a:r>
            <a:r>
              <a:rPr lang="fr-BE" sz="1500" dirty="0" err="1"/>
              <a:t>gele</a:t>
            </a:r>
            <a:r>
              <a:rPr lang="fr-BE" sz="1500" dirty="0"/>
              <a:t> affiches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Oval 3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Visu 1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pic>
        <p:nvPicPr>
          <p:cNvPr id="8" name="Picture 2" descr="departures_v6b (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26201"/>
            <a:ext cx="2592288" cy="367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151636" y="195486"/>
            <a:ext cx="8147248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 err="1">
                <a:solidFill>
                  <a:schemeClr val="accent5"/>
                </a:solidFill>
              </a:rPr>
              <a:t>Ik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zoek</a:t>
            </a:r>
            <a:r>
              <a:rPr lang="en-GB" sz="2400" dirty="0">
                <a:solidFill>
                  <a:schemeClr val="accent5"/>
                </a:solidFill>
              </a:rPr>
              <a:t> de </a:t>
            </a:r>
            <a:r>
              <a:rPr lang="en-GB" sz="2400" dirty="0" err="1">
                <a:solidFill>
                  <a:schemeClr val="accent5"/>
                </a:solidFill>
              </a:rPr>
              <a:t>informatie</a:t>
            </a:r>
            <a:r>
              <a:rPr lang="en-GB" sz="2400" dirty="0">
                <a:solidFill>
                  <a:schemeClr val="accent5"/>
                </a:solidFill>
              </a:rPr>
              <a:t> op over de </a:t>
            </a:r>
            <a:r>
              <a:rPr lang="en-GB" sz="2400" dirty="0" err="1">
                <a:solidFill>
                  <a:schemeClr val="accent5"/>
                </a:solidFill>
              </a:rPr>
              <a:t>reisweg</a:t>
            </a:r>
            <a:r>
              <a:rPr lang="en-GB" sz="2400" dirty="0">
                <a:solidFill>
                  <a:schemeClr val="accent5"/>
                </a:solidFill>
              </a:rPr>
              <a:t>, </a:t>
            </a:r>
          </a:p>
          <a:p>
            <a:r>
              <a:rPr lang="en-GB" sz="2400" dirty="0">
                <a:solidFill>
                  <a:schemeClr val="accent5"/>
                </a:solidFill>
              </a:rPr>
              <a:t>de </a:t>
            </a:r>
            <a:r>
              <a:rPr lang="en-GB" sz="2400" dirty="0" err="1">
                <a:solidFill>
                  <a:schemeClr val="accent5"/>
                </a:solidFill>
              </a:rPr>
              <a:t>reistijden</a:t>
            </a:r>
            <a:r>
              <a:rPr lang="en-GB" sz="2400" dirty="0">
                <a:solidFill>
                  <a:schemeClr val="accent5"/>
                </a:solidFill>
              </a:rPr>
              <a:t> en het perron.  </a:t>
            </a:r>
          </a:p>
        </p:txBody>
      </p:sp>
    </p:spTree>
    <p:extLst>
      <p:ext uri="{BB962C8B-B14F-4D97-AF65-F5344CB8AC3E}">
        <p14:creationId xmlns:p14="http://schemas.microsoft.com/office/powerpoint/2010/main" val="2126557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2128" y="2142086"/>
            <a:ext cx="161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Ik</a:t>
            </a:r>
            <a:r>
              <a:rPr lang="en-GB" dirty="0"/>
              <a:t> </a:t>
            </a:r>
            <a:r>
              <a:rPr lang="en-GB" dirty="0" err="1"/>
              <a:t>ga</a:t>
            </a:r>
            <a:r>
              <a:rPr lang="en-GB" dirty="0"/>
              <a:t> </a:t>
            </a:r>
            <a:r>
              <a:rPr lang="en-GB" dirty="0" err="1"/>
              <a:t>naar</a:t>
            </a:r>
            <a:endParaRPr lang="en-GB" i="1" dirty="0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48222" y="3992634"/>
            <a:ext cx="6012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Hier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schrijf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naam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van de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stad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waar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trein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naartoe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rijdt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>
            <a:off x="2339752" y="1131590"/>
            <a:ext cx="1546229" cy="57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2690" y="1203598"/>
            <a:ext cx="8147248" cy="709587"/>
          </a:xfrm>
        </p:spPr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</a:rPr>
              <a:t>Heenreis</a:t>
            </a:r>
            <a:br>
              <a:rPr lang="en-GB" sz="2400" dirty="0">
                <a:solidFill>
                  <a:schemeClr val="accent5"/>
                </a:solidFill>
              </a:rPr>
            </a:b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2128" y="4002618"/>
            <a:ext cx="1475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Bestemming</a:t>
            </a:r>
            <a:endParaRPr lang="en-GB" dirty="0"/>
          </a:p>
        </p:txBody>
      </p:sp>
      <p:grpSp>
        <p:nvGrpSpPr>
          <p:cNvPr id="23" name="Group 22"/>
          <p:cNvGrpSpPr/>
          <p:nvPr/>
        </p:nvGrpSpPr>
        <p:grpSpPr>
          <a:xfrm>
            <a:off x="567619" y="2127808"/>
            <a:ext cx="356175" cy="356175"/>
            <a:chOff x="3493625" y="3292702"/>
            <a:chExt cx="646327" cy="646327"/>
          </a:xfrm>
        </p:grpSpPr>
        <p:sp>
          <p:nvSpPr>
            <p:cNvPr id="26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625" y="3292702"/>
              <a:ext cx="646327" cy="646327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627784" y="2114651"/>
            <a:ext cx="6545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Hier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schrijf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naam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van het station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waar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naartoe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ga.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52128" y="2762263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Uur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152128" y="338244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Perron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627784" y="2762263"/>
            <a:ext cx="5211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Hier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schrijf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het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uur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van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vertrek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van de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trein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45115" y="3382440"/>
            <a:ext cx="5981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Hier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schrijf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het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nummer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van het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voorziene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perron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0" name="Right Arrow 39"/>
          <p:cNvSpPr/>
          <p:nvPr/>
        </p:nvSpPr>
        <p:spPr>
          <a:xfrm>
            <a:off x="4198983" y="1241543"/>
            <a:ext cx="648072" cy="360040"/>
          </a:xfrm>
          <a:prstGeom prst="rightArrow">
            <a:avLst/>
          </a:prstGeom>
          <a:solidFill>
            <a:srgbClr val="005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itle 2"/>
          <p:cNvSpPr txBox="1">
            <a:spLocks/>
          </p:cNvSpPr>
          <p:nvPr/>
        </p:nvSpPr>
        <p:spPr>
          <a:xfrm>
            <a:off x="323528" y="195486"/>
            <a:ext cx="8496944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 err="1">
                <a:solidFill>
                  <a:schemeClr val="accent5"/>
                </a:solidFill>
              </a:rPr>
              <a:t>Ik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schrijf</a:t>
            </a:r>
            <a:r>
              <a:rPr lang="en-GB" sz="2400" dirty="0">
                <a:solidFill>
                  <a:schemeClr val="accent5"/>
                </a:solidFill>
              </a:rPr>
              <a:t> de </a:t>
            </a:r>
            <a:r>
              <a:rPr lang="en-GB" sz="2400" dirty="0" err="1">
                <a:solidFill>
                  <a:schemeClr val="accent5"/>
                </a:solidFill>
              </a:rPr>
              <a:t>nuttige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informatie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voor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mijn</a:t>
            </a:r>
            <a:r>
              <a:rPr lang="en-GB" sz="2400" dirty="0">
                <a:solidFill>
                  <a:schemeClr val="accent5"/>
                </a:solidFill>
              </a:rPr>
              <a:t> reis op.</a:t>
            </a:r>
            <a:endParaRPr lang="en-GB" dirty="0">
              <a:solidFill>
                <a:srgbClr val="CC006A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 descr="Visu 1 blan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pic>
        <p:nvPicPr>
          <p:cNvPr id="25" name="Imag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50" y="2779170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50" y="3455035"/>
            <a:ext cx="367180" cy="303250"/>
          </a:xfrm>
          <a:prstGeom prst="rect">
            <a:avLst/>
          </a:prstGeom>
        </p:spPr>
      </p:pic>
      <p:sp>
        <p:nvSpPr>
          <p:cNvPr id="33" name="Right Arrow 32"/>
          <p:cNvSpPr/>
          <p:nvPr/>
        </p:nvSpPr>
        <p:spPr>
          <a:xfrm>
            <a:off x="616954" y="4094951"/>
            <a:ext cx="332399" cy="184666"/>
          </a:xfrm>
          <a:prstGeom prst="rightArrow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447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2128" y="2142086"/>
            <a:ext cx="161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Ik</a:t>
            </a:r>
            <a:r>
              <a:rPr lang="en-GB" dirty="0"/>
              <a:t> </a:t>
            </a:r>
            <a:r>
              <a:rPr lang="en-GB" dirty="0" err="1"/>
              <a:t>ga</a:t>
            </a:r>
            <a:r>
              <a:rPr lang="en-GB" dirty="0"/>
              <a:t> </a:t>
            </a:r>
            <a:r>
              <a:rPr lang="en-GB" dirty="0" err="1"/>
              <a:t>naar</a:t>
            </a:r>
            <a:endParaRPr lang="en-GB" i="1" dirty="0">
              <a:solidFill>
                <a:schemeClr val="accent2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2690" y="1203598"/>
            <a:ext cx="8147248" cy="709587"/>
          </a:xfrm>
        </p:spPr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</a:rPr>
              <a:t>Terugreis</a:t>
            </a:r>
            <a:br>
              <a:rPr lang="en-GB" dirty="0">
                <a:solidFill>
                  <a:schemeClr val="accent5"/>
                </a:solidFill>
              </a:rPr>
            </a:b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2128" y="4002618"/>
            <a:ext cx="1475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Bestemming</a:t>
            </a:r>
            <a:endParaRPr lang="en-GB" dirty="0"/>
          </a:p>
        </p:txBody>
      </p:sp>
      <p:grpSp>
        <p:nvGrpSpPr>
          <p:cNvPr id="23" name="Group 22"/>
          <p:cNvGrpSpPr/>
          <p:nvPr/>
        </p:nvGrpSpPr>
        <p:grpSpPr>
          <a:xfrm>
            <a:off x="567619" y="2127808"/>
            <a:ext cx="356175" cy="356175"/>
            <a:chOff x="3493625" y="3292702"/>
            <a:chExt cx="646327" cy="646327"/>
          </a:xfrm>
        </p:grpSpPr>
        <p:sp>
          <p:nvSpPr>
            <p:cNvPr id="26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625" y="3292702"/>
              <a:ext cx="646327" cy="646327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1152128" y="2762263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Uur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152128" y="338244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Perron</a:t>
            </a:r>
            <a:endParaRPr lang="en-GB" dirty="0"/>
          </a:p>
        </p:txBody>
      </p:sp>
      <p:sp>
        <p:nvSpPr>
          <p:cNvPr id="31" name="Title 2"/>
          <p:cNvSpPr txBox="1">
            <a:spLocks/>
          </p:cNvSpPr>
          <p:nvPr/>
        </p:nvSpPr>
        <p:spPr>
          <a:xfrm>
            <a:off x="323528" y="195486"/>
            <a:ext cx="8496944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 err="1">
                <a:solidFill>
                  <a:schemeClr val="accent5"/>
                </a:solidFill>
              </a:rPr>
              <a:t>Ik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schrijf</a:t>
            </a:r>
            <a:r>
              <a:rPr lang="en-GB" sz="2400" dirty="0">
                <a:solidFill>
                  <a:schemeClr val="accent5"/>
                </a:solidFill>
              </a:rPr>
              <a:t> de </a:t>
            </a:r>
            <a:r>
              <a:rPr lang="en-GB" sz="2400" dirty="0" err="1">
                <a:solidFill>
                  <a:schemeClr val="accent5"/>
                </a:solidFill>
              </a:rPr>
              <a:t>nuttige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informatie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voor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mijn</a:t>
            </a:r>
            <a:r>
              <a:rPr lang="en-GB" sz="2400" dirty="0">
                <a:solidFill>
                  <a:schemeClr val="accent5"/>
                </a:solidFill>
              </a:rPr>
              <a:t> reis op.</a:t>
            </a:r>
            <a:endParaRPr lang="en-GB" dirty="0">
              <a:solidFill>
                <a:srgbClr val="CC006A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 flipH="1">
            <a:off x="2570917" y="1275606"/>
            <a:ext cx="1578474" cy="59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urved Left Arrow 21"/>
          <p:cNvSpPr/>
          <p:nvPr/>
        </p:nvSpPr>
        <p:spPr>
          <a:xfrm>
            <a:off x="4566314" y="1275606"/>
            <a:ext cx="680680" cy="634551"/>
          </a:xfrm>
          <a:prstGeom prst="curvedLeftArrow">
            <a:avLst/>
          </a:prstGeom>
          <a:solidFill>
            <a:srgbClr val="005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Visu 1 blan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627784" y="2114651"/>
            <a:ext cx="6545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Hier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schrijf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naam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van het station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waar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naartoe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ga.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641152" y="2743973"/>
            <a:ext cx="5211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Hier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schrijf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het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uur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van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vertrek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van de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trein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688806" y="3373295"/>
            <a:ext cx="5981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Hier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schrijf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het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nummer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van het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voorziene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perron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692574" y="4002618"/>
            <a:ext cx="6012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Hier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schrijf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naam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van de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stad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waar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trein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naartoe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rijdt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32" name="Imag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50" y="2779170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50" y="3455035"/>
            <a:ext cx="367180" cy="303250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>
            <a:off x="616954" y="4094951"/>
            <a:ext cx="332399" cy="184666"/>
          </a:xfrm>
          <a:prstGeom prst="rightArrow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125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C39A6AD4-9759-11CF-69EB-0F5DA595F906}"/>
              </a:ext>
            </a:extLst>
          </p:cNvPr>
          <p:cNvGrpSpPr/>
          <p:nvPr/>
        </p:nvGrpSpPr>
        <p:grpSpPr>
          <a:xfrm>
            <a:off x="3595547" y="3449896"/>
            <a:ext cx="635827" cy="1042406"/>
            <a:chOff x="3280089" y="1275606"/>
            <a:chExt cx="2102678" cy="3477507"/>
          </a:xfrm>
        </p:grpSpPr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97493B4A-040F-256D-6824-18EDCBEC9BB8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9356" y="1691459"/>
              <a:ext cx="1348117" cy="2379922"/>
            </a:xfrm>
            <a:prstGeom prst="rect">
              <a:avLst/>
            </a:prstGeom>
            <a:noFill/>
            <a:ln>
              <a:solidFill>
                <a:srgbClr val="005294"/>
              </a:solidFill>
            </a:ln>
          </p:spPr>
        </p:pic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0552A560-327F-BB38-5194-81C4A1D9C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0089" y="1275606"/>
              <a:ext cx="2102678" cy="3477507"/>
            </a:xfrm>
            <a:prstGeom prst="rect">
              <a:avLst/>
            </a:prstGeom>
          </p:spPr>
        </p:pic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accent5"/>
                </a:solidFill>
              </a:rPr>
              <a:t>Niets</a:t>
            </a:r>
            <a:r>
              <a:rPr lang="en-GB" dirty="0">
                <a:solidFill>
                  <a:schemeClr val="accent5"/>
                </a:solidFill>
              </a:rPr>
              <a:t> </a:t>
            </a:r>
            <a:r>
              <a:rPr lang="en-GB" dirty="0" err="1">
                <a:solidFill>
                  <a:schemeClr val="accent5"/>
                </a:solidFill>
              </a:rPr>
              <a:t>vergeten</a:t>
            </a:r>
            <a:r>
              <a:rPr lang="en-GB" dirty="0">
                <a:solidFill>
                  <a:schemeClr val="accent5"/>
                </a:solidFill>
              </a:rPr>
              <a:t>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56" r="51637" b="16"/>
          <a:stretch/>
        </p:blipFill>
        <p:spPr bwMode="auto">
          <a:xfrm>
            <a:off x="3636831" y="1657353"/>
            <a:ext cx="589852" cy="80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70050" y="1770720"/>
            <a:ext cx="2492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Mijn verminderingskaart</a:t>
            </a:r>
            <a:br>
              <a:rPr lang="nl-BE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als ik er één heb.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597" y="1649830"/>
            <a:ext cx="1098820" cy="7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39552" y="734936"/>
            <a:ext cx="7049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Vóór ik vertrek, kijk ik na of ik niets vergeten ben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8192" y="2675515"/>
            <a:ext cx="2492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Mijn treinbiljet als ik dit op voorhand heb gekocht.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5575" y="3635021"/>
            <a:ext cx="2802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Mijn telefoon, 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waarin ik het nummer van NMBS voor assistentie heb opgeslagen: </a:t>
            </a:r>
            <a:r>
              <a:rPr lang="en-GB" sz="1400" b="1" dirty="0">
                <a:solidFill>
                  <a:schemeClr val="bg1">
                    <a:lumMod val="50000"/>
                  </a:schemeClr>
                </a:solidFill>
              </a:rPr>
              <a:t>02 607 30 11</a:t>
            </a:r>
            <a:endParaRPr lang="nl-BE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82203" y="2679986"/>
            <a:ext cx="2065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Mijn geld of 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mijn bankkaart.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02150" y="1816069"/>
            <a:ext cx="2045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Mijn identiteitskaart.</a:t>
            </a:r>
          </a:p>
        </p:txBody>
      </p:sp>
      <p:sp>
        <p:nvSpPr>
          <p:cNvPr id="11" name="Oval 10"/>
          <p:cNvSpPr/>
          <p:nvPr/>
        </p:nvSpPr>
        <p:spPr>
          <a:xfrm>
            <a:off x="357984" y="1845978"/>
            <a:ext cx="266546" cy="266546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337436" y="2801459"/>
            <a:ext cx="266546" cy="266546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335534" y="3687319"/>
            <a:ext cx="266546" cy="263650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4427984" y="1491630"/>
            <a:ext cx="0" cy="303783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4672668" y="1858608"/>
            <a:ext cx="266546" cy="266546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4668653" y="3419577"/>
            <a:ext cx="266546" cy="266546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4668653" y="2680580"/>
            <a:ext cx="266546" cy="266546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/>
          <p:cNvSpPr txBox="1"/>
          <p:nvPr/>
        </p:nvSpPr>
        <p:spPr>
          <a:xfrm>
            <a:off x="5082203" y="3419577"/>
            <a:ext cx="23803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Mijn leergids.</a:t>
            </a:r>
          </a:p>
          <a:p>
            <a:endParaRPr lang="nl-BE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nl-BE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Mijn kaartje om hulp te vragen</a:t>
            </a:r>
            <a:r>
              <a:rPr lang="nl-BE" sz="14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sp>
        <p:nvSpPr>
          <p:cNvPr id="48" name="Oval 47"/>
          <p:cNvSpPr/>
          <p:nvPr/>
        </p:nvSpPr>
        <p:spPr>
          <a:xfrm>
            <a:off x="3591859" y="2649872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671" y="2608014"/>
            <a:ext cx="653436" cy="653436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 descr="Visu 1 blanc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4672668" y="4098890"/>
            <a:ext cx="266546" cy="266546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Image 77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2" t="44301" r="15399" b="29274"/>
          <a:stretch>
            <a:fillRect/>
          </a:stretch>
        </p:blipFill>
        <p:spPr bwMode="auto">
          <a:xfrm>
            <a:off x="7217597" y="2502725"/>
            <a:ext cx="585254" cy="85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 77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4" t="41451" r="75139" b="26685"/>
          <a:stretch/>
        </p:blipFill>
        <p:spPr bwMode="auto">
          <a:xfrm>
            <a:off x="7972635" y="2555424"/>
            <a:ext cx="3905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2" t="26781" r="14423" b="21083"/>
          <a:stretch>
            <a:fillRect/>
          </a:stretch>
        </p:blipFill>
        <p:spPr bwMode="auto">
          <a:xfrm>
            <a:off x="7489273" y="4041113"/>
            <a:ext cx="1008000" cy="54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2" t="27066" r="14583" b="19658"/>
          <a:stretch>
            <a:fillRect/>
          </a:stretch>
        </p:blipFill>
        <p:spPr bwMode="auto">
          <a:xfrm>
            <a:off x="7493227" y="3355524"/>
            <a:ext cx="1011288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022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02DB7BDC-F22E-DD90-0800-477F7914A3E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1561" y="2244555"/>
            <a:ext cx="5616623" cy="20162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nl-NL" sz="2800" b="1" dirty="0">
                <a:solidFill>
                  <a:srgbClr val="FFFFFF"/>
                </a:solidFill>
              </a:rPr>
              <a:t>Ik zie de ingang van het station</a:t>
            </a:r>
            <a:br>
              <a:rPr lang="nl-NL" sz="2800" b="1" dirty="0">
                <a:solidFill>
                  <a:srgbClr val="FFFFFF"/>
                </a:solidFill>
              </a:rPr>
            </a:br>
            <a:r>
              <a:rPr lang="nl-NL" sz="2800" b="1" dirty="0">
                <a:solidFill>
                  <a:srgbClr val="FFFFFF"/>
                </a:solidFill>
              </a:rPr>
              <a:t>waar ik vertrek voor mij</a:t>
            </a:r>
            <a:br>
              <a:rPr lang="en-GB" sz="2800" dirty="0"/>
            </a:br>
            <a:br>
              <a:rPr lang="en-GB" sz="2800" b="0" dirty="0"/>
            </a:br>
            <a:endParaRPr lang="en-GB" sz="22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979" y="1812508"/>
            <a:ext cx="1745758" cy="174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59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084299" y="2114121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Het station van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vertrek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aangeven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91936" y="195486"/>
            <a:ext cx="8147248" cy="709587"/>
          </a:xfrm>
        </p:spPr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</a:rPr>
              <a:t>Ik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zie</a:t>
            </a:r>
            <a:r>
              <a:rPr lang="en-GB" sz="2400" dirty="0">
                <a:solidFill>
                  <a:schemeClr val="accent5"/>
                </a:solidFill>
              </a:rPr>
              <a:t> de ingang van het station </a:t>
            </a:r>
            <a:r>
              <a:rPr lang="en-GB" sz="2400" dirty="0" err="1">
                <a:solidFill>
                  <a:schemeClr val="accent5"/>
                </a:solidFill>
              </a:rPr>
              <a:t>waar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ik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vertrek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lang="en-GB" sz="2400" dirty="0" err="1">
                <a:solidFill>
                  <a:schemeClr val="accent5"/>
                </a:solidFill>
              </a:rPr>
              <a:t>voor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mij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568" y="1131590"/>
            <a:ext cx="4536504" cy="26642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899592" y="1743367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 gebruik een foto van de ingang van het station waar ik vertrek </a:t>
            </a:r>
          </a:p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ik neem zelf een foto die mij helpt om de ingang van het station te herkennen.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550786" y="2234290"/>
            <a:ext cx="356175" cy="356175"/>
            <a:chOff x="3493625" y="3292702"/>
            <a:chExt cx="646327" cy="646327"/>
          </a:xfrm>
        </p:grpSpPr>
        <p:sp>
          <p:nvSpPr>
            <p:cNvPr id="13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625" y="3292702"/>
              <a:ext cx="646327" cy="646327"/>
            </a:xfrm>
            <a:prstGeom prst="rect">
              <a:avLst/>
            </a:prstGeom>
          </p:spPr>
        </p:pic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91" y="195486"/>
            <a:ext cx="6461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696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312987"/>
            <a:ext cx="8147248" cy="709587"/>
          </a:xfrm>
        </p:spPr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</a:rPr>
              <a:t>Ik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volg</a:t>
            </a:r>
            <a:r>
              <a:rPr lang="en-GB" sz="2400" dirty="0">
                <a:solidFill>
                  <a:schemeClr val="accent5"/>
                </a:solidFill>
              </a:rPr>
              <a:t> de </a:t>
            </a:r>
            <a:r>
              <a:rPr lang="en-GB" sz="2400" dirty="0" err="1">
                <a:solidFill>
                  <a:schemeClr val="accent5"/>
                </a:solidFill>
              </a:rPr>
              <a:t>afbeeldingen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1043608" y="2140189"/>
            <a:ext cx="1800200" cy="125985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Volg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pijlen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 descr="Picto flèch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11" y="1525994"/>
            <a:ext cx="615892" cy="614195"/>
          </a:xfrm>
          <a:prstGeom prst="rect">
            <a:avLst/>
          </a:prstGeom>
        </p:spPr>
      </p:pic>
      <p:pic>
        <p:nvPicPr>
          <p:cNvPr id="8" name="Picture 7" descr="Picto bille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525421"/>
            <a:ext cx="614768" cy="6147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1942" y="2107489"/>
            <a:ext cx="1378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Loketten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47716" y="2107489"/>
            <a:ext cx="1416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Automaten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76256" y="1525421"/>
            <a:ext cx="614768" cy="614768"/>
            <a:chOff x="4499992" y="1275606"/>
            <a:chExt cx="614768" cy="614768"/>
          </a:xfrm>
        </p:grpSpPr>
        <p:sp>
          <p:nvSpPr>
            <p:cNvPr id="5" name="Rectangle 4"/>
            <p:cNvSpPr/>
            <p:nvPr/>
          </p:nvSpPr>
          <p:spPr>
            <a:xfrm>
              <a:off x="4499992" y="1275606"/>
              <a:ext cx="614768" cy="61476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A1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347614"/>
              <a:ext cx="252872" cy="465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539552" y="879090"/>
            <a:ext cx="8274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Ik leer de afbeeldingen te herkennen om mijn weg te vinden</a:t>
            </a:r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91" y="195486"/>
            <a:ext cx="6461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1753A903-1D33-8DC9-630B-DD365FCFD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8104" y="2573735"/>
            <a:ext cx="3267358" cy="21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4B0C853-04B4-9C6C-8E85-CA3338747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7864" y="2569047"/>
            <a:ext cx="1452337" cy="218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200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62A737AF-7BD3-BA72-C103-AC742CB3CCB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23528" y="2575815"/>
            <a:ext cx="7092950" cy="149383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2800" b="1" dirty="0">
                <a:solidFill>
                  <a:srgbClr val="FFFFFF"/>
                </a:solidFill>
              </a:rPr>
              <a:t> </a:t>
            </a:r>
            <a:r>
              <a:rPr lang="en-GB" sz="2800" b="1" dirty="0" err="1">
                <a:solidFill>
                  <a:srgbClr val="FFFFFF"/>
                </a:solidFill>
              </a:rPr>
              <a:t>Ik</a:t>
            </a:r>
            <a:r>
              <a:rPr lang="en-GB" sz="2800" b="1" dirty="0">
                <a:solidFill>
                  <a:srgbClr val="FFFFFF"/>
                </a:solidFill>
              </a:rPr>
              <a:t> </a:t>
            </a:r>
            <a:r>
              <a:rPr lang="en-GB" sz="2800" b="1" dirty="0" err="1">
                <a:solidFill>
                  <a:srgbClr val="FFFFFF"/>
                </a:solidFill>
              </a:rPr>
              <a:t>koop</a:t>
            </a:r>
            <a:r>
              <a:rPr lang="en-GB" sz="2800" b="1" dirty="0">
                <a:solidFill>
                  <a:srgbClr val="FFFFFF"/>
                </a:solidFill>
              </a:rPr>
              <a:t> </a:t>
            </a:r>
            <a:r>
              <a:rPr lang="en-GB" sz="2800" b="1" dirty="0" err="1">
                <a:solidFill>
                  <a:srgbClr val="FFFFFF"/>
                </a:solidFill>
              </a:rPr>
              <a:t>mijn</a:t>
            </a:r>
            <a:r>
              <a:rPr lang="en-GB" sz="2800" b="1" dirty="0">
                <a:solidFill>
                  <a:srgbClr val="FFFFFF"/>
                </a:solidFill>
              </a:rPr>
              <a:t> </a:t>
            </a:r>
            <a:r>
              <a:rPr lang="en-GB" sz="2800" b="1" dirty="0" err="1">
                <a:solidFill>
                  <a:srgbClr val="FFFFFF"/>
                </a:solidFill>
              </a:rPr>
              <a:t>treinbiljet</a:t>
            </a:r>
            <a:r>
              <a:rPr lang="en-GB" sz="2800" b="1" dirty="0">
                <a:solidFill>
                  <a:srgbClr val="FFFFFF"/>
                </a:solidFill>
              </a:rPr>
              <a:t> </a:t>
            </a:r>
            <a:br>
              <a:rPr lang="en-GB" sz="2800" b="1" dirty="0">
                <a:solidFill>
                  <a:srgbClr val="FFFFFF"/>
                </a:solidFill>
              </a:rPr>
            </a:br>
            <a:r>
              <a:rPr lang="en-GB" sz="2800" b="1" dirty="0">
                <a:solidFill>
                  <a:srgbClr val="FFFFFF"/>
                </a:solidFill>
              </a:rPr>
              <a:t>			</a:t>
            </a:r>
            <a:br>
              <a:rPr lang="en-GB" sz="2800" b="1" dirty="0">
                <a:solidFill>
                  <a:srgbClr val="FFFFFF"/>
                </a:solidFill>
              </a:rPr>
            </a:br>
            <a:endParaRPr lang="en-GB" sz="2200" b="1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715784"/>
            <a:ext cx="1720062" cy="172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73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</a:rPr>
              <a:t>Mijn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treinbiljet</a:t>
            </a:r>
            <a:r>
              <a:rPr lang="en-GB" sz="2400" dirty="0">
                <a:solidFill>
                  <a:schemeClr val="accent5"/>
                </a:solidFill>
              </a:rPr>
              <a:t> op </a:t>
            </a:r>
            <a:r>
              <a:rPr lang="en-GB" sz="2400" dirty="0" err="1">
                <a:solidFill>
                  <a:schemeClr val="accent5"/>
                </a:solidFill>
              </a:rPr>
              <a:t>mijn</a:t>
            </a:r>
            <a:r>
              <a:rPr lang="en-GB" sz="2400" dirty="0">
                <a:solidFill>
                  <a:schemeClr val="accent5"/>
                </a:solidFill>
              </a:rPr>
              <a:t> e-ID.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lang="en-GB" sz="2400" dirty="0">
                <a:solidFill>
                  <a:schemeClr val="accent5"/>
                </a:solidFill>
              </a:rPr>
              <a:t> </a:t>
            </a:r>
            <a:br>
              <a:rPr lang="en-GB" sz="2400" dirty="0">
                <a:solidFill>
                  <a:schemeClr val="accent5"/>
                </a:solidFill>
              </a:rPr>
            </a:b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572540" y="1594883"/>
            <a:ext cx="5391948" cy="299973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/>
              <a:t>Ik ga naar </a:t>
            </a:r>
            <a:r>
              <a:rPr lang="nl-NL" sz="1400" dirty="0">
                <a:hlinkClick r:id="rId2"/>
              </a:rPr>
              <a:t>www.nmbs.be</a:t>
            </a:r>
            <a:endParaRPr lang="nl-NL" sz="1400" dirty="0"/>
          </a:p>
          <a:p>
            <a:endParaRPr lang="nl-N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/>
              <a:t>Samen met mijn begeleider </a:t>
            </a:r>
          </a:p>
          <a:p>
            <a:r>
              <a:rPr lang="nl-NL" sz="1400" dirty="0"/>
              <a:t>      koop ik mijn treinbiljet.</a:t>
            </a:r>
            <a:endParaRPr lang="en-GB" sz="1400" dirty="0"/>
          </a:p>
          <a:p>
            <a:endParaRPr lang="en-GB" sz="1400" dirty="0"/>
          </a:p>
          <a:p>
            <a:endParaRPr lang="en-GB" sz="1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58" y="3324383"/>
            <a:ext cx="1916425" cy="133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03403" y="1253987"/>
            <a:ext cx="2113018" cy="1907728"/>
            <a:chOff x="3833300" y="358143"/>
            <a:chExt cx="4824744" cy="4356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7685" y="527298"/>
              <a:ext cx="4576763" cy="24765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91" b="6591"/>
            <a:stretch/>
          </p:blipFill>
          <p:spPr>
            <a:xfrm>
              <a:off x="4046325" y="550412"/>
              <a:ext cx="4504754" cy="288000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403"/>
            <a:stretch/>
          </p:blipFill>
          <p:spPr>
            <a:xfrm>
              <a:off x="3833300" y="358143"/>
              <a:ext cx="4824744" cy="4356000"/>
            </a:xfrm>
            <a:prstGeom prst="rect">
              <a:avLst/>
            </a:prstGeom>
          </p:spPr>
        </p:pic>
      </p:grpSp>
      <p:sp>
        <p:nvSpPr>
          <p:cNvPr id="18" name="Right Arrow 17"/>
          <p:cNvSpPr/>
          <p:nvPr/>
        </p:nvSpPr>
        <p:spPr>
          <a:xfrm rot="5400000">
            <a:off x="2403163" y="2849406"/>
            <a:ext cx="516498" cy="360040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71315"/>
            <a:ext cx="653436" cy="653436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8230558" y="98268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98268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65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1520" y="211887"/>
            <a:ext cx="8147248" cy="709587"/>
          </a:xfrm>
        </p:spPr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</a:rPr>
              <a:t>Mijn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treinbiljet</a:t>
            </a:r>
            <a:r>
              <a:rPr lang="en-GB" sz="2400" dirty="0">
                <a:solidFill>
                  <a:schemeClr val="accent5"/>
                </a:solidFill>
              </a:rPr>
              <a:t> op </a:t>
            </a:r>
            <a:r>
              <a:rPr lang="en-GB" sz="2400" dirty="0" err="1">
                <a:solidFill>
                  <a:schemeClr val="accent5"/>
                </a:solidFill>
              </a:rPr>
              <a:t>mijn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telefoon</a:t>
            </a:r>
            <a:r>
              <a:rPr lang="en-GB" sz="2400" dirty="0">
                <a:solidFill>
                  <a:schemeClr val="accent5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79" y="98268"/>
            <a:ext cx="653436" cy="65343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230558" y="98268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98268"/>
            <a:ext cx="653436" cy="65343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half" idx="2"/>
          </p:nvPr>
        </p:nvSpPr>
        <p:spPr>
          <a:xfrm>
            <a:off x="3059832" y="1230671"/>
            <a:ext cx="5688632" cy="33944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Ik</a:t>
            </a:r>
            <a:r>
              <a:rPr lang="en-GB" sz="1400" dirty="0"/>
              <a:t> </a:t>
            </a:r>
            <a:r>
              <a:rPr lang="en-GB" sz="1400" dirty="0" err="1"/>
              <a:t>ga</a:t>
            </a:r>
            <a:r>
              <a:rPr lang="en-GB" sz="1400" dirty="0"/>
              <a:t> </a:t>
            </a:r>
            <a:r>
              <a:rPr lang="en-GB" sz="1400" dirty="0" err="1"/>
              <a:t>naar</a:t>
            </a:r>
            <a:r>
              <a:rPr lang="en-GB" sz="1400" dirty="0"/>
              <a:t> de NMBS-app.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/>
              <a:t>Samen met mijn begeleider koop ik mijn treinbiljet.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Ik</a:t>
            </a:r>
            <a:r>
              <a:rPr lang="en-GB" sz="1400" dirty="0"/>
              <a:t> </a:t>
            </a:r>
            <a:r>
              <a:rPr lang="en-GB" sz="1400" dirty="0" err="1"/>
              <a:t>haal</a:t>
            </a:r>
            <a:r>
              <a:rPr lang="en-GB" sz="1400" dirty="0"/>
              <a:t> </a:t>
            </a:r>
            <a:r>
              <a:rPr lang="en-GB" sz="1400" dirty="0" err="1"/>
              <a:t>mijn</a:t>
            </a:r>
            <a:r>
              <a:rPr lang="en-GB" sz="1400" dirty="0"/>
              <a:t> </a:t>
            </a:r>
            <a:r>
              <a:rPr lang="en-GB" sz="1400" dirty="0" err="1"/>
              <a:t>treinbiljet</a:t>
            </a:r>
            <a:r>
              <a:rPr lang="en-GB" sz="1400" dirty="0"/>
              <a:t> van het internet op </a:t>
            </a:r>
            <a:r>
              <a:rPr lang="en-GB" sz="1400" dirty="0" err="1"/>
              <a:t>mijn</a:t>
            </a:r>
            <a:r>
              <a:rPr lang="en-GB" sz="1400" dirty="0"/>
              <a:t> gsm/smartphone.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12" name="Group 15">
            <a:extLst>
              <a:ext uri="{FF2B5EF4-FFF2-40B4-BE49-F238E27FC236}">
                <a16:creationId xmlns:a16="http://schemas.microsoft.com/office/drawing/2014/main" id="{4C436B16-410D-B3CD-690C-A1907BFDA3D7}"/>
              </a:ext>
            </a:extLst>
          </p:cNvPr>
          <p:cNvGrpSpPr/>
          <p:nvPr/>
        </p:nvGrpSpPr>
        <p:grpSpPr>
          <a:xfrm>
            <a:off x="502142" y="921474"/>
            <a:ext cx="2232251" cy="3691794"/>
            <a:chOff x="4665674" y="1256443"/>
            <a:chExt cx="2102679" cy="3477507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AFB5D491-DC5C-92BE-0266-5B2D539CD544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62692" y="1651532"/>
              <a:ext cx="1322505" cy="2407639"/>
            </a:xfrm>
            <a:prstGeom prst="rect">
              <a:avLst/>
            </a:prstGeom>
            <a:noFill/>
            <a:ln>
              <a:solidFill>
                <a:srgbClr val="005294"/>
              </a:solidFill>
            </a:ln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B38E568F-17FD-F840-F9E6-BCC46427E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674" y="1256443"/>
              <a:ext cx="2102679" cy="34775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308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/>
          <p:cNvSpPr txBox="1">
            <a:spLocks/>
          </p:cNvSpPr>
          <p:nvPr/>
        </p:nvSpPr>
        <p:spPr>
          <a:xfrm>
            <a:off x="6275940" y="2083899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6140532" y="1293664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6140532" y="1801375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971602"/>
            <a:ext cx="84162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" b="1" dirty="0"/>
          </a:p>
          <a:p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355778" y="971602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674960" y="957552"/>
            <a:ext cx="828952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BE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nl-BE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nl-BE" sz="1400" dirty="0">
              <a:solidFill>
                <a:schemeClr val="accent5"/>
              </a:solidFill>
            </a:endParaRPr>
          </a:p>
          <a:p>
            <a:r>
              <a:rPr lang="nl-BE" b="1" dirty="0">
                <a:solidFill>
                  <a:schemeClr val="accent5"/>
                </a:solidFill>
                <a:latin typeface="+mj-lt"/>
              </a:rPr>
              <a:t>De 8 stappen van mijn reis</a:t>
            </a:r>
            <a:r>
              <a:rPr lang="nl-B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………………………………………pagina 3 </a:t>
            </a:r>
          </a:p>
          <a:p>
            <a:endParaRPr lang="nl-BE" dirty="0">
              <a:solidFill>
                <a:schemeClr val="accent5"/>
              </a:solidFill>
              <a:latin typeface="+mj-lt"/>
            </a:endParaRPr>
          </a:p>
          <a:p>
            <a:endParaRPr lang="nl-BE" dirty="0">
              <a:solidFill>
                <a:srgbClr val="CC006A"/>
              </a:solidFill>
              <a:latin typeface="+mj-lt"/>
            </a:endParaRPr>
          </a:p>
          <a:p>
            <a:r>
              <a:rPr lang="nl-BE" b="1" dirty="0">
                <a:solidFill>
                  <a:schemeClr val="accent3"/>
                </a:solidFill>
                <a:latin typeface="+mj-lt"/>
              </a:rPr>
              <a:t>Een kaartje om makkelijk hulp te vragen</a:t>
            </a:r>
            <a:r>
              <a:rPr lang="nl-B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………………….....pagina 69</a:t>
            </a:r>
          </a:p>
          <a:p>
            <a:endParaRPr lang="nl-BE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endParaRPr lang="nl-BE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nl-NL" b="1" dirty="0">
                <a:solidFill>
                  <a:srgbClr val="CC006A"/>
                </a:solidFill>
                <a:latin typeface="+mj-lt"/>
              </a:rPr>
              <a:t>Wanneer er storingen of problemen zijn </a:t>
            </a:r>
          </a:p>
          <a:p>
            <a:r>
              <a:rPr lang="nl-NL" b="1" dirty="0">
                <a:solidFill>
                  <a:srgbClr val="CC006A"/>
                </a:solidFill>
                <a:latin typeface="+mj-lt"/>
              </a:rPr>
              <a:t>of als de situatie niet veilig is</a:t>
            </a:r>
            <a:r>
              <a:rPr lang="nl-NL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….............................................</a:t>
            </a:r>
            <a:r>
              <a:rPr lang="nl-B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pagina 73</a:t>
            </a:r>
          </a:p>
          <a:p>
            <a:r>
              <a:rPr lang="nl-NL" dirty="0">
                <a:solidFill>
                  <a:srgbClr val="CC006A"/>
                </a:solidFill>
                <a:latin typeface="+mj-lt"/>
              </a:rPr>
              <a:t>De mensen van NMBS zullen mij helpen</a:t>
            </a:r>
          </a:p>
          <a:p>
            <a:endParaRPr lang="nl-BE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endParaRPr lang="nl-B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  <a:ea typeface="+mn-ea"/>
              </a:rPr>
              <a:t>Samenvatting</a:t>
            </a:r>
            <a:endParaRPr lang="en-GB" sz="2400" dirty="0">
              <a:solidFill>
                <a:schemeClr val="accent5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172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1547664" y="915566"/>
            <a:ext cx="6264696" cy="504056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1900" dirty="0"/>
          </a:p>
          <a:p>
            <a:pPr marL="0" indent="0" algn="ctr">
              <a:buNone/>
            </a:pPr>
            <a:endParaRPr lang="en-GB" sz="19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51520" y="205979"/>
            <a:ext cx="8147248" cy="709587"/>
          </a:xfrm>
        </p:spPr>
        <p:txBody>
          <a:bodyPr/>
          <a:lstStyle/>
          <a:p>
            <a:r>
              <a:rPr lang="nl-NL" sz="2400" dirty="0">
                <a:solidFill>
                  <a:schemeClr val="accent5"/>
                </a:solidFill>
              </a:rPr>
              <a:t>Mijn treinbiljet aan het loket.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7348" y="1167594"/>
            <a:ext cx="4038600" cy="339447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Ik</a:t>
            </a:r>
            <a:r>
              <a:rPr lang="en-GB" sz="1400" dirty="0"/>
              <a:t> </a:t>
            </a:r>
            <a:r>
              <a:rPr lang="en-GB" sz="1400" dirty="0" err="1"/>
              <a:t>zeg</a:t>
            </a:r>
            <a:r>
              <a:rPr lang="en-GB" sz="1400" dirty="0"/>
              <a:t> </a:t>
            </a:r>
            <a:r>
              <a:rPr lang="en-GB" sz="1400" dirty="0" err="1"/>
              <a:t>waar</a:t>
            </a:r>
            <a:r>
              <a:rPr lang="en-GB" sz="1400" dirty="0"/>
              <a:t> </a:t>
            </a:r>
            <a:r>
              <a:rPr lang="en-GB" sz="1400" dirty="0" err="1"/>
              <a:t>ik</a:t>
            </a:r>
            <a:r>
              <a:rPr lang="en-GB" sz="1400" dirty="0"/>
              <a:t> </a:t>
            </a:r>
            <a:r>
              <a:rPr lang="en-GB" sz="1400" dirty="0" err="1"/>
              <a:t>naartoe</a:t>
            </a:r>
            <a:r>
              <a:rPr lang="en-GB" sz="1400" dirty="0"/>
              <a:t> </a:t>
            </a:r>
            <a:r>
              <a:rPr lang="en-GB" sz="1400" dirty="0" err="1"/>
              <a:t>wil</a:t>
            </a:r>
            <a:r>
              <a:rPr lang="en-GB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Ik</a:t>
            </a:r>
            <a:r>
              <a:rPr lang="en-GB" sz="1400" dirty="0"/>
              <a:t> toon </a:t>
            </a:r>
            <a:r>
              <a:rPr lang="en-GB" sz="1400" dirty="0" err="1"/>
              <a:t>mijn</a:t>
            </a:r>
            <a:r>
              <a:rPr lang="en-GB" sz="1400" dirty="0"/>
              <a:t> </a:t>
            </a:r>
            <a:r>
              <a:rPr lang="en-GB" sz="1400" dirty="0" err="1"/>
              <a:t>verminderingskaart</a:t>
            </a:r>
            <a:r>
              <a:rPr lang="en-GB" sz="1400" dirty="0"/>
              <a:t>              </a:t>
            </a:r>
          </a:p>
          <a:p>
            <a:r>
              <a:rPr lang="en-GB" sz="1400" dirty="0"/>
              <a:t>      </a:t>
            </a:r>
            <a:r>
              <a:rPr lang="en-GB" sz="1400" dirty="0" err="1"/>
              <a:t>als</a:t>
            </a:r>
            <a:r>
              <a:rPr lang="en-GB" sz="1400" dirty="0"/>
              <a:t> </a:t>
            </a:r>
            <a:r>
              <a:rPr lang="en-GB" sz="1400" dirty="0" err="1"/>
              <a:t>ik</a:t>
            </a:r>
            <a:r>
              <a:rPr lang="en-GB" sz="1400" dirty="0"/>
              <a:t> </a:t>
            </a:r>
            <a:r>
              <a:rPr lang="en-GB" sz="1400" dirty="0" err="1"/>
              <a:t>er</a:t>
            </a:r>
            <a:r>
              <a:rPr lang="en-GB" sz="1400" dirty="0"/>
              <a:t> </a:t>
            </a:r>
            <a:r>
              <a:rPr lang="en-GB" sz="1400" dirty="0" err="1"/>
              <a:t>één</a:t>
            </a:r>
            <a:r>
              <a:rPr lang="en-GB" sz="1400" dirty="0"/>
              <a:t> </a:t>
            </a:r>
            <a:r>
              <a:rPr lang="en-GB" sz="1400" dirty="0" err="1"/>
              <a:t>heb.</a:t>
            </a:r>
            <a:endParaRPr lang="en-GB" sz="1400" dirty="0"/>
          </a:p>
        </p:txBody>
      </p:sp>
      <p:sp>
        <p:nvSpPr>
          <p:cNvPr id="8" name="Oval 7"/>
          <p:cNvSpPr/>
          <p:nvPr/>
        </p:nvSpPr>
        <p:spPr>
          <a:xfrm>
            <a:off x="8230558" y="98268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98268"/>
            <a:ext cx="653436" cy="65343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56" r="51637" b="16"/>
          <a:stretch/>
        </p:blipFill>
        <p:spPr bwMode="auto">
          <a:xfrm>
            <a:off x="6516216" y="2715766"/>
            <a:ext cx="1171074" cy="15914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7C16C0B-09BD-94F3-7FA3-EA7D5D62B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8" t="-37" r="7402" b="37"/>
          <a:stretch/>
        </p:blipFill>
        <p:spPr bwMode="auto">
          <a:xfrm>
            <a:off x="669415" y="1167594"/>
            <a:ext cx="3602733" cy="295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064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6531" y="224541"/>
            <a:ext cx="8147248" cy="709587"/>
          </a:xfrm>
        </p:spPr>
        <p:txBody>
          <a:bodyPr/>
          <a:lstStyle/>
          <a:p>
            <a:r>
              <a:rPr lang="nl-NL" sz="2400" dirty="0">
                <a:solidFill>
                  <a:schemeClr val="accent5"/>
                </a:solidFill>
              </a:rPr>
              <a:t>Ik koop mijn biljet aan de automaat.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5364088" y="1637525"/>
            <a:ext cx="1402567" cy="1402567"/>
            <a:chOff x="4499992" y="1275606"/>
            <a:chExt cx="614768" cy="614768"/>
          </a:xfrm>
          <a:noFill/>
        </p:grpSpPr>
        <p:sp>
          <p:nvSpPr>
            <p:cNvPr id="9" name="Rectangle 8"/>
            <p:cNvSpPr/>
            <p:nvPr/>
          </p:nvSpPr>
          <p:spPr>
            <a:xfrm>
              <a:off x="4499992" y="1275606"/>
              <a:ext cx="614768" cy="614768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347614"/>
              <a:ext cx="252872" cy="465849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Oval 10"/>
          <p:cNvSpPr/>
          <p:nvPr/>
        </p:nvSpPr>
        <p:spPr>
          <a:xfrm>
            <a:off x="8230558" y="98268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90" y="84791"/>
            <a:ext cx="653436" cy="653436"/>
          </a:xfrm>
          <a:prstGeom prst="rect">
            <a:avLst/>
          </a:prstGeom>
        </p:spPr>
      </p:pic>
      <p:sp>
        <p:nvSpPr>
          <p:cNvPr id="13" name="ZoneTexte 1"/>
          <p:cNvSpPr txBox="1"/>
          <p:nvPr/>
        </p:nvSpPr>
        <p:spPr>
          <a:xfrm>
            <a:off x="511633" y="757614"/>
            <a:ext cx="7550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De automaat is de naam van de machine om treinbiljetten te kopen</a:t>
            </a:r>
            <a:r>
              <a:rPr lang="fr-BE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B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DB097CB-313E-9F1F-7772-6AD611E9D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21" b="1487"/>
          <a:stretch/>
        </p:blipFill>
        <p:spPr bwMode="auto">
          <a:xfrm>
            <a:off x="611561" y="1346433"/>
            <a:ext cx="3888254" cy="324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977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6752" y="2067694"/>
            <a:ext cx="8147248" cy="936104"/>
          </a:xfrm>
        </p:spPr>
        <p:txBody>
          <a:bodyPr/>
          <a:lstStyle/>
          <a:p>
            <a:r>
              <a:rPr lang="en-GB" b="1" dirty="0" err="1">
                <a:solidFill>
                  <a:schemeClr val="accent5"/>
                </a:solidFill>
              </a:rPr>
              <a:t>Ik</a:t>
            </a:r>
            <a:r>
              <a:rPr lang="en-GB" b="1" dirty="0">
                <a:solidFill>
                  <a:schemeClr val="accent5"/>
                </a:solidFill>
              </a:rPr>
              <a:t> </a:t>
            </a:r>
            <a:r>
              <a:rPr lang="en-GB" b="1" dirty="0" err="1">
                <a:solidFill>
                  <a:schemeClr val="accent5"/>
                </a:solidFill>
              </a:rPr>
              <a:t>kan</a:t>
            </a:r>
            <a:r>
              <a:rPr lang="en-GB" b="1" dirty="0">
                <a:solidFill>
                  <a:schemeClr val="accent5"/>
                </a:solidFill>
              </a:rPr>
              <a:t> </a:t>
            </a:r>
            <a:r>
              <a:rPr lang="en-GB" b="1" dirty="0" err="1">
                <a:solidFill>
                  <a:schemeClr val="accent5"/>
                </a:solidFill>
              </a:rPr>
              <a:t>niet</a:t>
            </a:r>
            <a:r>
              <a:rPr lang="en-GB" b="1" dirty="0">
                <a:solidFill>
                  <a:schemeClr val="accent5"/>
                </a:solidFill>
              </a:rPr>
              <a:t> </a:t>
            </a:r>
            <a:r>
              <a:rPr lang="en-GB" dirty="0" err="1">
                <a:solidFill>
                  <a:schemeClr val="accent5"/>
                </a:solidFill>
              </a:rPr>
              <a:t>lezen</a:t>
            </a:r>
            <a:r>
              <a:rPr lang="en-GB" dirty="0">
                <a:solidFill>
                  <a:schemeClr val="accent5"/>
                </a:solidFill>
              </a:rPr>
              <a:t> </a:t>
            </a:r>
            <a:br>
              <a:rPr lang="en-GB" dirty="0">
                <a:solidFill>
                  <a:schemeClr val="accent5"/>
                </a:solidFill>
              </a:rPr>
            </a:br>
            <a:r>
              <a:rPr lang="en-GB" dirty="0">
                <a:solidFill>
                  <a:schemeClr val="accent5"/>
                </a:solidFill>
              </a:rPr>
              <a:t>of </a:t>
            </a:r>
            <a:r>
              <a:rPr lang="en-GB" dirty="0" err="1">
                <a:solidFill>
                  <a:schemeClr val="accent5"/>
                </a:solidFill>
              </a:rPr>
              <a:t>een</a:t>
            </a:r>
            <a:r>
              <a:rPr lang="en-GB" dirty="0">
                <a:solidFill>
                  <a:schemeClr val="accent5"/>
                </a:solidFill>
              </a:rPr>
              <a:t> </a:t>
            </a:r>
            <a:r>
              <a:rPr lang="en-GB" dirty="0" err="1">
                <a:solidFill>
                  <a:schemeClr val="accent5"/>
                </a:solidFill>
              </a:rPr>
              <a:t>klein</a:t>
            </a:r>
            <a:r>
              <a:rPr lang="en-GB" dirty="0">
                <a:solidFill>
                  <a:schemeClr val="accent5"/>
                </a:solidFill>
              </a:rPr>
              <a:t> </a:t>
            </a:r>
            <a:r>
              <a:rPr lang="en-GB" dirty="0" err="1">
                <a:solidFill>
                  <a:schemeClr val="accent5"/>
                </a:solidFill>
              </a:rPr>
              <a:t>beetje</a:t>
            </a:r>
            <a:r>
              <a:rPr lang="en-GB" dirty="0">
                <a:solidFill>
                  <a:schemeClr val="accent5"/>
                </a:solidFill>
              </a:rPr>
              <a:t>.</a:t>
            </a:r>
            <a:br>
              <a:rPr lang="en-GB" dirty="0">
                <a:solidFill>
                  <a:schemeClr val="accent5"/>
                </a:solidFill>
              </a:rPr>
            </a:br>
            <a:r>
              <a:rPr lang="en-GB" dirty="0">
                <a:solidFill>
                  <a:schemeClr val="accent5"/>
                </a:solidFill>
              </a:rPr>
              <a:t> </a:t>
            </a:r>
            <a:br>
              <a:rPr lang="en-GB" dirty="0">
                <a:solidFill>
                  <a:schemeClr val="accent5"/>
                </a:solidFill>
              </a:rPr>
            </a:br>
            <a:endParaRPr lang="en-GB" sz="1400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230558" y="98268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71315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12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6005" y="242887"/>
            <a:ext cx="8147248" cy="709587"/>
          </a:xfrm>
          <a:ln>
            <a:noFill/>
          </a:ln>
        </p:spPr>
        <p:txBody>
          <a:bodyPr/>
          <a:lstStyle/>
          <a:p>
            <a:r>
              <a:rPr lang="nl-NL" sz="2400" dirty="0">
                <a:solidFill>
                  <a:schemeClr val="accent5"/>
                </a:solidFill>
              </a:rPr>
              <a:t>Als ik geen bankkaart heb, </a:t>
            </a:r>
            <a:br>
              <a:rPr lang="nl-NL" sz="2400" dirty="0">
                <a:solidFill>
                  <a:schemeClr val="accent5"/>
                </a:solidFill>
              </a:rPr>
            </a:br>
            <a:r>
              <a:rPr lang="nl-NL" sz="2400" dirty="0">
                <a:solidFill>
                  <a:schemeClr val="accent5"/>
                </a:solidFill>
              </a:rPr>
              <a:t>ga ik naar de automaat die munten accepteert</a:t>
            </a:r>
            <a:r>
              <a:rPr lang="en-GB"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47344" y="1237362"/>
            <a:ext cx="7641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De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automaat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naam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van de machine om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treinbiljetten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kopen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ZoneTexte 13"/>
          <p:cNvSpPr txBox="1"/>
          <p:nvPr/>
        </p:nvSpPr>
        <p:spPr>
          <a:xfrm>
            <a:off x="5811799" y="3862283"/>
            <a:ext cx="323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Plaats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voor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munten</a:t>
            </a:r>
            <a:r>
              <a:rPr lang="en-GB" sz="1400" dirty="0">
                <a:solidFill>
                  <a:schemeClr val="accent5"/>
                </a:solidFill>
              </a:rPr>
              <a:t>.</a:t>
            </a:r>
            <a:endParaRPr lang="fr-BE" sz="1400" dirty="0">
              <a:solidFill>
                <a:schemeClr val="accent5"/>
              </a:solidFill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1ABF0241-9588-B0A6-3D65-103BA2FD8385}"/>
              </a:ext>
            </a:extLst>
          </p:cNvPr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82AC608-019F-0D84-F9BA-6002D72F0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6" t="1032" r="15492" b="33325"/>
          <a:stretch/>
        </p:blipFill>
        <p:spPr bwMode="auto">
          <a:xfrm>
            <a:off x="467544" y="1779662"/>
            <a:ext cx="460851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1">
            <a:extLst>
              <a:ext uri="{FF2B5EF4-FFF2-40B4-BE49-F238E27FC236}">
                <a16:creationId xmlns:a16="http://schemas.microsoft.com/office/drawing/2014/main" id="{F920F13F-14DA-AEA3-7648-E73C31FC388F}"/>
              </a:ext>
            </a:extLst>
          </p:cNvPr>
          <p:cNvSpPr/>
          <p:nvPr/>
        </p:nvSpPr>
        <p:spPr>
          <a:xfrm>
            <a:off x="3844791" y="3291830"/>
            <a:ext cx="479144" cy="383633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3">
            <a:extLst>
              <a:ext uri="{FF2B5EF4-FFF2-40B4-BE49-F238E27FC236}">
                <a16:creationId xmlns:a16="http://schemas.microsoft.com/office/drawing/2014/main" id="{94AD6120-BFCE-5B88-1AFC-06C8568D28CE}"/>
              </a:ext>
            </a:extLst>
          </p:cNvPr>
          <p:cNvCxnSpPr>
            <a:cxnSpLocks/>
            <a:stCxn id="7" idx="5"/>
          </p:cNvCxnSpPr>
          <p:nvPr/>
        </p:nvCxnSpPr>
        <p:spPr>
          <a:xfrm>
            <a:off x="4253766" y="3619281"/>
            <a:ext cx="1470362" cy="2550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7" name="Picture 4">
            <a:extLst>
              <a:ext uri="{FF2B5EF4-FFF2-40B4-BE49-F238E27FC236}">
                <a16:creationId xmlns:a16="http://schemas.microsoft.com/office/drawing/2014/main" id="{96EBEEE5-6D11-0278-3447-AC69728384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7" b="15026"/>
          <a:stretch/>
        </p:blipFill>
        <p:spPr bwMode="auto">
          <a:xfrm>
            <a:off x="5535842" y="1779662"/>
            <a:ext cx="1772462" cy="170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3E3756E-DA9E-929A-C2D8-9AC5CC85FC39}"/>
              </a:ext>
            </a:extLst>
          </p:cNvPr>
          <p:cNvSpPr/>
          <p:nvPr/>
        </p:nvSpPr>
        <p:spPr>
          <a:xfrm>
            <a:off x="5704557" y="2071915"/>
            <a:ext cx="1027683" cy="822828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BA42D76-FC65-E563-CFC7-F83632303BAA}"/>
              </a:ext>
            </a:extLst>
          </p:cNvPr>
          <p:cNvCxnSpPr>
            <a:cxnSpLocks/>
          </p:cNvCxnSpPr>
          <p:nvPr/>
        </p:nvCxnSpPr>
        <p:spPr>
          <a:xfrm>
            <a:off x="6156176" y="2894743"/>
            <a:ext cx="0" cy="8565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Oval 1">
            <a:extLst>
              <a:ext uri="{FF2B5EF4-FFF2-40B4-BE49-F238E27FC236}">
                <a16:creationId xmlns:a16="http://schemas.microsoft.com/office/drawing/2014/main" id="{F26E96E5-FBF1-9521-EFB0-3C8EB1A98BB8}"/>
              </a:ext>
            </a:extLst>
          </p:cNvPr>
          <p:cNvSpPr/>
          <p:nvPr/>
        </p:nvSpPr>
        <p:spPr>
          <a:xfrm>
            <a:off x="1763688" y="3291829"/>
            <a:ext cx="479144" cy="383633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3">
            <a:extLst>
              <a:ext uri="{FF2B5EF4-FFF2-40B4-BE49-F238E27FC236}">
                <a16:creationId xmlns:a16="http://schemas.microsoft.com/office/drawing/2014/main" id="{1A23F57B-6B5C-6D41-541B-A979AB940B2C}"/>
              </a:ext>
            </a:extLst>
          </p:cNvPr>
          <p:cNvCxnSpPr>
            <a:cxnSpLocks/>
            <a:stCxn id="22" idx="5"/>
          </p:cNvCxnSpPr>
          <p:nvPr/>
        </p:nvCxnSpPr>
        <p:spPr>
          <a:xfrm>
            <a:off x="2172663" y="3619280"/>
            <a:ext cx="3551465" cy="4896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603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3842" y="98268"/>
            <a:ext cx="8507288" cy="709587"/>
          </a:xfrm>
        </p:spPr>
        <p:txBody>
          <a:bodyPr/>
          <a:lstStyle/>
          <a:p>
            <a:r>
              <a:rPr lang="en-GB" sz="2400" b="1" dirty="0" err="1">
                <a:solidFill>
                  <a:schemeClr val="accent5"/>
                </a:solidFill>
              </a:rPr>
              <a:t>Ik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telefoneer</a:t>
            </a:r>
            <a:r>
              <a:rPr lang="en-GB" sz="2400" b="1" dirty="0">
                <a:solidFill>
                  <a:schemeClr val="accent5"/>
                </a:solidFill>
              </a:rPr>
              <a:t> om </a:t>
            </a:r>
            <a:r>
              <a:rPr lang="en-GB" sz="2400" b="1" dirty="0" err="1">
                <a:solidFill>
                  <a:schemeClr val="accent5"/>
                </a:solidFill>
              </a:rPr>
              <a:t>hulp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bij</a:t>
            </a:r>
            <a:r>
              <a:rPr lang="en-GB" sz="2400" b="1" dirty="0">
                <a:solidFill>
                  <a:schemeClr val="accent5"/>
                </a:solidFill>
              </a:rPr>
              <a:t> de </a:t>
            </a:r>
            <a:r>
              <a:rPr lang="en-GB" sz="2400" b="1" dirty="0" err="1">
                <a:solidFill>
                  <a:schemeClr val="accent5"/>
                </a:solidFill>
              </a:rPr>
              <a:t>aankoop</a:t>
            </a:r>
            <a:r>
              <a:rPr lang="en-GB" sz="2400" b="1" dirty="0">
                <a:solidFill>
                  <a:schemeClr val="accent5"/>
                </a:solidFill>
              </a:rPr>
              <a:t> van 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 err="1">
                <a:solidFill>
                  <a:schemeClr val="accent5"/>
                </a:solidFill>
              </a:rPr>
              <a:t>mijn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treinbiljet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aan</a:t>
            </a:r>
            <a:r>
              <a:rPr lang="en-GB" sz="2400" b="1" dirty="0">
                <a:solidFill>
                  <a:schemeClr val="accent5"/>
                </a:solidFill>
              </a:rPr>
              <a:t> de </a:t>
            </a:r>
            <a:r>
              <a:rPr lang="en-GB" sz="2400" b="1" dirty="0" err="1">
                <a:solidFill>
                  <a:schemeClr val="accent5"/>
                </a:solidFill>
              </a:rPr>
              <a:t>automaat</a:t>
            </a:r>
            <a:r>
              <a:rPr lang="en-GB" sz="2400" b="1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607775" y="1345254"/>
            <a:ext cx="2007840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5076056" y="1322362"/>
            <a:ext cx="3655074" cy="304958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5460489" y="1213141"/>
            <a:ext cx="3576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Het assistentiepersoneel (hulppersoneel) van NMBS helpt me vanop afstand om het juiste biljet te kopen</a:t>
            </a:r>
            <a:r>
              <a:rPr lang="nl-BE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98268"/>
            <a:ext cx="653436" cy="65343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8230558" y="98268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90" y="84791"/>
            <a:ext cx="653436" cy="65343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A7A637-855A-984A-E76A-BFB92F7E15AA}"/>
              </a:ext>
            </a:extLst>
          </p:cNvPr>
          <p:cNvSpPr txBox="1">
            <a:spLocks/>
          </p:cNvSpPr>
          <p:nvPr/>
        </p:nvSpPr>
        <p:spPr>
          <a:xfrm>
            <a:off x="3893542" y="2642958"/>
            <a:ext cx="2046610" cy="614764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 sz="19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endParaRPr lang="en-GB" sz="32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02 607 30 11</a:t>
            </a: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  <a:p>
            <a:pPr algn="ctr"/>
            <a:endParaRPr lang="en-GB" sz="3200" b="1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D23E553-DB17-275A-4A8A-EE451A0811C3}"/>
              </a:ext>
            </a:extLst>
          </p:cNvPr>
          <p:cNvSpPr txBox="1">
            <a:spLocks/>
          </p:cNvSpPr>
          <p:nvPr/>
        </p:nvSpPr>
        <p:spPr>
          <a:xfrm>
            <a:off x="2607775" y="1345254"/>
            <a:ext cx="2007840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790D860-C4C3-7E97-7EDD-926AB30B4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2667" y="2979725"/>
            <a:ext cx="2304000" cy="165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94E882E-103F-9937-25FD-B792F2BB9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2667" y="1214115"/>
            <a:ext cx="2304000" cy="171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7">
            <a:extLst>
              <a:ext uri="{FF2B5EF4-FFF2-40B4-BE49-F238E27FC236}">
                <a16:creationId xmlns:a16="http://schemas.microsoft.com/office/drawing/2014/main" id="{6599E345-8D19-9076-A212-20BAD9D085D6}"/>
              </a:ext>
            </a:extLst>
          </p:cNvPr>
          <p:cNvCxnSpPr>
            <a:cxnSpLocks/>
          </p:cNvCxnSpPr>
          <p:nvPr/>
        </p:nvCxnSpPr>
        <p:spPr>
          <a:xfrm flipH="1" flipV="1">
            <a:off x="1979712" y="2095438"/>
            <a:ext cx="1841822" cy="5475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4">
            <a:extLst>
              <a:ext uri="{FF2B5EF4-FFF2-40B4-BE49-F238E27FC236}">
                <a16:creationId xmlns:a16="http://schemas.microsoft.com/office/drawing/2014/main" id="{19DE4123-99B7-7457-1EDB-776CC877EACA}"/>
              </a:ext>
            </a:extLst>
          </p:cNvPr>
          <p:cNvCxnSpPr>
            <a:cxnSpLocks/>
          </p:cNvCxnSpPr>
          <p:nvPr/>
        </p:nvCxnSpPr>
        <p:spPr>
          <a:xfrm flipH="1">
            <a:off x="2411760" y="3257722"/>
            <a:ext cx="1409774" cy="3221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DA583805-FE7A-5AF7-04A3-B252D417B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48743"/>
            <a:ext cx="2818179" cy="187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738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/>
          <p:cNvSpPr txBox="1">
            <a:spLocks/>
          </p:cNvSpPr>
          <p:nvPr/>
        </p:nvSpPr>
        <p:spPr>
          <a:xfrm>
            <a:off x="2607775" y="1345254"/>
            <a:ext cx="2007840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5076056" y="1322362"/>
            <a:ext cx="3655074" cy="304958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284440"/>
            <a:ext cx="653436" cy="6534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46806" y="1813306"/>
            <a:ext cx="36291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Als ik oortjes heb,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doe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ze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hoor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dan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beter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Het is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gemakkelijker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wanneer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moet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betalen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027" name="Picture 3" descr="AdobeStock_90416634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75" y="1511854"/>
            <a:ext cx="3600400" cy="240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3555341" y="2613525"/>
            <a:ext cx="153637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223842" y="98268"/>
            <a:ext cx="8507288" cy="709587"/>
          </a:xfrm>
        </p:spPr>
        <p:txBody>
          <a:bodyPr/>
          <a:lstStyle/>
          <a:p>
            <a:r>
              <a:rPr lang="en-GB" sz="2400" b="1" dirty="0" err="1">
                <a:solidFill>
                  <a:schemeClr val="accent5"/>
                </a:solidFill>
              </a:rPr>
              <a:t>Ik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telefoneer</a:t>
            </a:r>
            <a:r>
              <a:rPr lang="en-GB" sz="2400" b="1" dirty="0">
                <a:solidFill>
                  <a:schemeClr val="accent5"/>
                </a:solidFill>
              </a:rPr>
              <a:t> om </a:t>
            </a:r>
            <a:r>
              <a:rPr lang="en-GB" sz="2400" b="1" dirty="0" err="1">
                <a:solidFill>
                  <a:schemeClr val="accent5"/>
                </a:solidFill>
              </a:rPr>
              <a:t>hulp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bij</a:t>
            </a:r>
            <a:r>
              <a:rPr lang="en-GB" sz="2400" b="1" dirty="0">
                <a:solidFill>
                  <a:schemeClr val="accent5"/>
                </a:solidFill>
              </a:rPr>
              <a:t> de </a:t>
            </a:r>
            <a:r>
              <a:rPr lang="en-GB" sz="2400" b="1" dirty="0" err="1">
                <a:solidFill>
                  <a:schemeClr val="accent5"/>
                </a:solidFill>
              </a:rPr>
              <a:t>aankoop</a:t>
            </a:r>
            <a:r>
              <a:rPr lang="en-GB" sz="2400" b="1" dirty="0">
                <a:solidFill>
                  <a:schemeClr val="accent5"/>
                </a:solidFill>
              </a:rPr>
              <a:t> van 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 err="1">
                <a:solidFill>
                  <a:schemeClr val="accent5"/>
                </a:solidFill>
              </a:rPr>
              <a:t>mijn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treinbiljet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aan</a:t>
            </a:r>
            <a:r>
              <a:rPr lang="en-GB" sz="2400" b="1" dirty="0">
                <a:solidFill>
                  <a:schemeClr val="accent5"/>
                </a:solidFill>
              </a:rPr>
              <a:t> de </a:t>
            </a:r>
            <a:r>
              <a:rPr lang="en-GB" sz="2400" b="1" dirty="0" err="1">
                <a:solidFill>
                  <a:schemeClr val="accent5"/>
                </a:solidFill>
              </a:rPr>
              <a:t>automaat</a:t>
            </a:r>
            <a:r>
              <a:rPr lang="en-GB" sz="2400" b="1" dirty="0">
                <a:solidFill>
                  <a:schemeClr val="accent5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9331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9481" y="187683"/>
            <a:ext cx="8147248" cy="709587"/>
          </a:xfrm>
        </p:spPr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</a:rPr>
              <a:t>Ik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zeg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aan</a:t>
            </a:r>
            <a:r>
              <a:rPr lang="en-GB" sz="2400" dirty="0">
                <a:solidFill>
                  <a:schemeClr val="accent5"/>
                </a:solidFill>
              </a:rPr>
              <a:t> de </a:t>
            </a:r>
            <a:r>
              <a:rPr lang="en-GB" sz="2400" dirty="0" err="1">
                <a:solidFill>
                  <a:schemeClr val="accent5"/>
                </a:solidFill>
              </a:rPr>
              <a:t>telefoon</a:t>
            </a:r>
            <a:r>
              <a:rPr lang="en-GB" sz="2400" dirty="0">
                <a:solidFill>
                  <a:schemeClr val="accent5"/>
                </a:solidFill>
              </a:rPr>
              <a:t>.</a:t>
            </a:r>
            <a:endParaRPr lang="en-GB" sz="2400" strike="sngStrike" dirty="0">
              <a:solidFill>
                <a:schemeClr val="accent5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475654" y="1145391"/>
            <a:ext cx="7422977" cy="3394472"/>
          </a:xfrm>
        </p:spPr>
        <p:txBody>
          <a:bodyPr/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/>
              <a:t>het station waar ik 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630838" y="1233760"/>
            <a:ext cx="2007840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395536" y="3078204"/>
            <a:ext cx="720000" cy="7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475655" y="3027684"/>
            <a:ext cx="34563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 het nummer van de automaat dat zich rechts onderaan bevindt.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7" name="Oval 16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3192" y="3219038"/>
            <a:ext cx="238497" cy="43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35811"/>
            <a:ext cx="720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54D54B9-0B82-93B2-68D2-8486212E6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16" y="3668186"/>
            <a:ext cx="5200422" cy="631755"/>
          </a:xfrm>
          <a:prstGeom prst="rect">
            <a:avLst/>
          </a:prstGeom>
        </p:spPr>
      </p:pic>
      <p:sp>
        <p:nvSpPr>
          <p:cNvPr id="12" name="Oval 13">
            <a:extLst>
              <a:ext uri="{FF2B5EF4-FFF2-40B4-BE49-F238E27FC236}">
                <a16:creationId xmlns:a16="http://schemas.microsoft.com/office/drawing/2014/main" id="{B8DBB688-DA2A-0317-C0F5-3622A433A1EE}"/>
              </a:ext>
            </a:extLst>
          </p:cNvPr>
          <p:cNvSpPr/>
          <p:nvPr/>
        </p:nvSpPr>
        <p:spPr>
          <a:xfrm>
            <a:off x="6337359" y="3723878"/>
            <a:ext cx="46592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4">
            <a:extLst>
              <a:ext uri="{FF2B5EF4-FFF2-40B4-BE49-F238E27FC236}">
                <a16:creationId xmlns:a16="http://schemas.microsoft.com/office/drawing/2014/main" id="{20E79700-5A11-8152-0CDF-85B2EA3F1D59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6735053" y="3079152"/>
            <a:ext cx="1551354" cy="70799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Oval 18">
            <a:extLst>
              <a:ext uri="{FF2B5EF4-FFF2-40B4-BE49-F238E27FC236}">
                <a16:creationId xmlns:a16="http://schemas.microsoft.com/office/drawing/2014/main" id="{07CD3472-B1CA-B006-0750-76CB90BABFF4}"/>
              </a:ext>
            </a:extLst>
          </p:cNvPr>
          <p:cNvSpPr/>
          <p:nvPr/>
        </p:nvSpPr>
        <p:spPr>
          <a:xfrm>
            <a:off x="8163914" y="2475716"/>
            <a:ext cx="720080" cy="720080"/>
          </a:xfrm>
          <a:prstGeom prst="ellipse">
            <a:avLst/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/>
              <a:t>14</a:t>
            </a:r>
          </a:p>
        </p:txBody>
      </p:sp>
      <p:pic>
        <p:nvPicPr>
          <p:cNvPr id="25" name="Picture 19" descr="Mains.png">
            <a:extLst>
              <a:ext uri="{FF2B5EF4-FFF2-40B4-BE49-F238E27FC236}">
                <a16:creationId xmlns:a16="http://schemas.microsoft.com/office/drawing/2014/main" id="{CF76B9ED-E869-B07C-5AE0-47E74288EC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7439">
            <a:off x="6596512" y="3996888"/>
            <a:ext cx="786292" cy="73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38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619672" y="1233760"/>
            <a:ext cx="7278960" cy="3394472"/>
          </a:xfrm>
        </p:spPr>
        <p:txBody>
          <a:bodyPr>
            <a:norm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/>
              <a:t>het station waar ik naartoe wil. </a:t>
            </a:r>
            <a:endParaRPr lang="en-GB" sz="1400" dirty="0"/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/>
              <a:t>het als ik een verminderingskaart heb.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630838" y="1233760"/>
            <a:ext cx="2007840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428638" y="2787774"/>
            <a:ext cx="720000" cy="7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56" r="51637" b="16"/>
          <a:stretch/>
        </p:blipFill>
        <p:spPr bwMode="auto">
          <a:xfrm>
            <a:off x="623762" y="2909090"/>
            <a:ext cx="351269" cy="47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8638" y="1491590"/>
            <a:ext cx="720000" cy="720000"/>
            <a:chOff x="3507164" y="3318611"/>
            <a:chExt cx="619248" cy="594508"/>
          </a:xfrm>
        </p:grpSpPr>
        <p:sp>
          <p:nvSpPr>
            <p:cNvPr id="15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98" y="1701812"/>
            <a:ext cx="496879" cy="28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</a:rPr>
              <a:t>Ik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zeg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aan</a:t>
            </a:r>
            <a:r>
              <a:rPr lang="en-GB" sz="2400" dirty="0">
                <a:solidFill>
                  <a:schemeClr val="accent5"/>
                </a:solidFill>
              </a:rPr>
              <a:t> de </a:t>
            </a:r>
            <a:r>
              <a:rPr lang="en-GB" sz="2400" dirty="0" err="1">
                <a:solidFill>
                  <a:schemeClr val="accent5"/>
                </a:solidFill>
              </a:rPr>
              <a:t>telefoon</a:t>
            </a:r>
            <a:r>
              <a:rPr lang="en-GB" sz="2400" dirty="0">
                <a:solidFill>
                  <a:schemeClr val="accent5"/>
                </a:solidFill>
              </a:rPr>
              <a:t>.</a:t>
            </a:r>
            <a:endParaRPr lang="en-GB" sz="2400" strike="sngStrike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09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310" y="34323"/>
            <a:ext cx="8147248" cy="709587"/>
          </a:xfrm>
        </p:spPr>
        <p:txBody>
          <a:bodyPr/>
          <a:lstStyle/>
          <a:p>
            <a:r>
              <a:rPr lang="nl-BE" sz="2400" dirty="0">
                <a:solidFill>
                  <a:schemeClr val="accent5"/>
                </a:solidFill>
              </a:rPr>
              <a:t>Het assistentiepersoneel kiest het juiste treinbiljet voor mij.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607775" y="1345254"/>
            <a:ext cx="2007840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5076056" y="1322362"/>
            <a:ext cx="3655074" cy="304958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8" y="1628971"/>
            <a:ext cx="2457450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7944" y="1159261"/>
            <a:ext cx="4317609" cy="319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050824" y="2470282"/>
            <a:ext cx="1121742" cy="677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312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51470"/>
            <a:ext cx="8147248" cy="709587"/>
          </a:xfrm>
        </p:spPr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</a:rPr>
              <a:t>Ik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zie</a:t>
            </a:r>
            <a:r>
              <a:rPr lang="en-GB" sz="2400" dirty="0">
                <a:solidFill>
                  <a:schemeClr val="accent5"/>
                </a:solidFill>
              </a:rPr>
              <a:t> de </a:t>
            </a:r>
            <a:r>
              <a:rPr lang="en-GB" sz="2400" dirty="0" err="1">
                <a:solidFill>
                  <a:schemeClr val="accent5"/>
                </a:solidFill>
              </a:rPr>
              <a:t>prijs</a:t>
            </a:r>
            <a:r>
              <a:rPr lang="en-GB" sz="2400" dirty="0">
                <a:solidFill>
                  <a:schemeClr val="accent5"/>
                </a:solidFill>
              </a:rPr>
              <a:t> van </a:t>
            </a:r>
            <a:r>
              <a:rPr lang="en-GB" sz="2400" dirty="0" err="1">
                <a:solidFill>
                  <a:schemeClr val="accent5"/>
                </a:solidFill>
              </a:rPr>
              <a:t>mijn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treinbiljet</a:t>
            </a:r>
            <a:r>
              <a:rPr lang="en-GB" sz="2400" dirty="0">
                <a:solidFill>
                  <a:schemeClr val="accent5"/>
                </a:solidFill>
              </a:rPr>
              <a:t> op het </a:t>
            </a:r>
            <a:r>
              <a:rPr lang="en-GB" sz="2400" dirty="0" err="1">
                <a:solidFill>
                  <a:schemeClr val="accent5"/>
                </a:solidFill>
              </a:rPr>
              <a:t>scherm</a:t>
            </a:r>
            <a:r>
              <a:rPr lang="en-GB"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8697" y="832070"/>
            <a:ext cx="4958467" cy="369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5660330" y="1707654"/>
            <a:ext cx="864096" cy="21602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4795284" y="2429400"/>
            <a:ext cx="1648046" cy="61069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481" y="2500413"/>
            <a:ext cx="1304544" cy="12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15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5F9FAFB1-3A65-E351-0F96-EE9DC42297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99592" y="2211710"/>
            <a:ext cx="5976663" cy="12241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800" b="1" dirty="0">
                <a:solidFill>
                  <a:schemeClr val="bg1"/>
                </a:solidFill>
              </a:rPr>
              <a:t>De 8 stappen van mijn reis</a:t>
            </a:r>
          </a:p>
        </p:txBody>
      </p:sp>
    </p:spTree>
    <p:extLst>
      <p:ext uri="{BB962C8B-B14F-4D97-AF65-F5344CB8AC3E}">
        <p14:creationId xmlns:p14="http://schemas.microsoft.com/office/powerpoint/2010/main" val="2816779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6D47B8C-6F74-F04A-67FB-78FEE88AB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4" b="8"/>
          <a:stretch/>
        </p:blipFill>
        <p:spPr>
          <a:xfrm>
            <a:off x="4381316" y="1275606"/>
            <a:ext cx="3789390" cy="2861958"/>
          </a:xfrm>
          <a:prstGeom prst="rect">
            <a:avLst/>
          </a:prstGeom>
        </p:spPr>
      </p:pic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13" name="Image 7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2" t="44301" r="15399" b="29274"/>
          <a:stretch>
            <a:fillRect/>
          </a:stretch>
        </p:blipFill>
        <p:spPr bwMode="auto">
          <a:xfrm>
            <a:off x="1903108" y="1905195"/>
            <a:ext cx="1072853" cy="176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109577" y="2604390"/>
            <a:ext cx="2664296" cy="2157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801075" y="2412545"/>
            <a:ext cx="864096" cy="86409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791462" y="1815176"/>
            <a:ext cx="1296144" cy="18366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Mai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2258">
            <a:off x="6252946" y="2787774"/>
            <a:ext cx="1304544" cy="1213104"/>
          </a:xfrm>
          <a:prstGeom prst="rect">
            <a:avLst/>
          </a:prstGeom>
        </p:spPr>
      </p:pic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09587"/>
          </a:xfrm>
        </p:spPr>
        <p:txBody>
          <a:bodyPr/>
          <a:lstStyle/>
          <a:p>
            <a:r>
              <a:rPr lang="en-GB" sz="2400" b="1" dirty="0" err="1">
                <a:solidFill>
                  <a:schemeClr val="accent5"/>
                </a:solidFill>
              </a:rPr>
              <a:t>Ik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betaal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mijn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biljet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aan</a:t>
            </a:r>
            <a:r>
              <a:rPr lang="en-GB" sz="2400" b="1" dirty="0">
                <a:solidFill>
                  <a:schemeClr val="accent5"/>
                </a:solidFill>
              </a:rPr>
              <a:t> de </a:t>
            </a:r>
            <a:r>
              <a:rPr lang="en-GB" sz="2400" b="1" dirty="0" err="1">
                <a:solidFill>
                  <a:schemeClr val="accent5"/>
                </a:solidFill>
              </a:rPr>
              <a:t>automaat</a:t>
            </a:r>
            <a:r>
              <a:rPr lang="en-GB" sz="2400" b="1" dirty="0">
                <a:solidFill>
                  <a:schemeClr val="accent5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6153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834" y="195486"/>
            <a:ext cx="8229600" cy="709587"/>
          </a:xfrm>
        </p:spPr>
        <p:txBody>
          <a:bodyPr/>
          <a:lstStyle/>
          <a:p>
            <a:r>
              <a:rPr lang="en-GB" sz="2400" b="1" dirty="0" err="1">
                <a:solidFill>
                  <a:schemeClr val="accent5"/>
                </a:solidFill>
              </a:rPr>
              <a:t>Betaling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gelukt</a:t>
            </a:r>
            <a:r>
              <a:rPr lang="en-GB" sz="2400" b="1" dirty="0">
                <a:solidFill>
                  <a:schemeClr val="accent5"/>
                </a:solidFill>
              </a:rPr>
              <a:t>!</a:t>
            </a:r>
            <a:br>
              <a:rPr lang="en-GB" sz="2400" b="1" dirty="0">
                <a:solidFill>
                  <a:schemeClr val="accent5"/>
                </a:solidFill>
              </a:rPr>
            </a:br>
            <a:endParaRPr lang="en-GB" sz="2400" b="1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5" name="AutoShape 2" descr="Résultat de recherche d'images pour &quot;image lik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096963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3491880" y="2147235"/>
            <a:ext cx="1980221" cy="43204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650568" y="2013899"/>
            <a:ext cx="3096344" cy="814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 kassaticket (betaalbewijs) wordt</a:t>
            </a:r>
          </a:p>
          <a:p>
            <a:pPr>
              <a:spcBef>
                <a:spcPts val="600"/>
              </a:spcBef>
            </a:pPr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afgedrukt samen met mijn treinbiljet. </a:t>
            </a:r>
          </a:p>
          <a:p>
            <a:pPr>
              <a:lnSpc>
                <a:spcPts val="1780"/>
              </a:lnSpc>
            </a:pPr>
            <a:endParaRPr lang="nl-BE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0774" y="1131590"/>
            <a:ext cx="4594887" cy="342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1475656" y="2508242"/>
            <a:ext cx="864096" cy="420605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Mai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165">
            <a:off x="2066298" y="2470370"/>
            <a:ext cx="1304544" cy="1213104"/>
          </a:xfrm>
          <a:prstGeom prst="rect">
            <a:avLst/>
          </a:prstGeom>
        </p:spPr>
      </p:pic>
      <p:sp>
        <p:nvSpPr>
          <p:cNvPr id="2" name="Oval 7">
            <a:extLst>
              <a:ext uri="{FF2B5EF4-FFF2-40B4-BE49-F238E27FC236}">
                <a16:creationId xmlns:a16="http://schemas.microsoft.com/office/drawing/2014/main" id="{E05535DC-1334-ABE1-DA0D-F4177E017D8A}"/>
              </a:ext>
            </a:extLst>
          </p:cNvPr>
          <p:cNvSpPr/>
          <p:nvPr/>
        </p:nvSpPr>
        <p:spPr>
          <a:xfrm>
            <a:off x="3303914" y="2159556"/>
            <a:ext cx="1867273" cy="407405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649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>
            <a:extLst>
              <a:ext uri="{FF2B5EF4-FFF2-40B4-BE49-F238E27FC236}">
                <a16:creationId xmlns:a16="http://schemas.microsoft.com/office/drawing/2014/main" id="{70BBB4EA-3BD0-3DC1-EFF2-7F1967D5C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442" y="1672944"/>
            <a:ext cx="3953291" cy="2622857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2B807E82-207E-8982-0C88-E47F59C65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3525" y="1701109"/>
            <a:ext cx="3953291" cy="262285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14812"/>
            <a:ext cx="8229600" cy="709587"/>
          </a:xfrm>
        </p:spPr>
        <p:txBody>
          <a:bodyPr/>
          <a:lstStyle/>
          <a:p>
            <a:r>
              <a:rPr lang="en-GB" sz="2400" b="1" dirty="0" err="1">
                <a:solidFill>
                  <a:schemeClr val="accent5"/>
                </a:solidFill>
              </a:rPr>
              <a:t>Ik</a:t>
            </a:r>
            <a:r>
              <a:rPr lang="en-GB" sz="2400" b="1" dirty="0">
                <a:solidFill>
                  <a:schemeClr val="accent5"/>
                </a:solidFill>
              </a:rPr>
              <a:t> neem </a:t>
            </a:r>
            <a:r>
              <a:rPr lang="en-GB" sz="2400" b="1" dirty="0" err="1">
                <a:solidFill>
                  <a:schemeClr val="accent5"/>
                </a:solidFill>
              </a:rPr>
              <a:t>mijn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treinbiljet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>
                <a:solidFill>
                  <a:schemeClr val="accent5"/>
                </a:solidFill>
              </a:rPr>
              <a:t>en </a:t>
            </a:r>
            <a:r>
              <a:rPr lang="en-GB" sz="2400" b="1" dirty="0" err="1">
                <a:solidFill>
                  <a:schemeClr val="accent5"/>
                </a:solidFill>
              </a:rPr>
              <a:t>mijn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betaalbewijs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 err="1">
                <a:solidFill>
                  <a:schemeClr val="accent5"/>
                </a:solidFill>
              </a:rPr>
              <a:t>uit</a:t>
            </a:r>
            <a:r>
              <a:rPr lang="en-GB" sz="2400" b="1" dirty="0">
                <a:solidFill>
                  <a:schemeClr val="accent5"/>
                </a:solidFill>
              </a:rPr>
              <a:t> de </a:t>
            </a:r>
            <a:r>
              <a:rPr lang="en-GB" sz="2400" b="1" dirty="0" err="1">
                <a:solidFill>
                  <a:schemeClr val="accent5"/>
                </a:solidFill>
              </a:rPr>
              <a:t>automaat</a:t>
            </a:r>
            <a:r>
              <a:rPr lang="en-GB" sz="2400" b="1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1547664" y="2283718"/>
            <a:ext cx="1402657" cy="122413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5164264" y="1746982"/>
            <a:ext cx="1408392" cy="4451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</a:rPr>
              <a:t>Treinbiljet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2961" y="1746982"/>
            <a:ext cx="1944216" cy="4451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</a:rPr>
              <a:t>Kassaticket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868144" y="2103988"/>
            <a:ext cx="0" cy="7557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507848" y="2103988"/>
            <a:ext cx="0" cy="7557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Picture 20" descr="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2423">
            <a:off x="2123728" y="2999378"/>
            <a:ext cx="1304544" cy="1213104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044" y="257487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2499742"/>
            <a:ext cx="8280920" cy="1393953"/>
          </a:xfrm>
        </p:spPr>
        <p:txBody>
          <a:bodyPr/>
          <a:lstStyle/>
          <a:p>
            <a:r>
              <a:rPr lang="en-GB" b="1" dirty="0" err="1">
                <a:solidFill>
                  <a:schemeClr val="accent5"/>
                </a:solidFill>
              </a:rPr>
              <a:t>Ik</a:t>
            </a:r>
            <a:r>
              <a:rPr lang="en-GB" b="1" dirty="0">
                <a:solidFill>
                  <a:schemeClr val="accent5"/>
                </a:solidFill>
              </a:rPr>
              <a:t> </a:t>
            </a:r>
            <a:r>
              <a:rPr lang="en-GB" b="1" dirty="0" err="1">
                <a:solidFill>
                  <a:schemeClr val="accent5"/>
                </a:solidFill>
              </a:rPr>
              <a:t>kan</a:t>
            </a:r>
            <a:r>
              <a:rPr lang="en-GB" b="1" dirty="0">
                <a:solidFill>
                  <a:schemeClr val="accent5"/>
                </a:solidFill>
              </a:rPr>
              <a:t> </a:t>
            </a:r>
            <a:r>
              <a:rPr lang="en-GB" b="1" dirty="0" err="1">
                <a:solidFill>
                  <a:schemeClr val="accent5"/>
                </a:solidFill>
              </a:rPr>
              <a:t>lezen</a:t>
            </a:r>
            <a:r>
              <a:rPr lang="en-GB" b="1" dirty="0">
                <a:solidFill>
                  <a:schemeClr val="accent5"/>
                </a:solidFill>
              </a:rPr>
              <a:t> en </a:t>
            </a:r>
            <a:r>
              <a:rPr lang="en-GB" b="1" dirty="0" err="1">
                <a:solidFill>
                  <a:schemeClr val="accent5"/>
                </a:solidFill>
              </a:rPr>
              <a:t>schrijven</a:t>
            </a:r>
            <a:r>
              <a:rPr lang="en-GB" b="1" dirty="0">
                <a:solidFill>
                  <a:schemeClr val="accent5"/>
                </a:solidFill>
              </a:rPr>
              <a:t>.</a:t>
            </a:r>
            <a:endParaRPr lang="en-GB" sz="1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170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6005" y="242887"/>
            <a:ext cx="8147248" cy="709587"/>
          </a:xfrm>
        </p:spPr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</a:rPr>
              <a:t>Als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ik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geen</a:t>
            </a:r>
            <a:r>
              <a:rPr lang="en-GB" sz="2400" dirty="0">
                <a:solidFill>
                  <a:schemeClr val="accent5"/>
                </a:solidFill>
              </a:rPr>
              <a:t>  </a:t>
            </a:r>
            <a:r>
              <a:rPr lang="en-GB" sz="2400" dirty="0" err="1">
                <a:solidFill>
                  <a:schemeClr val="accent5"/>
                </a:solidFill>
              </a:rPr>
              <a:t>bankkaart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heb</a:t>
            </a:r>
            <a:r>
              <a:rPr lang="en-GB" sz="2400" dirty="0">
                <a:solidFill>
                  <a:schemeClr val="accent5"/>
                </a:solidFill>
              </a:rPr>
              <a:t>,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lang="en-GB" sz="2400" dirty="0" err="1">
                <a:solidFill>
                  <a:schemeClr val="accent5"/>
                </a:solidFill>
              </a:rPr>
              <a:t>ga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ik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naar</a:t>
            </a:r>
            <a:r>
              <a:rPr lang="en-GB" sz="2400" dirty="0">
                <a:solidFill>
                  <a:schemeClr val="accent5"/>
                </a:solidFill>
              </a:rPr>
              <a:t> de </a:t>
            </a:r>
            <a:r>
              <a:rPr lang="en-GB" sz="2400" dirty="0" err="1">
                <a:solidFill>
                  <a:schemeClr val="accent5"/>
                </a:solidFill>
              </a:rPr>
              <a:t>automaat</a:t>
            </a:r>
            <a:r>
              <a:rPr lang="en-GB" sz="2400" dirty="0">
                <a:solidFill>
                  <a:schemeClr val="accent5"/>
                </a:solidFill>
              </a:rPr>
              <a:t> die </a:t>
            </a:r>
            <a:r>
              <a:rPr lang="en-GB" sz="2400" dirty="0" err="1">
                <a:solidFill>
                  <a:schemeClr val="accent5"/>
                </a:solidFill>
              </a:rPr>
              <a:t>munten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accepteert</a:t>
            </a:r>
            <a:r>
              <a:rPr lang="en-GB"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5168343" y="1569319"/>
            <a:ext cx="1402567" cy="1402567"/>
            <a:chOff x="4499992" y="1275606"/>
            <a:chExt cx="614768" cy="614768"/>
          </a:xfrm>
        </p:grpSpPr>
        <p:sp>
          <p:nvSpPr>
            <p:cNvPr id="9" name="Rectangle 8"/>
            <p:cNvSpPr/>
            <p:nvPr/>
          </p:nvSpPr>
          <p:spPr>
            <a:xfrm>
              <a:off x="4499992" y="1275606"/>
              <a:ext cx="614768" cy="614768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347614"/>
              <a:ext cx="252872" cy="4658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973440"/>
            <a:ext cx="653436" cy="6534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58834" y="1205926"/>
            <a:ext cx="7344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De </a:t>
            </a:r>
            <a:r>
              <a:rPr lang="fr-BE" sz="1400" dirty="0" err="1">
                <a:solidFill>
                  <a:schemeClr val="bg1">
                    <a:lumMod val="50000"/>
                  </a:schemeClr>
                </a:solidFill>
              </a:rPr>
              <a:t>automaat</a:t>
            </a:r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4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fr-BE" sz="1400" dirty="0" err="1">
                <a:solidFill>
                  <a:schemeClr val="bg1">
                    <a:lumMod val="50000"/>
                  </a:schemeClr>
                </a:solidFill>
              </a:rPr>
              <a:t>naam</a:t>
            </a:r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 van de machine om </a:t>
            </a:r>
            <a:r>
              <a:rPr lang="fr-BE" sz="1400" dirty="0" err="1">
                <a:solidFill>
                  <a:schemeClr val="bg1">
                    <a:lumMod val="50000"/>
                  </a:schemeClr>
                </a:solidFill>
              </a:rPr>
              <a:t>treinbiljetten</a:t>
            </a:r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 te </a:t>
            </a:r>
            <a:r>
              <a:rPr lang="fr-BE" sz="1400" dirty="0" err="1">
                <a:solidFill>
                  <a:schemeClr val="bg1">
                    <a:lumMod val="50000"/>
                  </a:schemeClr>
                </a:solidFill>
              </a:rPr>
              <a:t>kopen</a:t>
            </a:r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7E45265-0C22-7F7D-0661-65870B290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820" y="1642985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47FEE6F-1616-8037-6E8B-C047A9FA8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3" t="34558" r="11879" b="28851"/>
          <a:stretch/>
        </p:blipFill>
        <p:spPr bwMode="auto">
          <a:xfrm>
            <a:off x="6228184" y="2793443"/>
            <a:ext cx="2072539" cy="164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/>
          <p:cNvSpPr/>
          <p:nvPr/>
        </p:nvSpPr>
        <p:spPr>
          <a:xfrm>
            <a:off x="6154994" y="3220363"/>
            <a:ext cx="851020" cy="68138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737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dirty="0" err="1">
                <a:solidFill>
                  <a:schemeClr val="accent5"/>
                </a:solidFill>
              </a:rPr>
              <a:t>Ik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druk</a:t>
            </a:r>
            <a:r>
              <a:rPr lang="en-GB" sz="2400" b="1" dirty="0">
                <a:solidFill>
                  <a:schemeClr val="accent5"/>
                </a:solidFill>
              </a:rPr>
              <a:t> op  “NL” (</a:t>
            </a:r>
            <a:r>
              <a:rPr lang="en-GB" sz="2400" b="1" dirty="0" err="1">
                <a:solidFill>
                  <a:schemeClr val="accent5"/>
                </a:solidFill>
              </a:rPr>
              <a:t>taal</a:t>
            </a:r>
            <a:r>
              <a:rPr lang="en-GB" sz="2400" b="1" dirty="0">
                <a:solidFill>
                  <a:schemeClr val="accent5"/>
                </a:solidFill>
              </a:rPr>
              <a:t>) op het </a:t>
            </a:r>
            <a:r>
              <a:rPr lang="en-GB" sz="2400" b="1" dirty="0" err="1">
                <a:solidFill>
                  <a:schemeClr val="accent5"/>
                </a:solidFill>
              </a:rPr>
              <a:t>scherm</a:t>
            </a:r>
            <a:r>
              <a:rPr lang="en-GB" sz="2400" b="1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pic>
        <p:nvPicPr>
          <p:cNvPr id="5126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3068" y="1313113"/>
            <a:ext cx="3921080" cy="291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3203848" y="3040092"/>
            <a:ext cx="738490" cy="77242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Main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0741">
            <a:off x="3116304" y="3562063"/>
            <a:ext cx="1095857" cy="101904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2155167"/>
            <a:ext cx="653436" cy="6534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7110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616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7110"/>
            <a:ext cx="653436" cy="653436"/>
          </a:xfrm>
          <a:prstGeom prst="rect">
            <a:avLst/>
          </a:prstGeom>
        </p:spPr>
      </p:pic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83310" y="139691"/>
            <a:ext cx="9241218" cy="709587"/>
          </a:xfrm>
        </p:spPr>
        <p:txBody>
          <a:bodyPr/>
          <a:lstStyle/>
          <a:p>
            <a:r>
              <a:rPr lang="nl-NL" sz="2400" dirty="0">
                <a:solidFill>
                  <a:schemeClr val="accent5"/>
                </a:solidFill>
              </a:rPr>
              <a:t>Als ik de verminderingskaart  </a:t>
            </a:r>
            <a:br>
              <a:rPr lang="nl-NL" sz="2400" dirty="0">
                <a:solidFill>
                  <a:schemeClr val="accent5"/>
                </a:solidFill>
              </a:rPr>
            </a:br>
            <a:r>
              <a:rPr lang="nl-NL" sz="2400" dirty="0">
                <a:solidFill>
                  <a:schemeClr val="accent5"/>
                </a:solidFill>
              </a:rPr>
              <a:t>Verhoogde Tegemoetkoming heb, druk ik op </a:t>
            </a:r>
            <a:br>
              <a:rPr lang="nl-NL" sz="2400" dirty="0">
                <a:solidFill>
                  <a:schemeClr val="accent5"/>
                </a:solidFill>
              </a:rPr>
            </a:br>
            <a:r>
              <a:rPr lang="nl-NL" sz="2400" dirty="0">
                <a:solidFill>
                  <a:schemeClr val="accent5"/>
                </a:solidFill>
              </a:rPr>
              <a:t>“Met korting” dan “Verhoogde Tegemoetkoming”. </a:t>
            </a:r>
            <a:endParaRPr lang="en-GB" sz="2400" dirty="0">
              <a:solidFill>
                <a:schemeClr val="accent5"/>
              </a:solidFill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5EAF373D-CD44-BD51-FB39-3A9A104EB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9831" y="1526271"/>
            <a:ext cx="3848048" cy="2878112"/>
          </a:xfrm>
          <a:prstGeom prst="rect">
            <a:avLst/>
          </a:prstGeom>
        </p:spPr>
      </p:pic>
      <p:sp>
        <p:nvSpPr>
          <p:cNvPr id="3" name="Oval 8">
            <a:extLst>
              <a:ext uri="{FF2B5EF4-FFF2-40B4-BE49-F238E27FC236}">
                <a16:creationId xmlns:a16="http://schemas.microsoft.com/office/drawing/2014/main" id="{AAD9BAB8-2C48-23A4-3997-8C619D5440D5}"/>
              </a:ext>
            </a:extLst>
          </p:cNvPr>
          <p:cNvSpPr/>
          <p:nvPr/>
        </p:nvSpPr>
        <p:spPr>
          <a:xfrm>
            <a:off x="5004048" y="2139702"/>
            <a:ext cx="1440160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9" descr="Mains.png">
            <a:extLst>
              <a:ext uri="{FF2B5EF4-FFF2-40B4-BE49-F238E27FC236}">
                <a16:creationId xmlns:a16="http://schemas.microsoft.com/office/drawing/2014/main" id="{78C2AFCD-1B62-AED0-A074-B60974D6EB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661">
            <a:off x="6202300" y="2301429"/>
            <a:ext cx="785032" cy="730006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8DE5AB16-375E-FE00-DB3D-1936C2F8B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497" y="1532463"/>
            <a:ext cx="3888378" cy="2911495"/>
          </a:xfrm>
          <a:prstGeom prst="rect">
            <a:avLst/>
          </a:prstGeom>
        </p:spPr>
      </p:pic>
      <p:sp>
        <p:nvSpPr>
          <p:cNvPr id="6" name="Oval 8">
            <a:extLst>
              <a:ext uri="{FF2B5EF4-FFF2-40B4-BE49-F238E27FC236}">
                <a16:creationId xmlns:a16="http://schemas.microsoft.com/office/drawing/2014/main" id="{8CA75F4B-16D4-E32D-3B29-5BA6A32C9EB8}"/>
              </a:ext>
            </a:extLst>
          </p:cNvPr>
          <p:cNvSpPr/>
          <p:nvPr/>
        </p:nvSpPr>
        <p:spPr>
          <a:xfrm>
            <a:off x="598375" y="3622626"/>
            <a:ext cx="1440160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9" descr="Mains.png">
            <a:extLst>
              <a:ext uri="{FF2B5EF4-FFF2-40B4-BE49-F238E27FC236}">
                <a16:creationId xmlns:a16="http://schemas.microsoft.com/office/drawing/2014/main" id="{2C68FEF8-99C7-DDC7-CC4A-40F984106F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661">
            <a:off x="1796627" y="3784353"/>
            <a:ext cx="785032" cy="73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143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8502" y="193492"/>
            <a:ext cx="8147248" cy="709587"/>
          </a:xfrm>
        </p:spPr>
        <p:txBody>
          <a:bodyPr/>
          <a:lstStyle/>
          <a:p>
            <a:r>
              <a:rPr lang="fr-BE" sz="2400" dirty="0"/>
              <a:t>Ik </a:t>
            </a:r>
            <a:r>
              <a:rPr lang="fr-BE" sz="2400" dirty="0" err="1"/>
              <a:t>druk</a:t>
            </a:r>
            <a:r>
              <a:rPr lang="fr-BE" sz="2400" dirty="0"/>
              <a:t> op het </a:t>
            </a:r>
            <a:r>
              <a:rPr lang="fr-BE" sz="2400" dirty="0" err="1"/>
              <a:t>geselecteerde</a:t>
            </a:r>
            <a:r>
              <a:rPr lang="fr-BE" sz="2400" dirty="0"/>
              <a:t> </a:t>
            </a:r>
            <a:r>
              <a:rPr lang="fr-BE" sz="2400" dirty="0" err="1"/>
              <a:t>vertrekstation</a:t>
            </a:r>
            <a:r>
              <a:rPr lang="fr-BE" sz="2400" dirty="0"/>
              <a:t>.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</a:p>
        </p:txBody>
      </p:sp>
      <p:sp>
        <p:nvSpPr>
          <p:cNvPr id="9" name="Oval 8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57487"/>
            <a:ext cx="653436" cy="6534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1E94B1-32A4-177E-28FC-6543F0ECE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1680" y="1008905"/>
            <a:ext cx="5112568" cy="3790206"/>
          </a:xfrm>
          <a:prstGeom prst="rect">
            <a:avLst/>
          </a:prstGeom>
        </p:spPr>
      </p:pic>
      <p:sp>
        <p:nvSpPr>
          <p:cNvPr id="4" name="Oval 6">
            <a:extLst>
              <a:ext uri="{FF2B5EF4-FFF2-40B4-BE49-F238E27FC236}">
                <a16:creationId xmlns:a16="http://schemas.microsoft.com/office/drawing/2014/main" id="{B0401EAD-D4E3-C52C-496C-1C43D8D1A4E0}"/>
              </a:ext>
            </a:extLst>
          </p:cNvPr>
          <p:cNvSpPr/>
          <p:nvPr/>
        </p:nvSpPr>
        <p:spPr>
          <a:xfrm>
            <a:off x="1835696" y="1819880"/>
            <a:ext cx="3600400" cy="50316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Mains.png">
            <a:extLst>
              <a:ext uri="{FF2B5EF4-FFF2-40B4-BE49-F238E27FC236}">
                <a16:creationId xmlns:a16="http://schemas.microsoft.com/office/drawing/2014/main" id="{AF54990C-6523-7417-7A4D-42102F5E0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0741">
            <a:off x="3788688" y="2144665"/>
            <a:ext cx="918554" cy="85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03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4944" y="148641"/>
            <a:ext cx="8147248" cy="709587"/>
          </a:xfrm>
        </p:spPr>
        <p:txBody>
          <a:bodyPr/>
          <a:lstStyle/>
          <a:p>
            <a:r>
              <a:rPr lang="nl-BE" sz="2400" dirty="0">
                <a:solidFill>
                  <a:schemeClr val="accent5"/>
                </a:solidFill>
              </a:rPr>
              <a:t>Ik druk op de naam van het station waar ik naartoe </a:t>
            </a:r>
            <a:br>
              <a:rPr lang="nl-BE" sz="2400" dirty="0">
                <a:solidFill>
                  <a:schemeClr val="accent5"/>
                </a:solidFill>
              </a:rPr>
            </a:br>
            <a:r>
              <a:rPr lang="nl-BE" sz="2400" dirty="0">
                <a:solidFill>
                  <a:schemeClr val="accent5"/>
                </a:solidFill>
              </a:rPr>
              <a:t>ga of ik typ de naam van dit station en druk op “Volgende”.</a:t>
            </a:r>
            <a:br>
              <a:rPr lang="fr-FR" sz="2400" dirty="0">
                <a:solidFill>
                  <a:schemeClr val="accent5"/>
                </a:solidFill>
              </a:rPr>
            </a:b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2" y="259267"/>
            <a:ext cx="653436" cy="653436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009" y="1371833"/>
            <a:ext cx="4245465" cy="315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31662" y="1373888"/>
            <a:ext cx="4185077" cy="315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Mai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0741">
            <a:off x="3249476" y="2361663"/>
            <a:ext cx="918554" cy="85416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816032" y="2195510"/>
            <a:ext cx="745358" cy="47478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5148064" y="2961286"/>
            <a:ext cx="2520280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Main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0741">
            <a:off x="6484154" y="3217062"/>
            <a:ext cx="782983" cy="72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596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">
            <a:extLst>
              <a:ext uri="{FF2B5EF4-FFF2-40B4-BE49-F238E27FC236}">
                <a16:creationId xmlns:a16="http://schemas.microsoft.com/office/drawing/2014/main" id="{E9817218-5571-CF69-DF2E-E4C36CCC3F61}"/>
              </a:ext>
            </a:extLst>
          </p:cNvPr>
          <p:cNvSpPr txBox="1"/>
          <p:nvPr/>
        </p:nvSpPr>
        <p:spPr>
          <a:xfrm>
            <a:off x="714160" y="538689"/>
            <a:ext cx="5544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b="0" dirty="0">
                <a:solidFill>
                  <a:schemeClr val="bg1">
                    <a:lumMod val="50000"/>
                  </a:schemeClr>
                </a:solidFill>
              </a:rPr>
              <a:t>een enkele of een heen-en-terug reis;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b="0" dirty="0">
                <a:solidFill>
                  <a:schemeClr val="bg1">
                    <a:lumMod val="50000"/>
                  </a:schemeClr>
                </a:solidFill>
              </a:rPr>
              <a:t>de datum;</a:t>
            </a:r>
            <a:endParaRPr lang="nl-BE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b="0" dirty="0">
                <a:solidFill>
                  <a:schemeClr val="bg1">
                    <a:lumMod val="50000"/>
                  </a:schemeClr>
                </a:solidFill>
              </a:rPr>
              <a:t>het aantal personen;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b="0" dirty="0">
                <a:solidFill>
                  <a:schemeClr val="bg1">
                    <a:lumMod val="50000"/>
                  </a:schemeClr>
                </a:solidFill>
              </a:rPr>
              <a:t>de reisklas van mijn treinbiljet.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3751" y="121917"/>
            <a:ext cx="8147248" cy="507346"/>
          </a:xfrm>
        </p:spPr>
        <p:txBody>
          <a:bodyPr/>
          <a:lstStyle/>
          <a:p>
            <a:r>
              <a:rPr lang="nl-BE" sz="2400" dirty="0">
                <a:solidFill>
                  <a:schemeClr val="accent5"/>
                </a:solidFill>
              </a:rPr>
              <a:t>Ik kies </a:t>
            </a:r>
            <a:br>
              <a:rPr lang="nl-BE" sz="2400" dirty="0">
                <a:solidFill>
                  <a:schemeClr val="accent5"/>
                </a:solidFill>
              </a:rPr>
            </a:br>
            <a:endParaRPr lang="nl-BE" sz="14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257487"/>
            <a:ext cx="653436" cy="653436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335" y="1587106"/>
            <a:ext cx="4161636" cy="309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72318" y="1587106"/>
            <a:ext cx="4155843" cy="309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Main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09">
            <a:off x="6127286" y="3434110"/>
            <a:ext cx="845906" cy="78661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899837" y="3215761"/>
            <a:ext cx="648072" cy="677856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349246" y="2255979"/>
            <a:ext cx="1784354" cy="555701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2334773" y="2231454"/>
            <a:ext cx="1368152" cy="288032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2429510" y="3209221"/>
            <a:ext cx="1368152" cy="288032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1857610" y="3051331"/>
            <a:ext cx="4073585" cy="346408"/>
          </a:xfrm>
          <a:prstGeom prst="straightConnector1">
            <a:avLst/>
          </a:prstGeom>
          <a:ln w="2222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Oval 12">
            <a:extLst>
              <a:ext uri="{FF2B5EF4-FFF2-40B4-BE49-F238E27FC236}">
                <a16:creationId xmlns:a16="http://schemas.microsoft.com/office/drawing/2014/main" id="{F420A129-C986-2FB6-9481-75DC17B8EFFD}"/>
              </a:ext>
            </a:extLst>
          </p:cNvPr>
          <p:cNvSpPr/>
          <p:nvPr/>
        </p:nvSpPr>
        <p:spPr>
          <a:xfrm>
            <a:off x="1209538" y="2889473"/>
            <a:ext cx="648072" cy="6052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Main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09">
            <a:off x="1376739" y="3122059"/>
            <a:ext cx="845906" cy="78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10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 txBox="1">
            <a:spLocks/>
          </p:cNvSpPr>
          <p:nvPr/>
        </p:nvSpPr>
        <p:spPr>
          <a:xfrm>
            <a:off x="1666709" y="1232230"/>
            <a:ext cx="7329093" cy="594509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1800" dirty="0">
                <a:solidFill>
                  <a:schemeClr val="accent5"/>
                </a:solidFill>
              </a:rPr>
              <a:t>Ik bereid mijn treinreis voor, samen met mijn begeleider.</a:t>
            </a:r>
            <a:endParaRPr lang="nl-BE" dirty="0">
              <a:solidFill>
                <a:schemeClr val="accent5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1666709" y="2076686"/>
            <a:ext cx="7104685" cy="59450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1800" dirty="0">
                <a:solidFill>
                  <a:schemeClr val="accent5"/>
                </a:solidFill>
              </a:rPr>
              <a:t>Ik zie de ingang van het station waar ik vertrek voor mij.</a:t>
            </a:r>
          </a:p>
          <a:p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1661671" y="2950605"/>
            <a:ext cx="7329093" cy="59450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nl-BE" sz="1800" dirty="0">
                <a:solidFill>
                  <a:schemeClr val="accent5"/>
                </a:solidFill>
              </a:rPr>
              <a:t>Ik koop mijn treinbiljet.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1666709" y="3765597"/>
            <a:ext cx="6341859" cy="59450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1800" dirty="0">
                <a:solidFill>
                  <a:schemeClr val="accent5"/>
                </a:solidFill>
              </a:rPr>
              <a:t>Ik ga naar het perron.</a:t>
            </a:r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>
                <a:solidFill>
                  <a:schemeClr val="accent5"/>
                </a:solidFill>
              </a:rPr>
              <a:t>De 8 stappen van mijn reis</a:t>
            </a:r>
          </a:p>
        </p:txBody>
      </p:sp>
      <p:sp>
        <p:nvSpPr>
          <p:cNvPr id="25" name="Oval 24"/>
          <p:cNvSpPr/>
          <p:nvPr/>
        </p:nvSpPr>
        <p:spPr>
          <a:xfrm>
            <a:off x="764548" y="1232231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Visu 1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28" y="1340649"/>
            <a:ext cx="334252" cy="367005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764548" y="3765596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Visu 4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9" y="3837033"/>
            <a:ext cx="244626" cy="422896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764548" y="2921141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EFB1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8" y="2891677"/>
            <a:ext cx="653436" cy="65343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64547" y="2050775"/>
            <a:ext cx="646327" cy="646327"/>
            <a:chOff x="735597" y="2048550"/>
            <a:chExt cx="646327" cy="646327"/>
          </a:xfrm>
        </p:grpSpPr>
        <p:sp>
          <p:nvSpPr>
            <p:cNvPr id="29" name="Oval 28"/>
            <p:cNvSpPr/>
            <p:nvPr/>
          </p:nvSpPr>
          <p:spPr>
            <a:xfrm>
              <a:off x="749137" y="2076685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97" y="2048550"/>
              <a:ext cx="646327" cy="646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74935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9504" y="123478"/>
            <a:ext cx="8147248" cy="709587"/>
          </a:xfrm>
        </p:spPr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</a:rPr>
              <a:t>Ik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druk</a:t>
            </a:r>
            <a:r>
              <a:rPr lang="en-GB" sz="2400" dirty="0">
                <a:solidFill>
                  <a:schemeClr val="accent5"/>
                </a:solidFill>
              </a:rPr>
              <a:t> op “</a:t>
            </a:r>
            <a:r>
              <a:rPr lang="en-GB" sz="2400" dirty="0" err="1">
                <a:solidFill>
                  <a:schemeClr val="accent5"/>
                </a:solidFill>
              </a:rPr>
              <a:t>Volgende</a:t>
            </a:r>
            <a:r>
              <a:rPr lang="en-GB" sz="2400" dirty="0">
                <a:solidFill>
                  <a:schemeClr val="accent5"/>
                </a:solidFill>
              </a:rPr>
              <a:t>” 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lang="en-GB" sz="2400" dirty="0">
                <a:solidFill>
                  <a:schemeClr val="accent5"/>
                </a:solidFill>
              </a:rPr>
              <a:t>en </a:t>
            </a:r>
            <a:r>
              <a:rPr lang="en-GB" sz="2400" dirty="0" err="1">
                <a:solidFill>
                  <a:schemeClr val="accent5"/>
                </a:solidFill>
              </a:rPr>
              <a:t>ik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druk</a:t>
            </a:r>
            <a:r>
              <a:rPr lang="en-GB" sz="2400" dirty="0">
                <a:solidFill>
                  <a:schemeClr val="accent5"/>
                </a:solidFill>
              </a:rPr>
              <a:t> op “</a:t>
            </a:r>
            <a:r>
              <a:rPr lang="en-GB" sz="2400" dirty="0" err="1">
                <a:solidFill>
                  <a:schemeClr val="accent5"/>
                </a:solidFill>
              </a:rPr>
              <a:t>Betalen</a:t>
            </a:r>
            <a:r>
              <a:rPr lang="en-GB" sz="2400" dirty="0">
                <a:solidFill>
                  <a:schemeClr val="accent5"/>
                </a:solidFill>
              </a:rPr>
              <a:t>”.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25146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113" y="257487"/>
            <a:ext cx="653436" cy="653436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232" y="1160476"/>
            <a:ext cx="4126128" cy="307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VL7401\Pictures\Printscreen\nl\Bevestig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002" y="1160476"/>
            <a:ext cx="4247547" cy="315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971157" y="3938814"/>
            <a:ext cx="841479" cy="53652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3495594" y="3809581"/>
            <a:ext cx="792088" cy="5040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Mai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5569">
            <a:off x="3975811" y="3960571"/>
            <a:ext cx="918554" cy="854169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BC81324A-92AB-6C41-1A96-29165567B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5"/>
          <a:stretch/>
        </p:blipFill>
        <p:spPr bwMode="auto">
          <a:xfrm>
            <a:off x="4661002" y="1160476"/>
            <a:ext cx="4247547" cy="277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Mai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111">
            <a:off x="8255761" y="4090254"/>
            <a:ext cx="918554" cy="85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34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179286"/>
            <a:ext cx="8147248" cy="709587"/>
          </a:xfrm>
        </p:spPr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</a:rPr>
              <a:t>Ik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zie</a:t>
            </a:r>
            <a:r>
              <a:rPr lang="en-GB" sz="2400" dirty="0">
                <a:solidFill>
                  <a:schemeClr val="accent5"/>
                </a:solidFill>
              </a:rPr>
              <a:t> de </a:t>
            </a:r>
            <a:r>
              <a:rPr lang="en-GB" sz="2400" dirty="0" err="1">
                <a:solidFill>
                  <a:schemeClr val="accent5"/>
                </a:solidFill>
              </a:rPr>
              <a:t>prijs</a:t>
            </a:r>
            <a:r>
              <a:rPr lang="en-GB" sz="2400" dirty="0">
                <a:solidFill>
                  <a:schemeClr val="accent5"/>
                </a:solidFill>
              </a:rPr>
              <a:t> van </a:t>
            </a:r>
            <a:r>
              <a:rPr lang="en-GB" sz="2400" dirty="0" err="1">
                <a:solidFill>
                  <a:schemeClr val="accent5"/>
                </a:solidFill>
              </a:rPr>
              <a:t>mijn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treinbiljet</a:t>
            </a:r>
            <a:r>
              <a:rPr lang="en-GB" sz="2400" dirty="0">
                <a:solidFill>
                  <a:schemeClr val="accent5"/>
                </a:solidFill>
              </a:rPr>
              <a:t> op het </a:t>
            </a:r>
            <a:r>
              <a:rPr lang="en-GB" sz="2400" dirty="0" err="1">
                <a:solidFill>
                  <a:schemeClr val="accent5"/>
                </a:solidFill>
              </a:rPr>
              <a:t>scherm</a:t>
            </a:r>
            <a:r>
              <a:rPr lang="en-GB"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8697" y="891062"/>
            <a:ext cx="4958467" cy="369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6">
            <a:extLst>
              <a:ext uri="{FF2B5EF4-FFF2-40B4-BE49-F238E27FC236}">
                <a16:creationId xmlns:a16="http://schemas.microsoft.com/office/drawing/2014/main" id="{0E33C2E6-3E76-922C-318D-DC4F0E51AD47}"/>
              </a:ext>
            </a:extLst>
          </p:cNvPr>
          <p:cNvSpPr/>
          <p:nvPr/>
        </p:nvSpPr>
        <p:spPr>
          <a:xfrm>
            <a:off x="4877111" y="2483949"/>
            <a:ext cx="1556394" cy="61470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11">
            <a:extLst>
              <a:ext uri="{FF2B5EF4-FFF2-40B4-BE49-F238E27FC236}">
                <a16:creationId xmlns:a16="http://schemas.microsoft.com/office/drawing/2014/main" id="{7A45907D-AFC1-F3ED-E54E-76BB2D9621A8}"/>
              </a:ext>
            </a:extLst>
          </p:cNvPr>
          <p:cNvSpPr/>
          <p:nvPr/>
        </p:nvSpPr>
        <p:spPr>
          <a:xfrm>
            <a:off x="5629553" y="1753347"/>
            <a:ext cx="864096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7267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170551E-803A-B8AC-67C5-C0F8E9C34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4" b="8"/>
          <a:stretch/>
        </p:blipFill>
        <p:spPr>
          <a:xfrm>
            <a:off x="4484432" y="1308552"/>
            <a:ext cx="3789390" cy="28619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7676" y="250496"/>
            <a:ext cx="8229600" cy="709587"/>
          </a:xfrm>
        </p:spPr>
        <p:txBody>
          <a:bodyPr/>
          <a:lstStyle/>
          <a:p>
            <a:r>
              <a:rPr lang="en-GB" sz="2400" b="1" dirty="0" err="1">
                <a:solidFill>
                  <a:schemeClr val="accent5"/>
                </a:solidFill>
              </a:rPr>
              <a:t>Ik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betaal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mijn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treinbiljet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aan</a:t>
            </a:r>
            <a:r>
              <a:rPr lang="en-GB" sz="2400" b="1" dirty="0">
                <a:solidFill>
                  <a:schemeClr val="accent5"/>
                </a:solidFill>
              </a:rPr>
              <a:t> de </a:t>
            </a:r>
            <a:r>
              <a:rPr lang="en-GB" sz="2400" b="1" dirty="0" err="1">
                <a:solidFill>
                  <a:schemeClr val="accent5"/>
                </a:solidFill>
              </a:rPr>
              <a:t>automaat</a:t>
            </a:r>
            <a:r>
              <a:rPr lang="en-GB" sz="2400" b="1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12" name="Oval 11"/>
          <p:cNvSpPr/>
          <p:nvPr/>
        </p:nvSpPr>
        <p:spPr>
          <a:xfrm>
            <a:off x="5796136" y="2193928"/>
            <a:ext cx="1440161" cy="151216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Mai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6034">
            <a:off x="6010802" y="2973984"/>
            <a:ext cx="1304544" cy="121310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13" name="Image 7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2" t="44301" r="15399" b="29274"/>
          <a:stretch>
            <a:fillRect/>
          </a:stretch>
        </p:blipFill>
        <p:spPr bwMode="auto">
          <a:xfrm>
            <a:off x="1903108" y="1905195"/>
            <a:ext cx="1072853" cy="176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3120210" y="2625656"/>
            <a:ext cx="2664296" cy="2157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791462" y="1815176"/>
            <a:ext cx="1296144" cy="18366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335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834" y="264310"/>
            <a:ext cx="8229600" cy="709587"/>
          </a:xfrm>
        </p:spPr>
        <p:txBody>
          <a:bodyPr/>
          <a:lstStyle/>
          <a:p>
            <a:r>
              <a:rPr lang="en-GB" sz="2400" b="1" dirty="0" err="1">
                <a:solidFill>
                  <a:schemeClr val="accent5"/>
                </a:solidFill>
              </a:rPr>
              <a:t>Betaling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gelukt</a:t>
            </a:r>
            <a:r>
              <a:rPr lang="en-GB" sz="2400" b="1" dirty="0">
                <a:solidFill>
                  <a:schemeClr val="accent5"/>
                </a:solidFill>
              </a:rPr>
              <a:t>!</a:t>
            </a:r>
            <a:br>
              <a:rPr lang="en-GB" sz="2400" b="1" dirty="0">
                <a:solidFill>
                  <a:schemeClr val="accent5"/>
                </a:solidFill>
              </a:rPr>
            </a:br>
            <a:endParaRPr lang="en-GB" sz="2400" b="1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3491880" y="2147235"/>
            <a:ext cx="1980221" cy="43204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1290" r="1660" b="1707"/>
          <a:stretch/>
        </p:blipFill>
        <p:spPr bwMode="auto">
          <a:xfrm>
            <a:off x="1061884" y="1278194"/>
            <a:ext cx="4513006" cy="332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52120" y="1441459"/>
            <a:ext cx="3096344" cy="60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80"/>
              </a:lnSpc>
              <a:spcAft>
                <a:spcPts val="600"/>
              </a:spcAft>
            </a:pPr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 kassaticket (betaalbewijs) wordt afgedrukt samen met mijn treinbiljet. </a:t>
            </a:r>
          </a:p>
        </p:txBody>
      </p:sp>
      <p:sp>
        <p:nvSpPr>
          <p:cNvPr id="2" name="Oval 8">
            <a:extLst>
              <a:ext uri="{FF2B5EF4-FFF2-40B4-BE49-F238E27FC236}">
                <a16:creationId xmlns:a16="http://schemas.microsoft.com/office/drawing/2014/main" id="{A29C3221-3D99-405A-2F85-C16E5F7ABC8B}"/>
              </a:ext>
            </a:extLst>
          </p:cNvPr>
          <p:cNvSpPr/>
          <p:nvPr/>
        </p:nvSpPr>
        <p:spPr>
          <a:xfrm>
            <a:off x="1499522" y="2597882"/>
            <a:ext cx="814810" cy="39661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9" descr="Mains.png">
            <a:extLst>
              <a:ext uri="{FF2B5EF4-FFF2-40B4-BE49-F238E27FC236}">
                <a16:creationId xmlns:a16="http://schemas.microsoft.com/office/drawing/2014/main" id="{FD8D6329-F537-330E-DC80-05017DB80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165">
            <a:off x="2064033" y="2691526"/>
            <a:ext cx="1230135" cy="1143911"/>
          </a:xfrm>
          <a:prstGeom prst="rect">
            <a:avLst/>
          </a:prstGeom>
        </p:spPr>
      </p:pic>
      <p:sp>
        <p:nvSpPr>
          <p:cNvPr id="6" name="Oval 7">
            <a:extLst>
              <a:ext uri="{FF2B5EF4-FFF2-40B4-BE49-F238E27FC236}">
                <a16:creationId xmlns:a16="http://schemas.microsoft.com/office/drawing/2014/main" id="{27094C1B-0AD1-E9BD-5E13-E0679D2786A0}"/>
              </a:ext>
            </a:extLst>
          </p:cNvPr>
          <p:cNvSpPr/>
          <p:nvPr/>
        </p:nvSpPr>
        <p:spPr>
          <a:xfrm>
            <a:off x="3319817" y="2270368"/>
            <a:ext cx="1867273" cy="407405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8698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>
            <a:extLst>
              <a:ext uri="{FF2B5EF4-FFF2-40B4-BE49-F238E27FC236}">
                <a16:creationId xmlns:a16="http://schemas.microsoft.com/office/drawing/2014/main" id="{C5F3088F-E61C-ED62-B162-09FA9E2B0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442" y="1672944"/>
            <a:ext cx="3953291" cy="2622857"/>
          </a:xfrm>
          <a:prstGeom prst="rect">
            <a:avLst/>
          </a:prstGeom>
        </p:spPr>
      </p:pic>
      <p:sp>
        <p:nvSpPr>
          <p:cNvPr id="5" name="Oval 18">
            <a:extLst>
              <a:ext uri="{FF2B5EF4-FFF2-40B4-BE49-F238E27FC236}">
                <a16:creationId xmlns:a16="http://schemas.microsoft.com/office/drawing/2014/main" id="{F7C182C3-9733-BF37-161B-0AF31A82EDEA}"/>
              </a:ext>
            </a:extLst>
          </p:cNvPr>
          <p:cNvSpPr/>
          <p:nvPr/>
        </p:nvSpPr>
        <p:spPr>
          <a:xfrm>
            <a:off x="1619673" y="2283718"/>
            <a:ext cx="1224136" cy="122413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D60B147-1085-BE87-5AD5-619709969D7D}"/>
              </a:ext>
            </a:extLst>
          </p:cNvPr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84CC3B87-9B6E-BC7E-B55B-A19E9C2157A3}"/>
              </a:ext>
            </a:extLst>
          </p:cNvPr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B1F4C05C-FAFA-9357-EF00-AC04BCC51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3525" y="1701109"/>
            <a:ext cx="3953291" cy="2622857"/>
          </a:xfrm>
          <a:prstGeom prst="rect">
            <a:avLst/>
          </a:prstGeom>
        </p:spPr>
      </p:pic>
      <p:pic>
        <p:nvPicPr>
          <p:cNvPr id="23" name="Picture 20" descr="Mains.png">
            <a:extLst>
              <a:ext uri="{FF2B5EF4-FFF2-40B4-BE49-F238E27FC236}">
                <a16:creationId xmlns:a16="http://schemas.microsoft.com/office/drawing/2014/main" id="{1B353366-8E32-28B9-2C88-0D71B1A20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2423">
            <a:off x="2123728" y="2999378"/>
            <a:ext cx="1304544" cy="121310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54140"/>
            <a:ext cx="8229600" cy="709587"/>
          </a:xfrm>
        </p:spPr>
        <p:txBody>
          <a:bodyPr/>
          <a:lstStyle/>
          <a:p>
            <a:r>
              <a:rPr lang="en-GB" sz="2400" b="1" dirty="0" err="1">
                <a:solidFill>
                  <a:schemeClr val="accent5"/>
                </a:solidFill>
              </a:rPr>
              <a:t>Ik</a:t>
            </a:r>
            <a:r>
              <a:rPr lang="en-GB" sz="2400" b="1" dirty="0">
                <a:solidFill>
                  <a:schemeClr val="accent5"/>
                </a:solidFill>
              </a:rPr>
              <a:t> neem </a:t>
            </a:r>
            <a:r>
              <a:rPr lang="en-GB" sz="2400" b="1" dirty="0" err="1">
                <a:solidFill>
                  <a:schemeClr val="accent5"/>
                </a:solidFill>
              </a:rPr>
              <a:t>mijn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treinbiljet</a:t>
            </a:r>
            <a:r>
              <a:rPr lang="en-GB" sz="2400" b="1" dirty="0">
                <a:solidFill>
                  <a:schemeClr val="accent5"/>
                </a:solidFill>
              </a:rPr>
              <a:t> en </a:t>
            </a:r>
            <a:r>
              <a:rPr lang="en-GB" sz="2400" b="1" dirty="0" err="1">
                <a:solidFill>
                  <a:schemeClr val="accent5"/>
                </a:solidFill>
              </a:rPr>
              <a:t>mijn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betaalbewijs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 err="1">
                <a:solidFill>
                  <a:schemeClr val="accent5"/>
                </a:solidFill>
              </a:rPr>
              <a:t>uit</a:t>
            </a:r>
            <a:r>
              <a:rPr lang="en-GB" sz="2400" b="1" dirty="0">
                <a:solidFill>
                  <a:schemeClr val="accent5"/>
                </a:solidFill>
              </a:rPr>
              <a:t> de </a:t>
            </a:r>
            <a:r>
              <a:rPr lang="en-GB" sz="2400" b="1" dirty="0" err="1">
                <a:solidFill>
                  <a:schemeClr val="accent5"/>
                </a:solidFill>
              </a:rPr>
              <a:t>automaat</a:t>
            </a:r>
            <a:r>
              <a:rPr lang="en-GB" sz="2400" b="1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5075776" y="1737150"/>
            <a:ext cx="1408392" cy="4451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</a:rPr>
              <a:t>Treinbiljet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31960" y="1737150"/>
            <a:ext cx="1944216" cy="4451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</a:rPr>
              <a:t>Betaalbewijs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044" y="257487"/>
            <a:ext cx="653436" cy="653436"/>
          </a:xfrm>
          <a:prstGeom prst="rect">
            <a:avLst/>
          </a:prstGeom>
        </p:spPr>
      </p:pic>
      <p:cxnSp>
        <p:nvCxnSpPr>
          <p:cNvPr id="10" name="Straight Arrow Connector 5">
            <a:extLst>
              <a:ext uri="{FF2B5EF4-FFF2-40B4-BE49-F238E27FC236}">
                <a16:creationId xmlns:a16="http://schemas.microsoft.com/office/drawing/2014/main" id="{3D03038C-2C37-049F-2EDA-F6A5C10C4C60}"/>
              </a:ext>
            </a:extLst>
          </p:cNvPr>
          <p:cNvCxnSpPr/>
          <p:nvPr/>
        </p:nvCxnSpPr>
        <p:spPr>
          <a:xfrm>
            <a:off x="5868144" y="2103988"/>
            <a:ext cx="0" cy="755794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7">
            <a:extLst>
              <a:ext uri="{FF2B5EF4-FFF2-40B4-BE49-F238E27FC236}">
                <a16:creationId xmlns:a16="http://schemas.microsoft.com/office/drawing/2014/main" id="{2F69D712-8A4C-2322-5061-8610AB95FB16}"/>
              </a:ext>
            </a:extLst>
          </p:cNvPr>
          <p:cNvCxnSpPr/>
          <p:nvPr/>
        </p:nvCxnSpPr>
        <p:spPr>
          <a:xfrm>
            <a:off x="7524328" y="2139992"/>
            <a:ext cx="0" cy="755794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4739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CB456772-AE57-48F7-4BBA-86E8617EAC9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08063" y="2427288"/>
            <a:ext cx="8135937" cy="1873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2800" dirty="0"/>
              <a:t> </a:t>
            </a:r>
            <a:r>
              <a:rPr lang="en-GB" sz="2800" b="1" dirty="0" err="1">
                <a:solidFill>
                  <a:srgbClr val="FFFFFF"/>
                </a:solidFill>
              </a:rPr>
              <a:t>Ik</a:t>
            </a:r>
            <a:r>
              <a:rPr lang="en-GB" sz="2800" b="1" dirty="0">
                <a:solidFill>
                  <a:srgbClr val="FFFFFF"/>
                </a:solidFill>
              </a:rPr>
              <a:t> </a:t>
            </a:r>
            <a:r>
              <a:rPr lang="en-GB" sz="2800" b="1" dirty="0" err="1">
                <a:solidFill>
                  <a:srgbClr val="FFFFFF"/>
                </a:solidFill>
              </a:rPr>
              <a:t>ga</a:t>
            </a:r>
            <a:r>
              <a:rPr lang="en-GB" sz="2800" b="1" dirty="0">
                <a:solidFill>
                  <a:srgbClr val="FFFFFF"/>
                </a:solidFill>
              </a:rPr>
              <a:t> </a:t>
            </a:r>
            <a:r>
              <a:rPr lang="en-GB" sz="2800" b="1" dirty="0" err="1">
                <a:solidFill>
                  <a:srgbClr val="FFFFFF"/>
                </a:solidFill>
              </a:rPr>
              <a:t>naar</a:t>
            </a:r>
            <a:r>
              <a:rPr lang="en-GB" sz="2800" b="1" dirty="0">
                <a:solidFill>
                  <a:srgbClr val="FFFFFF"/>
                </a:solidFill>
              </a:rPr>
              <a:t> het </a:t>
            </a:r>
            <a:r>
              <a:rPr lang="en-GB" sz="2800" b="1" dirty="0" err="1">
                <a:solidFill>
                  <a:srgbClr val="FFFFFF"/>
                </a:solidFill>
              </a:rPr>
              <a:t>perron</a:t>
            </a:r>
            <a:br>
              <a:rPr lang="en-GB" sz="2800" b="0" dirty="0"/>
            </a:br>
            <a:endParaRPr lang="en-GB" sz="2800" b="0" dirty="0"/>
          </a:p>
        </p:txBody>
      </p:sp>
      <p:pic>
        <p:nvPicPr>
          <p:cNvPr id="3" name="Picture 2" descr="Visu 4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52" y="2211710"/>
            <a:ext cx="656514" cy="113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005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097" y="132233"/>
            <a:ext cx="8291264" cy="709587"/>
          </a:xfrm>
        </p:spPr>
        <p:txBody>
          <a:bodyPr/>
          <a:lstStyle/>
          <a:p>
            <a:r>
              <a:rPr lang="nl-NL" sz="2400" dirty="0">
                <a:solidFill>
                  <a:schemeClr val="accent5"/>
                </a:solidFill>
              </a:rPr>
              <a:t>Ik kijk naar het scherm met de aankondiging van de treinen.</a:t>
            </a:r>
            <a:endParaRPr lang="en-GB" sz="1400" dirty="0">
              <a:solidFill>
                <a:srgbClr val="92D050"/>
              </a:solidFill>
            </a:endParaRP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strike="sngStrike" dirty="0"/>
          </a:p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648200" y="2273481"/>
            <a:ext cx="2573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Bestemming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van de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trein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72673" y="2697504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Perronnummer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8200" y="1457527"/>
            <a:ext cx="3529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Bijvoorbeeld:</a:t>
            </a:r>
          </a:p>
        </p:txBody>
      </p:sp>
      <p:sp>
        <p:nvSpPr>
          <p:cNvPr id="18" name="Oval 17"/>
          <p:cNvSpPr/>
          <p:nvPr/>
        </p:nvSpPr>
        <p:spPr>
          <a:xfrm>
            <a:off x="8332640" y="183442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Visu 4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951" y="269248"/>
            <a:ext cx="244626" cy="422896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5F6C5638-9C72-6BDB-9672-7F38844DE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" r="7544" b="8160"/>
          <a:stretch/>
        </p:blipFill>
        <p:spPr>
          <a:xfrm>
            <a:off x="604976" y="1059582"/>
            <a:ext cx="3938588" cy="236204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EFC837B-6E8B-76ED-066E-5F676F421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1" y="3620589"/>
            <a:ext cx="7772400" cy="879811"/>
          </a:xfrm>
          <a:prstGeom prst="rect">
            <a:avLst/>
          </a:prstGeom>
        </p:spPr>
      </p:pic>
      <p:sp>
        <p:nvSpPr>
          <p:cNvPr id="22" name="Oval 10">
            <a:extLst>
              <a:ext uri="{FF2B5EF4-FFF2-40B4-BE49-F238E27FC236}">
                <a16:creationId xmlns:a16="http://schemas.microsoft.com/office/drawing/2014/main" id="{27C15BCF-5AF4-93AF-758A-6414DBF1655C}"/>
              </a:ext>
            </a:extLst>
          </p:cNvPr>
          <p:cNvSpPr/>
          <p:nvPr/>
        </p:nvSpPr>
        <p:spPr>
          <a:xfrm>
            <a:off x="2452716" y="3980552"/>
            <a:ext cx="3703460" cy="614071"/>
          </a:xfrm>
          <a:prstGeom prst="ellipse">
            <a:avLst/>
          </a:prstGeom>
          <a:noFill/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12">
            <a:extLst>
              <a:ext uri="{FF2B5EF4-FFF2-40B4-BE49-F238E27FC236}">
                <a16:creationId xmlns:a16="http://schemas.microsoft.com/office/drawing/2014/main" id="{0671B15E-5D2F-40C3-80B5-577840EADFE0}"/>
              </a:ext>
            </a:extLst>
          </p:cNvPr>
          <p:cNvSpPr/>
          <p:nvPr/>
        </p:nvSpPr>
        <p:spPr>
          <a:xfrm>
            <a:off x="7878453" y="4025421"/>
            <a:ext cx="568362" cy="432049"/>
          </a:xfrm>
          <a:prstGeom prst="ellipse">
            <a:avLst/>
          </a:prstGeom>
          <a:noFill/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Arrow Connector 14">
            <a:extLst>
              <a:ext uri="{FF2B5EF4-FFF2-40B4-BE49-F238E27FC236}">
                <a16:creationId xmlns:a16="http://schemas.microsoft.com/office/drawing/2014/main" id="{2BBB73A9-88EE-0551-0F05-664CD0E32130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7830488" y="3043133"/>
            <a:ext cx="332146" cy="982288"/>
          </a:xfrm>
          <a:prstGeom prst="straightConnector1">
            <a:avLst/>
          </a:prstGeom>
          <a:ln>
            <a:solidFill>
              <a:srgbClr val="78B832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15">
            <a:extLst>
              <a:ext uri="{FF2B5EF4-FFF2-40B4-BE49-F238E27FC236}">
                <a16:creationId xmlns:a16="http://schemas.microsoft.com/office/drawing/2014/main" id="{46094726-18C1-F4F5-0148-8D6C7AE14D18}"/>
              </a:ext>
            </a:extLst>
          </p:cNvPr>
          <p:cNvCxnSpPr>
            <a:cxnSpLocks/>
          </p:cNvCxnSpPr>
          <p:nvPr/>
        </p:nvCxnSpPr>
        <p:spPr>
          <a:xfrm flipV="1">
            <a:off x="5148064" y="2641587"/>
            <a:ext cx="504056" cy="1383834"/>
          </a:xfrm>
          <a:prstGeom prst="straightConnector1">
            <a:avLst/>
          </a:prstGeom>
          <a:ln>
            <a:solidFill>
              <a:srgbClr val="78B832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6968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67494"/>
            <a:ext cx="8507288" cy="709587"/>
          </a:xfrm>
        </p:spPr>
        <p:txBody>
          <a:bodyPr/>
          <a:lstStyle/>
          <a:p>
            <a:r>
              <a:rPr lang="nl-BE" sz="2400" dirty="0">
                <a:solidFill>
                  <a:schemeClr val="accent5"/>
                </a:solidFill>
              </a:rPr>
              <a:t>Ik luister naar de aankondiging door de luidspreker.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3419872" y="1784105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6140532" y="1801375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 </a:t>
            </a:r>
          </a:p>
        </p:txBody>
      </p:sp>
      <p:pic>
        <p:nvPicPr>
          <p:cNvPr id="5" name="Picture 4" descr="DSC_432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399" y="2525876"/>
            <a:ext cx="2878534" cy="1947175"/>
          </a:xfrm>
          <a:prstGeom prst="rect">
            <a:avLst/>
          </a:prstGeom>
        </p:spPr>
      </p:pic>
      <p:pic>
        <p:nvPicPr>
          <p:cNvPr id="6" name="Picture 5" descr="oreill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540957"/>
            <a:ext cx="913545" cy="130064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717397" y="1347614"/>
            <a:ext cx="2878535" cy="1348314"/>
          </a:xfrm>
          <a:prstGeom prst="wedgeRoundRectCallout">
            <a:avLst>
              <a:gd name="adj1" fmla="val -19762"/>
              <a:gd name="adj2" fmla="val 80026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/>
              <a:t>De trein met bestemming Schaarbeek komt aan op spoor 17.</a:t>
            </a:r>
          </a:p>
        </p:txBody>
      </p:sp>
      <p:sp>
        <p:nvSpPr>
          <p:cNvPr id="10" name="Oval 9"/>
          <p:cNvSpPr/>
          <p:nvPr/>
        </p:nvSpPr>
        <p:spPr>
          <a:xfrm>
            <a:off x="8332640" y="183442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Visu 4 blan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951" y="269248"/>
            <a:ext cx="244626" cy="42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602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834" y="286587"/>
            <a:ext cx="8147248" cy="709587"/>
          </a:xfrm>
        </p:spPr>
        <p:txBody>
          <a:bodyPr/>
          <a:lstStyle/>
          <a:p>
            <a:r>
              <a:rPr lang="en-GB" sz="2400" b="1" dirty="0" err="1">
                <a:solidFill>
                  <a:schemeClr val="accent5"/>
                </a:solidFill>
              </a:rPr>
              <a:t>Ik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ga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naar</a:t>
            </a:r>
            <a:r>
              <a:rPr lang="en-GB" sz="2400" b="1" dirty="0">
                <a:solidFill>
                  <a:schemeClr val="accent5"/>
                </a:solidFill>
              </a:rPr>
              <a:t> het </a:t>
            </a:r>
            <a:r>
              <a:rPr lang="en-GB" sz="2400" b="1" dirty="0" err="1">
                <a:solidFill>
                  <a:schemeClr val="accent5"/>
                </a:solidFill>
              </a:rPr>
              <a:t>perron</a:t>
            </a:r>
            <a:r>
              <a:rPr lang="en-GB" sz="2400" b="1" dirty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4001217" y="1784105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515458" y="4057074"/>
            <a:ext cx="484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027" name="Picture 3" descr="DSC_48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681584"/>
            <a:ext cx="4031773" cy="266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SC_48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81584"/>
            <a:ext cx="4030679" cy="266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8178959" y="195486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Visu 4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270" y="266923"/>
            <a:ext cx="244626" cy="4228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849" y="1271770"/>
            <a:ext cx="4344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ga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naar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het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perron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voor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aankomst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van de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trein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12731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192" y="263588"/>
            <a:ext cx="8147248" cy="709587"/>
          </a:xfrm>
        </p:spPr>
        <p:txBody>
          <a:bodyPr/>
          <a:lstStyle/>
          <a:p>
            <a:r>
              <a:rPr lang="en-GB" sz="2400" b="1" dirty="0" err="1">
                <a:solidFill>
                  <a:schemeClr val="accent5"/>
                </a:solidFill>
              </a:rPr>
              <a:t>Mijn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trein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staat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aan</a:t>
            </a:r>
            <a:r>
              <a:rPr lang="en-GB" sz="2400" b="1" dirty="0">
                <a:solidFill>
                  <a:schemeClr val="accent5"/>
                </a:solidFill>
              </a:rPr>
              <a:t> het </a:t>
            </a:r>
            <a:r>
              <a:rPr lang="en-GB" sz="2400" b="1" dirty="0" err="1">
                <a:solidFill>
                  <a:schemeClr val="accent5"/>
                </a:solidFill>
              </a:rPr>
              <a:t>perron</a:t>
            </a:r>
            <a:r>
              <a:rPr lang="en-GB" sz="2400" b="1" dirty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ym typeface="Wingdings" panose="05000000000000000000" pitchFamily="2" charset="2"/>
              </a:rPr>
              <a:t> </a:t>
            </a:r>
            <a:r>
              <a:rPr lang="en-GB" sz="1400" dirty="0" err="1"/>
              <a:t>Ik</a:t>
            </a:r>
            <a:r>
              <a:rPr lang="en-GB" sz="1400" dirty="0"/>
              <a:t> </a:t>
            </a:r>
            <a:r>
              <a:rPr lang="en-GB" sz="1400" dirty="0" err="1"/>
              <a:t>kan</a:t>
            </a:r>
            <a:r>
              <a:rPr lang="en-GB" sz="1400" dirty="0"/>
              <a:t> </a:t>
            </a:r>
            <a:r>
              <a:rPr lang="en-GB" sz="1400" dirty="0" err="1"/>
              <a:t>opstappen</a:t>
            </a:r>
            <a:r>
              <a:rPr lang="en-GB" sz="1400" dirty="0"/>
              <a:t>.</a:t>
            </a:r>
          </a:p>
          <a:p>
            <a:endParaRPr lang="en-GB" dirty="0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4001217" y="1804963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206109"/>
            <a:ext cx="4032449" cy="270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8345129" y="124049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Visu 4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95486"/>
            <a:ext cx="244626" cy="4228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204E051-5F64-95F5-D929-7389E7219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" t="2899" r="59524"/>
          <a:stretch/>
        </p:blipFill>
        <p:spPr>
          <a:xfrm>
            <a:off x="4896681" y="3040092"/>
            <a:ext cx="3254478" cy="868394"/>
          </a:xfrm>
          <a:prstGeom prst="rect">
            <a:avLst/>
          </a:prstGeom>
        </p:spPr>
      </p:pic>
      <p:sp>
        <p:nvSpPr>
          <p:cNvPr id="6" name="Oval 1">
            <a:extLst>
              <a:ext uri="{FF2B5EF4-FFF2-40B4-BE49-F238E27FC236}">
                <a16:creationId xmlns:a16="http://schemas.microsoft.com/office/drawing/2014/main" id="{DE5CA985-59E3-E840-2484-CB0784E77F8B}"/>
              </a:ext>
            </a:extLst>
          </p:cNvPr>
          <p:cNvSpPr/>
          <p:nvPr/>
        </p:nvSpPr>
        <p:spPr>
          <a:xfrm>
            <a:off x="5577591" y="3321934"/>
            <a:ext cx="1237704" cy="671628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690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ontent Placeholder 1"/>
          <p:cNvSpPr txBox="1">
            <a:spLocks/>
          </p:cNvSpPr>
          <p:nvPr/>
        </p:nvSpPr>
        <p:spPr>
          <a:xfrm>
            <a:off x="1873036" y="1347614"/>
            <a:ext cx="5291252" cy="600654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1800" dirty="0">
                <a:solidFill>
                  <a:schemeClr val="accent5"/>
                </a:solidFill>
              </a:rPr>
              <a:t>Ik stap in de trein. </a:t>
            </a:r>
          </a:p>
          <a:p>
            <a:pPr marL="0" indent="0">
              <a:buNone/>
            </a:pPr>
            <a:endParaRPr lang="en-GB" sz="18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46" name="Content Placeholder 1"/>
          <p:cNvSpPr txBox="1">
            <a:spLocks/>
          </p:cNvSpPr>
          <p:nvPr/>
        </p:nvSpPr>
        <p:spPr>
          <a:xfrm>
            <a:off x="1869098" y="2140851"/>
            <a:ext cx="6655471" cy="594508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1800" dirty="0">
                <a:solidFill>
                  <a:schemeClr val="accent5"/>
                </a:solidFill>
              </a:rPr>
              <a:t>Ik zit in de trein en ik volg aandachtig de treinhaltes.</a:t>
            </a:r>
          </a:p>
          <a:p>
            <a:pPr marL="0" indent="0">
              <a:buNone/>
            </a:pPr>
            <a:endParaRPr lang="en-GB" sz="1800" dirty="0">
              <a:solidFill>
                <a:srgbClr val="F305E8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accent1"/>
              </a:solidFill>
            </a:endParaRPr>
          </a:p>
        </p:txBody>
      </p:sp>
      <p:sp>
        <p:nvSpPr>
          <p:cNvPr id="47" name="Content Placeholder 1"/>
          <p:cNvSpPr txBox="1">
            <a:spLocks/>
          </p:cNvSpPr>
          <p:nvPr/>
        </p:nvSpPr>
        <p:spPr>
          <a:xfrm>
            <a:off x="1879105" y="3051418"/>
            <a:ext cx="6255931" cy="594508"/>
          </a:xfrm>
          <a:prstGeom prst="rect">
            <a:avLst/>
          </a:prstGeom>
          <a:ln>
            <a:noFill/>
          </a:ln>
        </p:spPr>
        <p:txBody>
          <a:bodyPr anchor="t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1800" dirty="0">
                <a:solidFill>
                  <a:schemeClr val="accent5"/>
                </a:solidFill>
              </a:rPr>
              <a:t>Ik kom aan in het station waar ik naartoe ga en ik stap uit de trein.</a:t>
            </a:r>
          </a:p>
          <a:p>
            <a:pPr marL="0" indent="0">
              <a:buNone/>
            </a:pPr>
            <a:endParaRPr lang="en-GB" sz="18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accent5"/>
              </a:solidFill>
            </a:endParaRPr>
          </a:p>
        </p:txBody>
      </p:sp>
      <p:sp>
        <p:nvSpPr>
          <p:cNvPr id="48" name="Content Placeholder 1"/>
          <p:cNvSpPr txBox="1">
            <a:spLocks/>
          </p:cNvSpPr>
          <p:nvPr/>
        </p:nvSpPr>
        <p:spPr>
          <a:xfrm>
            <a:off x="1835696" y="3838925"/>
            <a:ext cx="6655472" cy="594508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1800" dirty="0">
                <a:solidFill>
                  <a:schemeClr val="accent5"/>
                </a:solidFill>
              </a:rPr>
              <a:t>Ik verlaat het station. </a:t>
            </a:r>
          </a:p>
        </p:txBody>
      </p:sp>
      <p:pic>
        <p:nvPicPr>
          <p:cNvPr id="9" name="Picture 8" descr="Visu 4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90" y="3833137"/>
            <a:ext cx="461283" cy="79744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764548" y="1232231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72549" y="2079591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Visu 6 blan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917971" y="2140851"/>
            <a:ext cx="288000" cy="471988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807956" y="3794219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07956" y="2934822"/>
            <a:ext cx="619248" cy="594508"/>
            <a:chOff x="3507164" y="3318611"/>
            <a:chExt cx="619248" cy="594508"/>
          </a:xfrm>
        </p:grpSpPr>
        <p:sp>
          <p:nvSpPr>
            <p:cNvPr id="50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8" y="1232231"/>
            <a:ext cx="594846" cy="594846"/>
          </a:xfrm>
          <a:prstGeom prst="rect">
            <a:avLst/>
          </a:prstGeom>
        </p:spPr>
      </p:pic>
      <p:pic>
        <p:nvPicPr>
          <p:cNvPr id="18" name="Picture 17" descr="C:\My document\HI\VERSION 3\Visu 8 blan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r="5990"/>
          <a:stretch/>
        </p:blipFill>
        <p:spPr bwMode="auto">
          <a:xfrm>
            <a:off x="891171" y="3939901"/>
            <a:ext cx="430513" cy="245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78" y="3113686"/>
            <a:ext cx="406204" cy="23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</p:spPr>
        <p:txBody>
          <a:bodyPr/>
          <a:lstStyle/>
          <a:p>
            <a:r>
              <a:rPr lang="nl-BE" sz="2400" dirty="0">
                <a:solidFill>
                  <a:schemeClr val="accent5"/>
                </a:solidFill>
              </a:rPr>
              <a:t>De 8 stappen van mijn reis</a:t>
            </a:r>
          </a:p>
        </p:txBody>
      </p:sp>
    </p:spTree>
    <p:extLst>
      <p:ext uri="{BB962C8B-B14F-4D97-AF65-F5344CB8AC3E}">
        <p14:creationId xmlns:p14="http://schemas.microsoft.com/office/powerpoint/2010/main" val="5650371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/>
              <a:t>Als de trein gestopt is, </a:t>
            </a:r>
            <a:br>
              <a:rPr lang="nl-NL" sz="2400" dirty="0"/>
            </a:br>
            <a:r>
              <a:rPr lang="nl-NL" sz="2400" dirty="0"/>
              <a:t>druk ik op de knop om de deur te openen.</a:t>
            </a:r>
            <a:endParaRPr lang="en-GB" sz="2400" dirty="0">
              <a:solidFill>
                <a:srgbClr val="005294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345129" y="124049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Visu 4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95486"/>
            <a:ext cx="244626" cy="422896"/>
          </a:xfrm>
          <a:prstGeom prst="rect">
            <a:avLst/>
          </a:prstGeom>
        </p:spPr>
      </p:pic>
      <p:pic>
        <p:nvPicPr>
          <p:cNvPr id="2050" name="Picture 2" descr="DSC_448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68105"/>
            <a:ext cx="3960440" cy="261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1259632" y="3300213"/>
            <a:ext cx="504056" cy="774331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/>
              </a:solidFill>
            </a:endParaRPr>
          </a:p>
        </p:txBody>
      </p:sp>
      <p:pic>
        <p:nvPicPr>
          <p:cNvPr id="2051" name="Picture 3" descr="DSC_416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48" y="1751501"/>
            <a:ext cx="3999005" cy="261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>
            <a:off x="5364088" y="3443569"/>
            <a:ext cx="504056" cy="774331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/>
              </a:solidFill>
            </a:endParaRPr>
          </a:p>
        </p:txBody>
      </p:sp>
      <p:pic>
        <p:nvPicPr>
          <p:cNvPr id="9" name="Picture 8" descr="Main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51" y="3296881"/>
            <a:ext cx="1304544" cy="12131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74914"/>
            <a:ext cx="1304925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3986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52245" y="1103952"/>
            <a:ext cx="7344816" cy="3823073"/>
          </a:xfrm>
        </p:spPr>
        <p:txBody>
          <a:bodyPr>
            <a:normAutofit/>
          </a:bodyPr>
          <a:lstStyle/>
          <a:p>
            <a:r>
              <a:rPr lang="nl-NL" sz="1400" dirty="0"/>
              <a:t>Mijn trein komt 6 minuten later toe dan voorzien.</a:t>
            </a:r>
            <a:endParaRPr lang="en-GB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5312" y="204055"/>
            <a:ext cx="8698651" cy="709587"/>
          </a:xfrm>
        </p:spPr>
        <p:txBody>
          <a:bodyPr/>
          <a:lstStyle/>
          <a:p>
            <a:r>
              <a:rPr lang="nl-NL" sz="2400" dirty="0">
                <a:solidFill>
                  <a:schemeClr val="accent5"/>
                </a:solidFill>
              </a:rPr>
              <a:t>Een verandering van tijd wordt </a:t>
            </a:r>
            <a:br>
              <a:rPr lang="nl-NL" sz="2400" dirty="0">
                <a:solidFill>
                  <a:schemeClr val="accent5"/>
                </a:solidFill>
              </a:rPr>
            </a:br>
            <a:r>
              <a:rPr lang="nl-NL" sz="2400" dirty="0">
                <a:solidFill>
                  <a:schemeClr val="accent5"/>
                </a:solidFill>
              </a:rPr>
              <a:t>in het rood aangegeven.</a:t>
            </a:r>
            <a:endParaRPr lang="en-GB" sz="2800" dirty="0">
              <a:solidFill>
                <a:schemeClr val="accent5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8222705" y="182710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Visu 4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016" y="254147"/>
            <a:ext cx="244626" cy="422896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B64BCDD-ED1F-118E-2155-B466AD9FB8B5}"/>
              </a:ext>
            </a:extLst>
          </p:cNvPr>
          <p:cNvSpPr txBox="1">
            <a:spLocks/>
          </p:cNvSpPr>
          <p:nvPr/>
        </p:nvSpPr>
        <p:spPr>
          <a:xfrm>
            <a:off x="542704" y="2079385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7" name="TextBox 23">
            <a:extLst>
              <a:ext uri="{FF2B5EF4-FFF2-40B4-BE49-F238E27FC236}">
                <a16:creationId xmlns:a16="http://schemas.microsoft.com/office/drawing/2014/main" id="{8EA21ABB-8335-E4D8-36AC-E19D56C54646}"/>
              </a:ext>
            </a:extLst>
          </p:cNvPr>
          <p:cNvSpPr txBox="1"/>
          <p:nvPr/>
        </p:nvSpPr>
        <p:spPr>
          <a:xfrm>
            <a:off x="3034998" y="3164352"/>
            <a:ext cx="727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C00000"/>
                </a:solidFill>
                <a:latin typeface="Arial Black"/>
                <a:cs typeface="Arial Black"/>
              </a:rPr>
              <a:t>17:08</a:t>
            </a:r>
          </a:p>
        </p:txBody>
      </p:sp>
      <p:sp>
        <p:nvSpPr>
          <p:cNvPr id="9" name="TextBox 27">
            <a:extLst>
              <a:ext uri="{FF2B5EF4-FFF2-40B4-BE49-F238E27FC236}">
                <a16:creationId xmlns:a16="http://schemas.microsoft.com/office/drawing/2014/main" id="{15250AA2-77F2-BCE5-0648-364CD3FF5023}"/>
              </a:ext>
            </a:extLst>
          </p:cNvPr>
          <p:cNvSpPr txBox="1"/>
          <p:nvPr/>
        </p:nvSpPr>
        <p:spPr>
          <a:xfrm>
            <a:off x="5210106" y="3142723"/>
            <a:ext cx="727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C00000"/>
                </a:solidFill>
                <a:latin typeface="Arial Black"/>
                <a:cs typeface="Arial Black"/>
              </a:rPr>
              <a:t>17:14</a:t>
            </a:r>
          </a:p>
        </p:txBody>
      </p:sp>
      <p:sp>
        <p:nvSpPr>
          <p:cNvPr id="10" name="Right Arrow 7">
            <a:extLst>
              <a:ext uri="{FF2B5EF4-FFF2-40B4-BE49-F238E27FC236}">
                <a16:creationId xmlns:a16="http://schemas.microsoft.com/office/drawing/2014/main" id="{B2CC2AF4-68A0-67FB-EF03-9B5FF06CEF00}"/>
              </a:ext>
            </a:extLst>
          </p:cNvPr>
          <p:cNvSpPr/>
          <p:nvPr/>
        </p:nvSpPr>
        <p:spPr>
          <a:xfrm>
            <a:off x="4234594" y="3164349"/>
            <a:ext cx="422602" cy="276997"/>
          </a:xfrm>
          <a:prstGeom prst="rightArrow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3">
            <a:extLst>
              <a:ext uri="{FF2B5EF4-FFF2-40B4-BE49-F238E27FC236}">
                <a16:creationId xmlns:a16="http://schemas.microsoft.com/office/drawing/2014/main" id="{C78231CB-C7F6-1AB8-B9B9-0F6D22BF575B}"/>
              </a:ext>
            </a:extLst>
          </p:cNvPr>
          <p:cNvSpPr/>
          <p:nvPr/>
        </p:nvSpPr>
        <p:spPr>
          <a:xfrm>
            <a:off x="5183742" y="2948800"/>
            <a:ext cx="753740" cy="708389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21">
            <a:extLst>
              <a:ext uri="{FF2B5EF4-FFF2-40B4-BE49-F238E27FC236}">
                <a16:creationId xmlns:a16="http://schemas.microsoft.com/office/drawing/2014/main" id="{A90CA61F-D9F9-5DA7-47EA-90E91F80ACF5}"/>
              </a:ext>
            </a:extLst>
          </p:cNvPr>
          <p:cNvSpPr/>
          <p:nvPr/>
        </p:nvSpPr>
        <p:spPr>
          <a:xfrm>
            <a:off x="2998258" y="2948654"/>
            <a:ext cx="753740" cy="708389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68CD96A-AE7E-024F-8381-E29D498E2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564" y="1946904"/>
            <a:ext cx="7420379" cy="459651"/>
          </a:xfrm>
          <a:prstGeom prst="rect">
            <a:avLst/>
          </a:prstGeom>
        </p:spPr>
      </p:pic>
      <p:sp>
        <p:nvSpPr>
          <p:cNvPr id="15" name="Oval 11">
            <a:extLst>
              <a:ext uri="{FF2B5EF4-FFF2-40B4-BE49-F238E27FC236}">
                <a16:creationId xmlns:a16="http://schemas.microsoft.com/office/drawing/2014/main" id="{0337F71D-3420-276D-D4A9-395D67D81014}"/>
              </a:ext>
            </a:extLst>
          </p:cNvPr>
          <p:cNvSpPr/>
          <p:nvPr/>
        </p:nvSpPr>
        <p:spPr>
          <a:xfrm>
            <a:off x="1459456" y="1827357"/>
            <a:ext cx="1224136" cy="720080"/>
          </a:xfrm>
          <a:prstGeom prst="ellipse">
            <a:avLst/>
          </a:prstGeom>
          <a:noFill/>
          <a:ln>
            <a:solidFill>
              <a:srgbClr val="F2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7837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3225" y="1080694"/>
            <a:ext cx="7715200" cy="375106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Mijn</a:t>
            </a:r>
            <a:r>
              <a:rPr lang="en-GB" sz="1400" dirty="0"/>
              <a:t> </a:t>
            </a:r>
            <a:r>
              <a:rPr lang="en-GB" sz="1400" dirty="0" err="1"/>
              <a:t>trein</a:t>
            </a:r>
            <a:r>
              <a:rPr lang="en-GB" sz="1400" dirty="0"/>
              <a:t> is </a:t>
            </a:r>
            <a:r>
              <a:rPr lang="en-GB" sz="1400" dirty="0" err="1"/>
              <a:t>afgeschaft</a:t>
            </a:r>
            <a:r>
              <a:rPr lang="en-GB" sz="140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</a:t>
            </a:r>
            <a:r>
              <a:rPr lang="nl-NL" sz="1400" dirty="0"/>
              <a:t>k luister naar de aankondigingen die zegt welke trein ik in de plaats </a:t>
            </a:r>
            <a:r>
              <a:rPr lang="en-GB" sz="1400" dirty="0" err="1"/>
              <a:t>kan</a:t>
            </a:r>
            <a:r>
              <a:rPr lang="en-GB" sz="1400" dirty="0"/>
              <a:t> </a:t>
            </a:r>
            <a:r>
              <a:rPr lang="en-GB" sz="1400" dirty="0" err="1"/>
              <a:t>nemen</a:t>
            </a:r>
            <a:r>
              <a:rPr lang="en-GB" sz="1400" dirty="0"/>
              <a:t>.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542704" y="2079385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8323426" y="235090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Visu 4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737" y="320896"/>
            <a:ext cx="244626" cy="422896"/>
          </a:xfrm>
          <a:prstGeom prst="rect">
            <a:avLst/>
          </a:prstGeom>
        </p:spPr>
      </p:pic>
      <p:sp>
        <p:nvSpPr>
          <p:cNvPr id="20" name="Title 2"/>
          <p:cNvSpPr>
            <a:spLocks noGrp="1"/>
          </p:cNvSpPr>
          <p:nvPr>
            <p:ph type="title"/>
          </p:nvPr>
        </p:nvSpPr>
        <p:spPr>
          <a:xfrm>
            <a:off x="250094" y="172221"/>
            <a:ext cx="8698651" cy="709587"/>
          </a:xfrm>
        </p:spPr>
        <p:txBody>
          <a:bodyPr/>
          <a:lstStyle/>
          <a:p>
            <a:r>
              <a:rPr lang="nl-NL" sz="2400" dirty="0">
                <a:solidFill>
                  <a:schemeClr val="accent5"/>
                </a:solidFill>
              </a:rPr>
              <a:t>Een verandering van trein wordt </a:t>
            </a:r>
            <a:br>
              <a:rPr lang="nl-NL" sz="2400" dirty="0">
                <a:solidFill>
                  <a:schemeClr val="accent5"/>
                </a:solidFill>
              </a:rPr>
            </a:br>
            <a:r>
              <a:rPr lang="nl-NL" sz="2400" dirty="0">
                <a:solidFill>
                  <a:schemeClr val="accent5"/>
                </a:solidFill>
              </a:rPr>
              <a:t>in het rood aangegeven.</a:t>
            </a:r>
            <a:endParaRPr lang="en-GB" sz="2800" dirty="0">
              <a:solidFill>
                <a:schemeClr val="accent5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6A5A95-687F-6294-348D-C6CCF2990D84}"/>
              </a:ext>
            </a:extLst>
          </p:cNvPr>
          <p:cNvSpPr txBox="1">
            <a:spLocks/>
          </p:cNvSpPr>
          <p:nvPr/>
        </p:nvSpPr>
        <p:spPr>
          <a:xfrm>
            <a:off x="542704" y="2079385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7CEACAC2-E703-CD37-F2C7-4C0388B13D96}"/>
              </a:ext>
            </a:extLst>
          </p:cNvPr>
          <p:cNvGrpSpPr/>
          <p:nvPr/>
        </p:nvGrpSpPr>
        <p:grpSpPr>
          <a:xfrm>
            <a:off x="3823142" y="3398190"/>
            <a:ext cx="1132383" cy="1132383"/>
            <a:chOff x="4500996" y="3426844"/>
            <a:chExt cx="893851" cy="893851"/>
          </a:xfrm>
        </p:grpSpPr>
        <p:sp>
          <p:nvSpPr>
            <p:cNvPr id="5" name="Oval 9">
              <a:extLst>
                <a:ext uri="{FF2B5EF4-FFF2-40B4-BE49-F238E27FC236}">
                  <a16:creationId xmlns:a16="http://schemas.microsoft.com/office/drawing/2014/main" id="{A43B5707-1332-782B-D930-DAFDE3C5E4DC}"/>
                </a:ext>
              </a:extLst>
            </p:cNvPr>
            <p:cNvSpPr/>
            <p:nvPr/>
          </p:nvSpPr>
          <p:spPr>
            <a:xfrm>
              <a:off x="4500996" y="3426844"/>
              <a:ext cx="893851" cy="89385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28">
              <a:extLst>
                <a:ext uri="{FF2B5EF4-FFF2-40B4-BE49-F238E27FC236}">
                  <a16:creationId xmlns:a16="http://schemas.microsoft.com/office/drawing/2014/main" id="{F27D13A0-394D-7B1D-A293-A8498F11C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747" y="3501595"/>
              <a:ext cx="744348" cy="744348"/>
            </a:xfrm>
            <a:prstGeom prst="rect">
              <a:avLst/>
            </a:prstGeom>
          </p:spPr>
        </p:pic>
      </p:grpSp>
      <p:cxnSp>
        <p:nvCxnSpPr>
          <p:cNvPr id="7" name="Straight Connector 14">
            <a:extLst>
              <a:ext uri="{FF2B5EF4-FFF2-40B4-BE49-F238E27FC236}">
                <a16:creationId xmlns:a16="http://schemas.microsoft.com/office/drawing/2014/main" id="{327AB96C-F3CD-72AD-B960-D0BC87CA2DED}"/>
              </a:ext>
            </a:extLst>
          </p:cNvPr>
          <p:cNvCxnSpPr/>
          <p:nvPr/>
        </p:nvCxnSpPr>
        <p:spPr>
          <a:xfrm flipH="1">
            <a:off x="3794165" y="3383444"/>
            <a:ext cx="1132383" cy="1132383"/>
          </a:xfrm>
          <a:prstGeom prst="line">
            <a:avLst/>
          </a:prstGeom>
          <a:ln w="101600">
            <a:solidFill>
              <a:srgbClr val="F25A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AFF5F7B9-D62E-0C20-58DD-775BAC3C91A9}"/>
              </a:ext>
            </a:extLst>
          </p:cNvPr>
          <p:cNvCxnSpPr/>
          <p:nvPr/>
        </p:nvCxnSpPr>
        <p:spPr>
          <a:xfrm>
            <a:off x="3823142" y="3398190"/>
            <a:ext cx="1132383" cy="1132383"/>
          </a:xfrm>
          <a:prstGeom prst="line">
            <a:avLst/>
          </a:prstGeom>
          <a:ln w="101600">
            <a:solidFill>
              <a:srgbClr val="F25A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84505546-7B06-4593-4887-707B476C3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063" y="2235080"/>
            <a:ext cx="7425514" cy="460619"/>
          </a:xfrm>
          <a:prstGeom prst="rect">
            <a:avLst/>
          </a:prstGeom>
        </p:spPr>
      </p:pic>
      <p:sp>
        <p:nvSpPr>
          <p:cNvPr id="12" name="Oval 30">
            <a:extLst>
              <a:ext uri="{FF2B5EF4-FFF2-40B4-BE49-F238E27FC236}">
                <a16:creationId xmlns:a16="http://schemas.microsoft.com/office/drawing/2014/main" id="{9777A58E-3B44-09A1-8CEC-8E9B4791F202}"/>
              </a:ext>
            </a:extLst>
          </p:cNvPr>
          <p:cNvSpPr/>
          <p:nvPr/>
        </p:nvSpPr>
        <p:spPr>
          <a:xfrm>
            <a:off x="1564144" y="2105349"/>
            <a:ext cx="1296144" cy="720080"/>
          </a:xfrm>
          <a:prstGeom prst="ellipse">
            <a:avLst/>
          </a:prstGeom>
          <a:noFill/>
          <a:ln>
            <a:solidFill>
              <a:srgbClr val="F2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4968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3225" y="1080694"/>
            <a:ext cx="7715200" cy="375106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/>
              <a:t>Het perron waar mijn trein toekomst is veranderd.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/>
              <a:t>Ik luister naar de luidspreker  die me zegt op welk spoor mijn trein zal aankomen.</a:t>
            </a:r>
          </a:p>
          <a:p>
            <a:endParaRPr lang="en-GB" sz="1400" dirty="0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542704" y="2079385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385135" y="3313518"/>
            <a:ext cx="2391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Verandering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van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perron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2" name="Oval 11"/>
          <p:cNvSpPr/>
          <p:nvPr/>
        </p:nvSpPr>
        <p:spPr>
          <a:xfrm>
            <a:off x="8345128" y="196057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Visu 4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39" y="267494"/>
            <a:ext cx="244626" cy="422896"/>
          </a:xfrm>
          <a:prstGeom prst="rect">
            <a:avLst/>
          </a:prstGeom>
        </p:spPr>
      </p:pic>
      <p:sp>
        <p:nvSpPr>
          <p:cNvPr id="27" name="Title 2"/>
          <p:cNvSpPr txBox="1">
            <a:spLocks/>
          </p:cNvSpPr>
          <p:nvPr/>
        </p:nvSpPr>
        <p:spPr>
          <a:xfrm>
            <a:off x="96330" y="267494"/>
            <a:ext cx="7517922" cy="5137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sz="2400" dirty="0"/>
              <a:t>Een verandering van perron </a:t>
            </a:r>
            <a:br>
              <a:rPr lang="nl-NL" sz="2400" dirty="0"/>
            </a:br>
            <a:r>
              <a:rPr lang="nl-NL" sz="2400" dirty="0"/>
              <a:t>wordt met een witte achtergrond aangegeven.</a:t>
            </a:r>
            <a:endParaRPr lang="en-GB" sz="2400" dirty="0">
              <a:solidFill>
                <a:schemeClr val="accent5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45AFDAD-E7BB-A0F4-298C-4101E3749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684" y="2364095"/>
            <a:ext cx="7753221" cy="470489"/>
          </a:xfrm>
          <a:prstGeom prst="rect">
            <a:avLst/>
          </a:prstGeom>
        </p:spPr>
      </p:pic>
      <p:sp>
        <p:nvSpPr>
          <p:cNvPr id="7" name="Oval 23">
            <a:extLst>
              <a:ext uri="{FF2B5EF4-FFF2-40B4-BE49-F238E27FC236}">
                <a16:creationId xmlns:a16="http://schemas.microsoft.com/office/drawing/2014/main" id="{9AA63F26-9FEF-6738-3CA2-38BF9F6718C2}"/>
              </a:ext>
            </a:extLst>
          </p:cNvPr>
          <p:cNvSpPr/>
          <p:nvPr/>
        </p:nvSpPr>
        <p:spPr>
          <a:xfrm>
            <a:off x="7668344" y="2265861"/>
            <a:ext cx="634444" cy="611778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5">
            <a:extLst>
              <a:ext uri="{FF2B5EF4-FFF2-40B4-BE49-F238E27FC236}">
                <a16:creationId xmlns:a16="http://schemas.microsoft.com/office/drawing/2014/main" id="{9E94AA28-42C6-C181-E041-34A22D51BDFA}"/>
              </a:ext>
            </a:extLst>
          </p:cNvPr>
          <p:cNvCxnSpPr>
            <a:cxnSpLocks/>
            <a:stCxn id="7" idx="4"/>
          </p:cNvCxnSpPr>
          <p:nvPr/>
        </p:nvCxnSpPr>
        <p:spPr>
          <a:xfrm flipH="1">
            <a:off x="7757930" y="2877639"/>
            <a:ext cx="227636" cy="4668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420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E51B6298-F4B5-CB2D-200C-AEDC17934DC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39552" y="2571750"/>
            <a:ext cx="5991225" cy="181777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2800" b="1" dirty="0">
                <a:solidFill>
                  <a:srgbClr val="FFFFFF"/>
                </a:solidFill>
              </a:rPr>
              <a:t> </a:t>
            </a:r>
            <a:r>
              <a:rPr lang="en-GB" sz="2800" b="1" dirty="0" err="1">
                <a:solidFill>
                  <a:srgbClr val="FFFFFF"/>
                </a:solidFill>
              </a:rPr>
              <a:t>Ik</a:t>
            </a:r>
            <a:r>
              <a:rPr lang="en-GB" sz="2800" b="1" dirty="0">
                <a:solidFill>
                  <a:srgbClr val="FFFFFF"/>
                </a:solidFill>
              </a:rPr>
              <a:t> </a:t>
            </a:r>
            <a:r>
              <a:rPr lang="en-GB" sz="2800" b="1" dirty="0" err="1">
                <a:solidFill>
                  <a:srgbClr val="FFFFFF"/>
                </a:solidFill>
              </a:rPr>
              <a:t>stap</a:t>
            </a:r>
            <a:r>
              <a:rPr lang="en-GB" sz="2800" b="1" dirty="0">
                <a:solidFill>
                  <a:srgbClr val="FFFFFF"/>
                </a:solidFill>
              </a:rPr>
              <a:t> in de </a:t>
            </a:r>
            <a:r>
              <a:rPr lang="en-GB" sz="2800" b="1" dirty="0" err="1">
                <a:solidFill>
                  <a:srgbClr val="FFFFFF"/>
                </a:solidFill>
              </a:rPr>
              <a:t>trein</a:t>
            </a:r>
            <a:br>
              <a:rPr lang="en-GB" sz="2800" dirty="0"/>
            </a:br>
            <a:br>
              <a:rPr lang="en-GB" sz="2800" b="0" dirty="0"/>
            </a:br>
            <a:br>
              <a:rPr lang="en-GB" sz="2800" b="0" dirty="0"/>
            </a:br>
            <a:endParaRPr lang="en-GB" sz="28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913" y="2096327"/>
            <a:ext cx="1555543" cy="155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899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/>
          <p:cNvSpPr txBox="1">
            <a:spLocks/>
          </p:cNvSpPr>
          <p:nvPr/>
        </p:nvSpPr>
        <p:spPr>
          <a:xfrm>
            <a:off x="4872105" y="4009810"/>
            <a:ext cx="2375515" cy="51915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2e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klas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6140532" y="1801375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 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78207" y="4039545"/>
            <a:ext cx="2352122" cy="459683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1e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klas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DSC_417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6" y="1672254"/>
            <a:ext cx="3261539" cy="2160240"/>
          </a:xfrm>
          <a:prstGeom prst="rect">
            <a:avLst/>
          </a:prstGeom>
        </p:spPr>
      </p:pic>
      <p:pic>
        <p:nvPicPr>
          <p:cNvPr id="5" name="Picture 4" descr="DSC_4273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147814"/>
            <a:ext cx="2088232" cy="1383115"/>
          </a:xfrm>
          <a:prstGeom prst="rect">
            <a:avLst/>
          </a:prstGeom>
        </p:spPr>
      </p:pic>
      <p:pic>
        <p:nvPicPr>
          <p:cNvPr id="8" name="Picture 7" descr="P1030284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05" y="1722749"/>
            <a:ext cx="2880320" cy="2160240"/>
          </a:xfrm>
          <a:prstGeom prst="rect">
            <a:avLst/>
          </a:prstGeom>
        </p:spPr>
      </p:pic>
      <p:pic>
        <p:nvPicPr>
          <p:cNvPr id="6" name="Picture 5" descr="DSC_4124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147814"/>
            <a:ext cx="2040371" cy="135141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691680" y="2643758"/>
            <a:ext cx="792088" cy="43204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6300192" y="2121031"/>
            <a:ext cx="792088" cy="43204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7095303" y="3529567"/>
            <a:ext cx="792088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7" name="Oval 16"/>
          <p:cNvSpPr/>
          <p:nvPr/>
        </p:nvSpPr>
        <p:spPr>
          <a:xfrm>
            <a:off x="2483768" y="3529567"/>
            <a:ext cx="792088" cy="43204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8345128" y="196057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28" y="196057"/>
            <a:ext cx="594846" cy="594846"/>
          </a:xfrm>
          <a:prstGeom prst="rect">
            <a:avLst/>
          </a:prstGeom>
        </p:spPr>
      </p:pic>
      <p:sp>
        <p:nvSpPr>
          <p:cNvPr id="19" name="Title 2"/>
          <p:cNvSpPr txBox="1">
            <a:spLocks/>
          </p:cNvSpPr>
          <p:nvPr/>
        </p:nvSpPr>
        <p:spPr>
          <a:xfrm>
            <a:off x="597015" y="804306"/>
            <a:ext cx="8175596" cy="1532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b="0" dirty="0">
                <a:solidFill>
                  <a:schemeClr val="bg1">
                    <a:lumMod val="50000"/>
                  </a:schemeClr>
                </a:solidFill>
              </a:rPr>
              <a:t>Ik kijk naar het nummer geschreven op de trein.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b="0" dirty="0">
                <a:solidFill>
                  <a:schemeClr val="bg1">
                    <a:lumMod val="50000"/>
                  </a:schemeClr>
                </a:solidFill>
              </a:rPr>
              <a:t>Ik neem plaats in 2e klas als op mijn treinbiljet 2e klas staat.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b="0" dirty="0">
                <a:solidFill>
                  <a:schemeClr val="bg1">
                    <a:lumMod val="50000"/>
                  </a:schemeClr>
                </a:solidFill>
              </a:rPr>
              <a:t>Ik neem plaats in 1e klas als op </a:t>
            </a:r>
            <a:r>
              <a:rPr lang="en-GB" sz="1400" b="0" dirty="0" err="1">
                <a:solidFill>
                  <a:schemeClr val="bg1">
                    <a:lumMod val="50000"/>
                  </a:schemeClr>
                </a:solidFill>
              </a:rPr>
              <a:t>mijn</a:t>
            </a:r>
            <a:r>
              <a:rPr lang="en-GB" sz="14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b="0" dirty="0" err="1">
                <a:solidFill>
                  <a:schemeClr val="bg1">
                    <a:lumMod val="50000"/>
                  </a:schemeClr>
                </a:solidFill>
              </a:rPr>
              <a:t>treinbiljet</a:t>
            </a:r>
            <a:r>
              <a:rPr lang="en-GB" sz="1400" b="0" dirty="0">
                <a:solidFill>
                  <a:schemeClr val="bg1">
                    <a:lumMod val="50000"/>
                  </a:schemeClr>
                </a:solidFill>
              </a:rPr>
              <a:t> 1e </a:t>
            </a:r>
            <a:r>
              <a:rPr lang="en-GB" sz="1400" b="0" dirty="0" err="1">
                <a:solidFill>
                  <a:schemeClr val="bg1">
                    <a:lumMod val="50000"/>
                  </a:schemeClr>
                </a:solidFill>
              </a:rPr>
              <a:t>klas</a:t>
            </a:r>
            <a:r>
              <a:rPr lang="en-GB" sz="14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b="0" dirty="0" err="1">
                <a:solidFill>
                  <a:schemeClr val="bg1">
                    <a:lumMod val="50000"/>
                  </a:schemeClr>
                </a:solidFill>
              </a:rPr>
              <a:t>staat</a:t>
            </a:r>
            <a:r>
              <a:rPr lang="en-GB" sz="1400" b="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1400" dirty="0">
              <a:solidFill>
                <a:schemeClr val="accent5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err="1"/>
              <a:t>Ik</a:t>
            </a:r>
            <a:r>
              <a:rPr lang="en-GB" sz="2400" dirty="0"/>
              <a:t> </a:t>
            </a:r>
            <a:r>
              <a:rPr lang="en-GB" sz="2400" dirty="0" err="1"/>
              <a:t>stap</a:t>
            </a:r>
            <a:r>
              <a:rPr lang="en-GB" sz="2400" dirty="0"/>
              <a:t> in de </a:t>
            </a:r>
            <a:r>
              <a:rPr lang="en-GB" sz="2400" dirty="0" err="1"/>
              <a:t>trein</a:t>
            </a:r>
            <a:r>
              <a:rPr lang="en-GB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99835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4223295B-0D24-FEF1-6C52-BB987DEC62C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85817" y="2387960"/>
            <a:ext cx="6984775" cy="172878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2800" b="1" dirty="0" err="1">
                <a:solidFill>
                  <a:srgbClr val="FFFFFF"/>
                </a:solidFill>
              </a:rPr>
              <a:t>Ik</a:t>
            </a:r>
            <a:r>
              <a:rPr lang="en-GB" sz="2800" b="1" dirty="0">
                <a:solidFill>
                  <a:srgbClr val="FFFFFF"/>
                </a:solidFill>
              </a:rPr>
              <a:t> zit in de </a:t>
            </a:r>
            <a:r>
              <a:rPr lang="en-GB" sz="2800" b="1" dirty="0" err="1">
                <a:solidFill>
                  <a:srgbClr val="FFFFFF"/>
                </a:solidFill>
              </a:rPr>
              <a:t>trein</a:t>
            </a:r>
            <a:r>
              <a:rPr lang="en-GB" sz="2800" b="1" dirty="0">
                <a:solidFill>
                  <a:srgbClr val="FFFFFF"/>
                </a:solidFill>
              </a:rPr>
              <a:t> en</a:t>
            </a:r>
            <a:br>
              <a:rPr lang="en-GB" sz="2800" b="1" dirty="0">
                <a:solidFill>
                  <a:srgbClr val="FFFFFF"/>
                </a:solidFill>
              </a:rPr>
            </a:br>
            <a:r>
              <a:rPr lang="en-GB" sz="2800" b="1" dirty="0" err="1">
                <a:solidFill>
                  <a:srgbClr val="FFFFFF"/>
                </a:solidFill>
              </a:rPr>
              <a:t>ik</a:t>
            </a:r>
            <a:r>
              <a:rPr lang="en-GB" sz="2800" b="1" dirty="0">
                <a:solidFill>
                  <a:srgbClr val="FFFFFF"/>
                </a:solidFill>
              </a:rPr>
              <a:t> </a:t>
            </a:r>
            <a:r>
              <a:rPr lang="en-GB" sz="2800" b="1" dirty="0" err="1">
                <a:solidFill>
                  <a:srgbClr val="FFFFFF"/>
                </a:solidFill>
              </a:rPr>
              <a:t>volg</a:t>
            </a:r>
            <a:r>
              <a:rPr lang="en-GB" sz="2800" b="1" dirty="0">
                <a:solidFill>
                  <a:srgbClr val="FFFFFF"/>
                </a:solidFill>
              </a:rPr>
              <a:t> </a:t>
            </a:r>
            <a:r>
              <a:rPr lang="en-GB" sz="2800" b="1" dirty="0" err="1">
                <a:solidFill>
                  <a:srgbClr val="FFFFFF"/>
                </a:solidFill>
              </a:rPr>
              <a:t>aandachtig</a:t>
            </a:r>
            <a:r>
              <a:rPr lang="en-GB" sz="2800" b="1" dirty="0">
                <a:solidFill>
                  <a:srgbClr val="FFFFFF"/>
                </a:solidFill>
              </a:rPr>
              <a:t> de </a:t>
            </a:r>
            <a:r>
              <a:rPr lang="en-GB" sz="2800" b="1" dirty="0" err="1">
                <a:solidFill>
                  <a:srgbClr val="FFFFFF"/>
                </a:solidFill>
              </a:rPr>
              <a:t>haltes</a:t>
            </a:r>
            <a:r>
              <a:rPr lang="en-GB" sz="2800" b="1" dirty="0">
                <a:solidFill>
                  <a:srgbClr val="FFFFFF"/>
                </a:solidFill>
              </a:rPr>
              <a:t>.</a:t>
            </a:r>
            <a:br>
              <a:rPr lang="en-GB" sz="2800" b="1" dirty="0">
                <a:solidFill>
                  <a:srgbClr val="FFFFFF"/>
                </a:solidFill>
              </a:rPr>
            </a:br>
            <a:endParaRPr lang="en-GB" sz="2800" b="1" dirty="0">
              <a:solidFill>
                <a:srgbClr val="FFFFFF"/>
              </a:solidFill>
            </a:endParaRPr>
          </a:p>
        </p:txBody>
      </p:sp>
      <p:pic>
        <p:nvPicPr>
          <p:cNvPr id="3" name="Picture 2" descr="Visu 6 blan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7452320" y="2140852"/>
            <a:ext cx="797828" cy="13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975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"/>
          <p:cNvSpPr>
            <a:spLocks noGrp="1"/>
          </p:cNvSpPr>
          <p:nvPr>
            <p:ph type="title"/>
          </p:nvPr>
        </p:nvSpPr>
        <p:spPr>
          <a:xfrm>
            <a:off x="460198" y="267494"/>
            <a:ext cx="8147248" cy="709587"/>
          </a:xfrm>
        </p:spPr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</a:rPr>
              <a:t>Ik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volg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aandachtig</a:t>
            </a:r>
            <a:r>
              <a:rPr lang="en-GB" sz="2400" dirty="0">
                <a:solidFill>
                  <a:schemeClr val="accent5"/>
                </a:solidFill>
              </a:rPr>
              <a:t> de </a:t>
            </a:r>
            <a:r>
              <a:rPr lang="en-GB" sz="2400" dirty="0" err="1">
                <a:solidFill>
                  <a:schemeClr val="accent5"/>
                </a:solidFill>
              </a:rPr>
              <a:t>haltes</a:t>
            </a:r>
            <a:r>
              <a:rPr lang="en-GB" sz="2400" dirty="0">
                <a:solidFill>
                  <a:schemeClr val="accent5"/>
                </a:solidFill>
              </a:rPr>
              <a:t> en 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lang="en-GB" sz="2400" dirty="0" err="1">
                <a:solidFill>
                  <a:schemeClr val="accent5"/>
                </a:solidFill>
              </a:rPr>
              <a:t>luister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naar</a:t>
            </a:r>
            <a:r>
              <a:rPr lang="en-GB" sz="2400" dirty="0">
                <a:solidFill>
                  <a:schemeClr val="accent5"/>
                </a:solidFill>
              </a:rPr>
              <a:t> de </a:t>
            </a:r>
            <a:r>
              <a:rPr lang="en-GB" sz="2400" dirty="0" err="1">
                <a:solidFill>
                  <a:schemeClr val="accent5"/>
                </a:solidFill>
              </a:rPr>
              <a:t>aankondigingen</a:t>
            </a:r>
            <a:r>
              <a:rPr lang="en-GB" sz="2400" dirty="0">
                <a:solidFill>
                  <a:schemeClr val="accent5"/>
                </a:solidFill>
              </a:rPr>
              <a:t>.</a:t>
            </a:r>
            <a:br>
              <a:rPr lang="en-GB" sz="2400" b="1" dirty="0">
                <a:solidFill>
                  <a:schemeClr val="accent5"/>
                </a:solidFill>
              </a:rPr>
            </a:br>
            <a:endParaRPr lang="en-GB" sz="2400" dirty="0">
              <a:solidFill>
                <a:schemeClr val="accent5"/>
              </a:solidFill>
            </a:endParaRPr>
          </a:p>
        </p:txBody>
      </p:sp>
      <p:pic>
        <p:nvPicPr>
          <p:cNvPr id="4098" name="Picture 2" descr="C:\Users\AVL7401\Pictures\Shooting 05.04.2018 Kit pédagogique\DSC_4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04940"/>
            <a:ext cx="2650337" cy="175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SC_49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428" y="1304940"/>
            <a:ext cx="2540447" cy="175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3528" y="3406634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Ik kijk naar het scherm met de aankondigingen.</a:t>
            </a:r>
            <a:endParaRPr lang="nl-B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59832" y="3419207"/>
            <a:ext cx="28083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Ik volg het traject 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op de App 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of via mijn gids.</a:t>
            </a:r>
          </a:p>
        </p:txBody>
      </p:sp>
      <p:sp>
        <p:nvSpPr>
          <p:cNvPr id="2" name="Rectangle 1"/>
          <p:cNvSpPr/>
          <p:nvPr/>
        </p:nvSpPr>
        <p:spPr>
          <a:xfrm>
            <a:off x="5868143" y="3452800"/>
            <a:ext cx="30243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tel het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aantal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haltes. 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Dit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wordt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uitgelegd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op de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volgende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pagina.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961CE0E-477F-27F1-FB81-925245FAF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t="10232" r="10232" b="3188"/>
          <a:stretch/>
        </p:blipFill>
        <p:spPr bwMode="auto">
          <a:xfrm>
            <a:off x="572154" y="1306883"/>
            <a:ext cx="2344935" cy="175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7005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6077" y="191120"/>
            <a:ext cx="8712968" cy="709587"/>
          </a:xfrm>
        </p:spPr>
        <p:txBody>
          <a:bodyPr/>
          <a:lstStyle/>
          <a:p>
            <a:r>
              <a:rPr lang="nl-NL" sz="2400" dirty="0">
                <a:solidFill>
                  <a:schemeClr val="accent5"/>
                </a:solidFill>
              </a:rPr>
              <a:t>Hoe kan ik de haltes van mijn reis volgen </a:t>
            </a:r>
            <a:br>
              <a:rPr lang="nl-NL" sz="2400" dirty="0">
                <a:solidFill>
                  <a:schemeClr val="accent5"/>
                </a:solidFill>
              </a:rPr>
            </a:br>
            <a:r>
              <a:rPr lang="nl-NL" sz="2400" dirty="0">
                <a:solidFill>
                  <a:schemeClr val="accent5"/>
                </a:solidFill>
              </a:rPr>
              <a:t>als ik niet kan lezen?</a:t>
            </a:r>
            <a:endParaRPr lang="en-GB" sz="2400" dirty="0">
              <a:solidFill>
                <a:schemeClr val="accent5"/>
              </a:solidFill>
            </a:endParaRPr>
          </a:p>
        </p:txBody>
      </p:sp>
      <p:pic>
        <p:nvPicPr>
          <p:cNvPr id="4" name="Picture 2" descr="C:\Users\AVL7401\Pictures\Shooting 05.04.2018 Kit pédagogique\DSC_4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64188"/>
            <a:ext cx="2883305" cy="190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8228621" y="379290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Visu 6 blan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8374497" y="427930"/>
            <a:ext cx="288000" cy="4719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520" y="1086357"/>
            <a:ext cx="6624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chemeClr val="bg1">
                    <a:lumMod val="50000"/>
                  </a:schemeClr>
                </a:solidFill>
              </a:rPr>
              <a:t>Wanneer ik mijn reis leer maken, </a:t>
            </a:r>
          </a:p>
          <a:p>
            <a:r>
              <a:rPr lang="nl-BE" sz="1600" b="1" dirty="0">
                <a:solidFill>
                  <a:schemeClr val="bg1">
                    <a:lumMod val="50000"/>
                  </a:schemeClr>
                </a:solidFill>
              </a:rPr>
              <a:t>kan ik een eenvoudige methode kiezen </a:t>
            </a:r>
          </a:p>
          <a:p>
            <a:r>
              <a:rPr lang="nl-BE" sz="1600" b="1" dirty="0">
                <a:solidFill>
                  <a:schemeClr val="bg1">
                    <a:lumMod val="50000"/>
                  </a:schemeClr>
                </a:solidFill>
              </a:rPr>
              <a:t>om de haltes te volgen </a:t>
            </a:r>
          </a:p>
          <a:p>
            <a:r>
              <a:rPr lang="nl-BE" sz="1600" b="1" dirty="0">
                <a:solidFill>
                  <a:schemeClr val="bg1">
                    <a:lumMod val="50000"/>
                  </a:schemeClr>
                </a:solidFill>
              </a:rPr>
              <a:t>zodat ik weet  waar ik moet afstappen.</a:t>
            </a:r>
          </a:p>
          <a:p>
            <a:endParaRPr lang="nl-B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1880" y="2185678"/>
            <a:ext cx="56521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Op de volgende pagina </a:t>
            </a:r>
          </a:p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      zet ik hetzelfde aantal bolletjes als er haltes zijn die ik passeer. </a:t>
            </a:r>
          </a:p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      Elk bolletje staat voor een halte. </a:t>
            </a:r>
          </a:p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      Ik kan op die manier met mijn vinger volgen tijdens mijn reis.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Als ik een beetje kan lezen,</a:t>
            </a:r>
          </a:p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      kan ik ook de naam van de halte opschrijven.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Als ik moet overstappen, </a:t>
            </a:r>
          </a:p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      doe ik hetzelfde voor dit andere traject.</a:t>
            </a:r>
          </a:p>
        </p:txBody>
      </p:sp>
    </p:spTree>
    <p:extLst>
      <p:ext uri="{BB962C8B-B14F-4D97-AF65-F5344CB8AC3E}">
        <p14:creationId xmlns:p14="http://schemas.microsoft.com/office/powerpoint/2010/main" val="26942997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sosceles Triangle 19"/>
          <p:cNvSpPr/>
          <p:nvPr/>
        </p:nvSpPr>
        <p:spPr>
          <a:xfrm rot="5400000">
            <a:off x="6092884" y="1603670"/>
            <a:ext cx="237226" cy="276576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6056667" y="1623345"/>
            <a:ext cx="0" cy="51166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7D13F5A-5DB8-48FC-82FF-A2CDFB19196A}"/>
              </a:ext>
            </a:extLst>
          </p:cNvPr>
          <p:cNvCxnSpPr>
            <a:cxnSpLocks/>
          </p:cNvCxnSpPr>
          <p:nvPr/>
        </p:nvCxnSpPr>
        <p:spPr>
          <a:xfrm>
            <a:off x="1966646" y="2192204"/>
            <a:ext cx="4018106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7965FF39-C175-435D-B6C7-447FED529079}"/>
              </a:ext>
            </a:extLst>
          </p:cNvPr>
          <p:cNvSpPr/>
          <p:nvPr/>
        </p:nvSpPr>
        <p:spPr>
          <a:xfrm>
            <a:off x="2339752" y="2132028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Organigramme : Connecteur 10">
            <a:extLst>
              <a:ext uri="{FF2B5EF4-FFF2-40B4-BE49-F238E27FC236}">
                <a16:creationId xmlns:a16="http://schemas.microsoft.com/office/drawing/2014/main" id="{AAD5985D-5B31-487B-8F2C-B9D0624276CD}"/>
              </a:ext>
            </a:extLst>
          </p:cNvPr>
          <p:cNvSpPr/>
          <p:nvPr/>
        </p:nvSpPr>
        <p:spPr>
          <a:xfrm>
            <a:off x="3080429" y="2135010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553F7255-8A57-4C4B-B78A-C5EF4BEA650D}"/>
              </a:ext>
            </a:extLst>
          </p:cNvPr>
          <p:cNvSpPr/>
          <p:nvPr/>
        </p:nvSpPr>
        <p:spPr>
          <a:xfrm>
            <a:off x="4519264" y="2124993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D097D9AD-ECEE-4625-9F13-1E9981926BB6}"/>
              </a:ext>
            </a:extLst>
          </p:cNvPr>
          <p:cNvSpPr/>
          <p:nvPr/>
        </p:nvSpPr>
        <p:spPr>
          <a:xfrm>
            <a:off x="5984752" y="2132028"/>
            <a:ext cx="143830" cy="134422"/>
          </a:xfrm>
          <a:prstGeom prst="flowChartConnector">
            <a:avLst/>
          </a:prstGeom>
          <a:solidFill>
            <a:srgbClr val="C0000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id="{39E1B6BF-540F-411C-8DF3-50789D79BFFC}"/>
              </a:ext>
            </a:extLst>
          </p:cNvPr>
          <p:cNvSpPr/>
          <p:nvPr/>
        </p:nvSpPr>
        <p:spPr>
          <a:xfrm>
            <a:off x="3833307" y="2132028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3193E5C8-0436-4174-9B22-8E879BE14F7E}"/>
              </a:ext>
            </a:extLst>
          </p:cNvPr>
          <p:cNvSpPr/>
          <p:nvPr/>
        </p:nvSpPr>
        <p:spPr>
          <a:xfrm>
            <a:off x="5223145" y="2124993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>
            <a:off x="5198907" y="193185"/>
            <a:ext cx="1571691" cy="58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ight Arrow 37"/>
          <p:cNvSpPr/>
          <p:nvPr/>
        </p:nvSpPr>
        <p:spPr>
          <a:xfrm>
            <a:off x="6899899" y="339022"/>
            <a:ext cx="748505" cy="365423"/>
          </a:xfrm>
          <a:prstGeom prst="rightArrow">
            <a:avLst/>
          </a:prstGeom>
          <a:solidFill>
            <a:srgbClr val="005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8228621" y="379290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Visu 6 blan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8374497" y="427930"/>
            <a:ext cx="288000" cy="47198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334816" y="1623345"/>
            <a:ext cx="338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accent6"/>
                </a:solidFill>
              </a:rPr>
              <a:t>1         2         3        4          5</a:t>
            </a:r>
          </a:p>
        </p:txBody>
      </p:sp>
      <p:sp>
        <p:nvSpPr>
          <p:cNvPr id="22" name="Organigramme : Connecteur 21">
            <a:extLst>
              <a:ext uri="{FF2B5EF4-FFF2-40B4-BE49-F238E27FC236}">
                <a16:creationId xmlns:a16="http://schemas.microsoft.com/office/drawing/2014/main" id="{7965FF39-C175-435D-B6C7-447FED529079}"/>
              </a:ext>
            </a:extLst>
          </p:cNvPr>
          <p:cNvSpPr/>
          <p:nvPr/>
        </p:nvSpPr>
        <p:spPr>
          <a:xfrm>
            <a:off x="1812926" y="2132028"/>
            <a:ext cx="143830" cy="134422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Title 5"/>
          <p:cNvSpPr txBox="1">
            <a:spLocks/>
          </p:cNvSpPr>
          <p:nvPr/>
        </p:nvSpPr>
        <p:spPr>
          <a:xfrm>
            <a:off x="230893" y="259063"/>
            <a:ext cx="8147248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>
                <a:solidFill>
                  <a:schemeClr val="accent5"/>
                </a:solidFill>
              </a:rPr>
              <a:t>De </a:t>
            </a:r>
            <a:r>
              <a:rPr lang="en-GB" sz="2400" dirty="0" err="1">
                <a:solidFill>
                  <a:schemeClr val="accent5"/>
                </a:solidFill>
              </a:rPr>
              <a:t>haltes</a:t>
            </a:r>
            <a:r>
              <a:rPr lang="en-GB" sz="2400" dirty="0">
                <a:solidFill>
                  <a:schemeClr val="accent5"/>
                </a:solidFill>
              </a:rPr>
              <a:t> van </a:t>
            </a:r>
            <a:r>
              <a:rPr lang="en-GB" sz="2400" dirty="0" err="1">
                <a:solidFill>
                  <a:schemeClr val="accent5"/>
                </a:solidFill>
              </a:rPr>
              <a:t>mijn</a:t>
            </a:r>
            <a:r>
              <a:rPr lang="en-GB" sz="2400" dirty="0">
                <a:solidFill>
                  <a:schemeClr val="accent5"/>
                </a:solidFill>
              </a:rPr>
              <a:t> HEENREIS</a:t>
            </a:r>
          </a:p>
        </p:txBody>
      </p:sp>
      <p:sp>
        <p:nvSpPr>
          <p:cNvPr id="3" name="Rectangle 2"/>
          <p:cNvSpPr/>
          <p:nvPr/>
        </p:nvSpPr>
        <p:spPr>
          <a:xfrm>
            <a:off x="202634" y="2050249"/>
            <a:ext cx="213723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dirty="0"/>
          </a:p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station </a:t>
            </a:r>
          </a:p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van waaruit ik vertrek: 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48674" y="2327248"/>
            <a:ext cx="2137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station </a:t>
            </a:r>
          </a:p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waar ik naartoe ga: 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2109012" y="4083918"/>
            <a:ext cx="546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Het aantal bolletjes komt overeen met het aantal haltes</a:t>
            </a:r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64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CC82E17E-D8A4-7229-C8B4-7E0B3919DCD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9553" y="2355727"/>
            <a:ext cx="5976663" cy="12241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800" b="1" dirty="0">
                <a:solidFill>
                  <a:schemeClr val="bg1"/>
                </a:solidFill>
              </a:rPr>
              <a:t>Ik bereid mijn treinreis voor, samen met mijn begeleider</a:t>
            </a:r>
          </a:p>
        </p:txBody>
      </p:sp>
      <p:pic>
        <p:nvPicPr>
          <p:cNvPr id="5" name="Picture 4" descr="Visu 1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355727"/>
            <a:ext cx="831313" cy="91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021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 flipH="1">
            <a:off x="5295060" y="118495"/>
            <a:ext cx="1650005" cy="61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Curved Left Arrow 31"/>
          <p:cNvSpPr/>
          <p:nvPr/>
        </p:nvSpPr>
        <p:spPr>
          <a:xfrm>
            <a:off x="7213827" y="176033"/>
            <a:ext cx="541422" cy="503792"/>
          </a:xfrm>
          <a:prstGeom prst="curvedLeftArrow">
            <a:avLst/>
          </a:prstGeom>
          <a:solidFill>
            <a:srgbClr val="005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8228621" y="379290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Visu 6 blan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8374497" y="427930"/>
            <a:ext cx="288000" cy="471988"/>
          </a:xfrm>
          <a:prstGeom prst="rect">
            <a:avLst/>
          </a:prstGeom>
        </p:spPr>
      </p:pic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47D13F5A-5DB8-48FC-82FF-A2CDFB19196A}"/>
              </a:ext>
            </a:extLst>
          </p:cNvPr>
          <p:cNvCxnSpPr>
            <a:cxnSpLocks/>
          </p:cNvCxnSpPr>
          <p:nvPr/>
        </p:nvCxnSpPr>
        <p:spPr>
          <a:xfrm>
            <a:off x="1966646" y="2192204"/>
            <a:ext cx="3973506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rganigramme : Connecteur 41">
            <a:extLst>
              <a:ext uri="{FF2B5EF4-FFF2-40B4-BE49-F238E27FC236}">
                <a16:creationId xmlns:a16="http://schemas.microsoft.com/office/drawing/2014/main" id="{7965FF39-C175-435D-B6C7-447FED529079}"/>
              </a:ext>
            </a:extLst>
          </p:cNvPr>
          <p:cNvSpPr/>
          <p:nvPr/>
        </p:nvSpPr>
        <p:spPr>
          <a:xfrm>
            <a:off x="2339752" y="2132028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Organigramme : Connecteur 42">
            <a:extLst>
              <a:ext uri="{FF2B5EF4-FFF2-40B4-BE49-F238E27FC236}">
                <a16:creationId xmlns:a16="http://schemas.microsoft.com/office/drawing/2014/main" id="{AAD5985D-5B31-487B-8F2C-B9D0624276CD}"/>
              </a:ext>
            </a:extLst>
          </p:cNvPr>
          <p:cNvSpPr/>
          <p:nvPr/>
        </p:nvSpPr>
        <p:spPr>
          <a:xfrm>
            <a:off x="3080429" y="2135010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Organigramme : Connecteur 44">
            <a:extLst>
              <a:ext uri="{FF2B5EF4-FFF2-40B4-BE49-F238E27FC236}">
                <a16:creationId xmlns:a16="http://schemas.microsoft.com/office/drawing/2014/main" id="{553F7255-8A57-4C4B-B78A-C5EF4BEA650D}"/>
              </a:ext>
            </a:extLst>
          </p:cNvPr>
          <p:cNvSpPr/>
          <p:nvPr/>
        </p:nvSpPr>
        <p:spPr>
          <a:xfrm>
            <a:off x="4519264" y="2124993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Organigramme : Connecteur 47">
            <a:extLst>
              <a:ext uri="{FF2B5EF4-FFF2-40B4-BE49-F238E27FC236}">
                <a16:creationId xmlns:a16="http://schemas.microsoft.com/office/drawing/2014/main" id="{39E1B6BF-540F-411C-8DF3-50789D79BFFC}"/>
              </a:ext>
            </a:extLst>
          </p:cNvPr>
          <p:cNvSpPr/>
          <p:nvPr/>
        </p:nvSpPr>
        <p:spPr>
          <a:xfrm>
            <a:off x="3833307" y="2132028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9" name="Organigramme : Connecteur 48">
            <a:extLst>
              <a:ext uri="{FF2B5EF4-FFF2-40B4-BE49-F238E27FC236}">
                <a16:creationId xmlns:a16="http://schemas.microsoft.com/office/drawing/2014/main" id="{3193E5C8-0436-4174-9B22-8E879BE14F7E}"/>
              </a:ext>
            </a:extLst>
          </p:cNvPr>
          <p:cNvSpPr/>
          <p:nvPr/>
        </p:nvSpPr>
        <p:spPr>
          <a:xfrm>
            <a:off x="5223145" y="2124993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ZoneTexte 49"/>
          <p:cNvSpPr txBox="1"/>
          <p:nvPr/>
        </p:nvSpPr>
        <p:spPr>
          <a:xfrm>
            <a:off x="2239190" y="1567039"/>
            <a:ext cx="4560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accent6"/>
                </a:solidFill>
              </a:rPr>
              <a:t>1         2         3        4          5</a:t>
            </a:r>
          </a:p>
        </p:txBody>
      </p:sp>
      <p:sp>
        <p:nvSpPr>
          <p:cNvPr id="51" name="Organigramme : Connecteur 50">
            <a:extLst>
              <a:ext uri="{FF2B5EF4-FFF2-40B4-BE49-F238E27FC236}">
                <a16:creationId xmlns:a16="http://schemas.microsoft.com/office/drawing/2014/main" id="{7965FF39-C175-435D-B6C7-447FED529079}"/>
              </a:ext>
            </a:extLst>
          </p:cNvPr>
          <p:cNvSpPr/>
          <p:nvPr/>
        </p:nvSpPr>
        <p:spPr>
          <a:xfrm>
            <a:off x="1812926" y="2132028"/>
            <a:ext cx="143830" cy="134422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Isosceles Triangle 21"/>
          <p:cNvSpPr/>
          <p:nvPr/>
        </p:nvSpPr>
        <p:spPr>
          <a:xfrm rot="5400000">
            <a:off x="6001449" y="1660864"/>
            <a:ext cx="237226" cy="276576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/>
          <p:cNvCxnSpPr/>
          <p:nvPr/>
        </p:nvCxnSpPr>
        <p:spPr>
          <a:xfrm>
            <a:off x="5950093" y="1680539"/>
            <a:ext cx="0" cy="51166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rganigramme : Connecteur 14">
            <a:extLst>
              <a:ext uri="{FF2B5EF4-FFF2-40B4-BE49-F238E27FC236}">
                <a16:creationId xmlns:a16="http://schemas.microsoft.com/office/drawing/2014/main" id="{D097D9AD-ECEE-4625-9F13-1E9981926BB6}"/>
              </a:ext>
            </a:extLst>
          </p:cNvPr>
          <p:cNvSpPr/>
          <p:nvPr/>
        </p:nvSpPr>
        <p:spPr>
          <a:xfrm>
            <a:off x="5878178" y="2132028"/>
            <a:ext cx="143830" cy="134422"/>
          </a:xfrm>
          <a:prstGeom prst="flowChartConnector">
            <a:avLst/>
          </a:prstGeom>
          <a:solidFill>
            <a:srgbClr val="C0000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Title 5"/>
          <p:cNvSpPr>
            <a:spLocks noGrp="1"/>
          </p:cNvSpPr>
          <p:nvPr>
            <p:ph type="title"/>
          </p:nvPr>
        </p:nvSpPr>
        <p:spPr>
          <a:xfrm>
            <a:off x="250785" y="214333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De </a:t>
            </a:r>
            <a:r>
              <a:rPr lang="en-GB" sz="2400" dirty="0" err="1">
                <a:solidFill>
                  <a:schemeClr val="accent5"/>
                </a:solidFill>
              </a:rPr>
              <a:t>haltes</a:t>
            </a:r>
            <a:r>
              <a:rPr lang="en-GB" sz="2400" dirty="0">
                <a:solidFill>
                  <a:schemeClr val="accent5"/>
                </a:solidFill>
              </a:rPr>
              <a:t> van </a:t>
            </a:r>
            <a:r>
              <a:rPr lang="en-GB" sz="2400" dirty="0" err="1">
                <a:solidFill>
                  <a:schemeClr val="accent5"/>
                </a:solidFill>
              </a:rPr>
              <a:t>mijn</a:t>
            </a:r>
            <a:r>
              <a:rPr lang="en-GB" sz="2400" dirty="0">
                <a:solidFill>
                  <a:schemeClr val="accent5"/>
                </a:solidFill>
              </a:rPr>
              <a:t> TERUGREIS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27873" y="1988845"/>
            <a:ext cx="213723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dirty="0"/>
          </a:p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station </a:t>
            </a:r>
          </a:p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van waaruit ik vertrek: 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26768" y="2263012"/>
            <a:ext cx="2137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station </a:t>
            </a:r>
          </a:p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waar ik naartoe ga: 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2180383" y="4247146"/>
            <a:ext cx="546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Het aantal bolletjes komt overeen met het aantal haltes</a:t>
            </a:r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29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6318" y="195486"/>
            <a:ext cx="4870074" cy="709587"/>
          </a:xfrm>
        </p:spPr>
        <p:txBody>
          <a:bodyPr/>
          <a:lstStyle/>
          <a:p>
            <a:r>
              <a:rPr lang="en-GB" sz="2400" dirty="0">
                <a:solidFill>
                  <a:srgbClr val="004899"/>
                </a:solidFill>
              </a:rPr>
              <a:t>De </a:t>
            </a:r>
            <a:r>
              <a:rPr lang="en-GB" sz="2400" dirty="0" err="1">
                <a:solidFill>
                  <a:srgbClr val="004899"/>
                </a:solidFill>
              </a:rPr>
              <a:t>haltes</a:t>
            </a:r>
            <a:r>
              <a:rPr lang="en-GB" sz="2400" dirty="0">
                <a:solidFill>
                  <a:srgbClr val="004899"/>
                </a:solidFill>
              </a:rPr>
              <a:t> van </a:t>
            </a:r>
            <a:r>
              <a:rPr lang="en-GB" sz="2400" dirty="0" err="1">
                <a:solidFill>
                  <a:srgbClr val="004899"/>
                </a:solidFill>
              </a:rPr>
              <a:t>mijn</a:t>
            </a:r>
            <a:r>
              <a:rPr lang="en-GB" sz="2400" dirty="0">
                <a:solidFill>
                  <a:srgbClr val="004899"/>
                </a:solidFill>
              </a:rPr>
              <a:t> </a:t>
            </a:r>
            <a:r>
              <a:rPr lang="en-GB" sz="2400" dirty="0" err="1">
                <a:solidFill>
                  <a:srgbClr val="004899"/>
                </a:solidFill>
              </a:rPr>
              <a:t>traject</a:t>
            </a:r>
            <a:br>
              <a:rPr lang="en-GB" sz="2400" dirty="0">
                <a:solidFill>
                  <a:srgbClr val="004899"/>
                </a:solidFill>
              </a:rPr>
            </a:br>
            <a:r>
              <a:rPr lang="en-GB" sz="2400" dirty="0" err="1">
                <a:solidFill>
                  <a:srgbClr val="004899"/>
                </a:solidFill>
              </a:rPr>
              <a:t>wanneer</a:t>
            </a:r>
            <a:r>
              <a:rPr lang="en-GB" sz="2400" dirty="0">
                <a:solidFill>
                  <a:srgbClr val="004899"/>
                </a:solidFill>
              </a:rPr>
              <a:t> </a:t>
            </a:r>
            <a:r>
              <a:rPr lang="en-GB" sz="2400" dirty="0" err="1">
                <a:solidFill>
                  <a:srgbClr val="004899"/>
                </a:solidFill>
              </a:rPr>
              <a:t>ik</a:t>
            </a:r>
            <a:r>
              <a:rPr lang="en-GB" sz="2400" dirty="0">
                <a:solidFill>
                  <a:srgbClr val="004899"/>
                </a:solidFill>
              </a:rPr>
              <a:t> </a:t>
            </a:r>
            <a:r>
              <a:rPr lang="en-GB" sz="2400" dirty="0" err="1">
                <a:solidFill>
                  <a:srgbClr val="004899"/>
                </a:solidFill>
              </a:rPr>
              <a:t>moet</a:t>
            </a:r>
            <a:r>
              <a:rPr lang="en-GB" sz="2400" dirty="0">
                <a:solidFill>
                  <a:srgbClr val="004899"/>
                </a:solidFill>
              </a:rPr>
              <a:t> </a:t>
            </a:r>
            <a:r>
              <a:rPr lang="en-GB" sz="2400" dirty="0" err="1">
                <a:solidFill>
                  <a:srgbClr val="004899"/>
                </a:solidFill>
              </a:rPr>
              <a:t>overstappen</a:t>
            </a:r>
            <a:r>
              <a:rPr lang="en-GB" sz="2400" dirty="0">
                <a:solidFill>
                  <a:srgbClr val="004899"/>
                </a:solidFill>
              </a:rPr>
              <a:t>.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>
            <a:off x="4544577" y="161134"/>
            <a:ext cx="1343118" cy="50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1473333" y="2663525"/>
            <a:ext cx="2974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Station </a:t>
            </a:r>
            <a:r>
              <a:rPr lang="fr-BE" sz="1400" dirty="0" err="1">
                <a:solidFill>
                  <a:schemeClr val="bg1">
                    <a:lumMod val="50000"/>
                  </a:schemeClr>
                </a:solidFill>
              </a:rPr>
              <a:t>waar</a:t>
            </a:r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fr-BE" sz="1400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400" dirty="0" err="1">
                <a:solidFill>
                  <a:schemeClr val="bg1">
                    <a:lumMod val="50000"/>
                  </a:schemeClr>
                </a:solidFill>
              </a:rPr>
              <a:t>moet</a:t>
            </a:r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400" dirty="0" err="1">
                <a:solidFill>
                  <a:schemeClr val="bg1">
                    <a:lumMod val="50000"/>
                  </a:schemeClr>
                </a:solidFill>
              </a:rPr>
              <a:t>overstappen</a:t>
            </a:r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endParaRPr lang="fr-B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" name="Elbow Connector 2"/>
          <p:cNvCxnSpPr/>
          <p:nvPr/>
        </p:nvCxnSpPr>
        <p:spPr>
          <a:xfrm>
            <a:off x="5873237" y="440067"/>
            <a:ext cx="884785" cy="560781"/>
          </a:xfrm>
          <a:prstGeom prst="bentConnector3">
            <a:avLst/>
          </a:prstGeom>
          <a:ln w="7620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8346145" y="176047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Visu 6 blan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8511769" y="248470"/>
            <a:ext cx="288000" cy="471988"/>
          </a:xfrm>
          <a:prstGeom prst="rect">
            <a:avLst/>
          </a:prstGeom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7D13F5A-5DB8-48FC-82FF-A2CDFB19196A}"/>
              </a:ext>
            </a:extLst>
          </p:cNvPr>
          <p:cNvCxnSpPr>
            <a:cxnSpLocks/>
          </p:cNvCxnSpPr>
          <p:nvPr/>
        </p:nvCxnSpPr>
        <p:spPr>
          <a:xfrm>
            <a:off x="1612262" y="2571750"/>
            <a:ext cx="2696448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rganigramme : Connecteur 24">
            <a:extLst>
              <a:ext uri="{FF2B5EF4-FFF2-40B4-BE49-F238E27FC236}">
                <a16:creationId xmlns:a16="http://schemas.microsoft.com/office/drawing/2014/main" id="{7965FF39-C175-435D-B6C7-447FED529079}"/>
              </a:ext>
            </a:extLst>
          </p:cNvPr>
          <p:cNvSpPr/>
          <p:nvPr/>
        </p:nvSpPr>
        <p:spPr>
          <a:xfrm>
            <a:off x="1978215" y="2529103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Organigramme : Connecteur 25">
            <a:extLst>
              <a:ext uri="{FF2B5EF4-FFF2-40B4-BE49-F238E27FC236}">
                <a16:creationId xmlns:a16="http://schemas.microsoft.com/office/drawing/2014/main" id="{AAD5985D-5B31-487B-8F2C-B9D0624276CD}"/>
              </a:ext>
            </a:extLst>
          </p:cNvPr>
          <p:cNvSpPr/>
          <p:nvPr/>
        </p:nvSpPr>
        <p:spPr>
          <a:xfrm>
            <a:off x="2625654" y="2504539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Organigramme : Connecteur 26">
            <a:extLst>
              <a:ext uri="{FF2B5EF4-FFF2-40B4-BE49-F238E27FC236}">
                <a16:creationId xmlns:a16="http://schemas.microsoft.com/office/drawing/2014/main" id="{BE2362D6-1482-41BC-B9BA-78032A2025D2}"/>
              </a:ext>
            </a:extLst>
          </p:cNvPr>
          <p:cNvSpPr/>
          <p:nvPr/>
        </p:nvSpPr>
        <p:spPr>
          <a:xfrm>
            <a:off x="4821355" y="3344402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Organigramme : Connecteur 27">
            <a:extLst>
              <a:ext uri="{FF2B5EF4-FFF2-40B4-BE49-F238E27FC236}">
                <a16:creationId xmlns:a16="http://schemas.microsoft.com/office/drawing/2014/main" id="{553F7255-8A57-4C4B-B78A-C5EF4BEA650D}"/>
              </a:ext>
            </a:extLst>
          </p:cNvPr>
          <p:cNvSpPr/>
          <p:nvPr/>
        </p:nvSpPr>
        <p:spPr>
          <a:xfrm>
            <a:off x="4164880" y="2522835"/>
            <a:ext cx="143830" cy="134422"/>
          </a:xfrm>
          <a:prstGeom prst="flowChartConnector">
            <a:avLst/>
          </a:prstGeom>
          <a:solidFill>
            <a:srgbClr val="C0000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Organigramme : Connecteur 28">
            <a:extLst>
              <a:ext uri="{FF2B5EF4-FFF2-40B4-BE49-F238E27FC236}">
                <a16:creationId xmlns:a16="http://schemas.microsoft.com/office/drawing/2014/main" id="{106289AE-E8D3-42BE-BCA2-FFD023159751}"/>
              </a:ext>
            </a:extLst>
          </p:cNvPr>
          <p:cNvSpPr/>
          <p:nvPr/>
        </p:nvSpPr>
        <p:spPr>
          <a:xfrm>
            <a:off x="5535786" y="3344402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Organigramme : Connecteur 29">
            <a:extLst>
              <a:ext uri="{FF2B5EF4-FFF2-40B4-BE49-F238E27FC236}">
                <a16:creationId xmlns:a16="http://schemas.microsoft.com/office/drawing/2014/main" id="{D097D9AD-ECEE-4625-9F13-1E9981926BB6}"/>
              </a:ext>
            </a:extLst>
          </p:cNvPr>
          <p:cNvSpPr/>
          <p:nvPr/>
        </p:nvSpPr>
        <p:spPr>
          <a:xfrm>
            <a:off x="6315630" y="3341832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2" name="Organigramme : Connecteur 31">
            <a:extLst>
              <a:ext uri="{FF2B5EF4-FFF2-40B4-BE49-F238E27FC236}">
                <a16:creationId xmlns:a16="http://schemas.microsoft.com/office/drawing/2014/main" id="{39E1B6BF-540F-411C-8DF3-50789D79BFFC}"/>
              </a:ext>
            </a:extLst>
          </p:cNvPr>
          <p:cNvSpPr/>
          <p:nvPr/>
        </p:nvSpPr>
        <p:spPr>
          <a:xfrm>
            <a:off x="3373695" y="2504539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3" name="Organigramme : Connecteur 32">
            <a:extLst>
              <a:ext uri="{FF2B5EF4-FFF2-40B4-BE49-F238E27FC236}">
                <a16:creationId xmlns:a16="http://schemas.microsoft.com/office/drawing/2014/main" id="{3193E5C8-0436-4174-9B22-8E879BE14F7E}"/>
              </a:ext>
            </a:extLst>
          </p:cNvPr>
          <p:cNvSpPr/>
          <p:nvPr/>
        </p:nvSpPr>
        <p:spPr>
          <a:xfrm>
            <a:off x="4164880" y="3341832"/>
            <a:ext cx="143830" cy="134422"/>
          </a:xfrm>
          <a:prstGeom prst="flowChartConnector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6" name="ZoneTexte 35"/>
          <p:cNvSpPr txBox="1"/>
          <p:nvPr/>
        </p:nvSpPr>
        <p:spPr>
          <a:xfrm>
            <a:off x="1859258" y="1895084"/>
            <a:ext cx="175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accent6"/>
                </a:solidFill>
              </a:rPr>
              <a:t>1         2         3   </a:t>
            </a:r>
          </a:p>
        </p:txBody>
      </p:sp>
      <p:sp>
        <p:nvSpPr>
          <p:cNvPr id="38" name="Organigramme : Connecteur 37">
            <a:extLst>
              <a:ext uri="{FF2B5EF4-FFF2-40B4-BE49-F238E27FC236}">
                <a16:creationId xmlns:a16="http://schemas.microsoft.com/office/drawing/2014/main" id="{7965FF39-C175-435D-B6C7-447FED529079}"/>
              </a:ext>
            </a:extLst>
          </p:cNvPr>
          <p:cNvSpPr/>
          <p:nvPr/>
        </p:nvSpPr>
        <p:spPr>
          <a:xfrm>
            <a:off x="1456958" y="2504539"/>
            <a:ext cx="143830" cy="134422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47D13F5A-5DB8-48FC-82FF-A2CDFB19196A}"/>
              </a:ext>
            </a:extLst>
          </p:cNvPr>
          <p:cNvCxnSpPr>
            <a:cxnSpLocks/>
          </p:cNvCxnSpPr>
          <p:nvPr/>
        </p:nvCxnSpPr>
        <p:spPr>
          <a:xfrm flipV="1">
            <a:off x="4231072" y="2643124"/>
            <a:ext cx="5723" cy="68757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7D13F5A-5DB8-48FC-82FF-A2CDFB19196A}"/>
              </a:ext>
            </a:extLst>
          </p:cNvPr>
          <p:cNvCxnSpPr>
            <a:cxnSpLocks/>
          </p:cNvCxnSpPr>
          <p:nvPr/>
        </p:nvCxnSpPr>
        <p:spPr>
          <a:xfrm flipV="1">
            <a:off x="4296164" y="3409043"/>
            <a:ext cx="2879616" cy="263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4785431" y="3568198"/>
            <a:ext cx="2785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accent6"/>
                </a:solidFill>
              </a:rPr>
              <a:t>1         2         3            </a:t>
            </a:r>
          </a:p>
        </p:txBody>
      </p:sp>
      <p:pic>
        <p:nvPicPr>
          <p:cNvPr id="41" name="Picture 40" descr="Visu 4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696" y="2911589"/>
            <a:ext cx="244626" cy="422896"/>
          </a:xfrm>
          <a:prstGeom prst="rect">
            <a:avLst/>
          </a:prstGeom>
        </p:spPr>
      </p:pic>
      <p:sp>
        <p:nvSpPr>
          <p:cNvPr id="46" name="Isosceles Triangle 45"/>
          <p:cNvSpPr/>
          <p:nvPr/>
        </p:nvSpPr>
        <p:spPr>
          <a:xfrm rot="5400000">
            <a:off x="7187581" y="2847529"/>
            <a:ext cx="237226" cy="276576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Straight Connector 49"/>
          <p:cNvCxnSpPr/>
          <p:nvPr/>
        </p:nvCxnSpPr>
        <p:spPr>
          <a:xfrm>
            <a:off x="7144509" y="2867204"/>
            <a:ext cx="0" cy="51166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rganigramme : Connecteur 14">
            <a:extLst>
              <a:ext uri="{FF2B5EF4-FFF2-40B4-BE49-F238E27FC236}">
                <a16:creationId xmlns:a16="http://schemas.microsoft.com/office/drawing/2014/main" id="{D097D9AD-ECEE-4625-9F13-1E9981926BB6}"/>
              </a:ext>
            </a:extLst>
          </p:cNvPr>
          <p:cNvSpPr/>
          <p:nvPr/>
        </p:nvSpPr>
        <p:spPr>
          <a:xfrm>
            <a:off x="7072594" y="3330695"/>
            <a:ext cx="143830" cy="127066"/>
          </a:xfrm>
          <a:prstGeom prst="flowChartConnector">
            <a:avLst/>
          </a:prstGeom>
          <a:solidFill>
            <a:srgbClr val="C0000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>
            <a:off x="6772923" y="802688"/>
            <a:ext cx="1343118" cy="50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Imag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77" y="3429946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ag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64" y="3876732"/>
            <a:ext cx="367180" cy="303250"/>
          </a:xfrm>
          <a:prstGeom prst="rect">
            <a:avLst/>
          </a:prstGeom>
        </p:spPr>
      </p:pic>
      <p:sp>
        <p:nvSpPr>
          <p:cNvPr id="56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1850547" y="3545314"/>
            <a:ext cx="214423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>
                <a:solidFill>
                  <a:schemeClr val="bg1">
                    <a:lumMod val="50000"/>
                  </a:schemeClr>
                </a:solidFill>
              </a:rPr>
              <a:t>Uur</a:t>
            </a:r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Perron:</a:t>
            </a:r>
          </a:p>
          <a:p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BE" sz="1400" dirty="0" err="1">
                <a:solidFill>
                  <a:schemeClr val="bg1">
                    <a:lumMod val="50000"/>
                  </a:schemeClr>
                </a:solidFill>
              </a:rPr>
              <a:t>Bestemming</a:t>
            </a:r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endParaRPr lang="fr-B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585977" y="2736187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 descr="Visu 4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88" y="2807624"/>
            <a:ext cx="244626" cy="422896"/>
          </a:xfrm>
          <a:prstGeom prst="rect">
            <a:avLst/>
          </a:prstGeom>
        </p:spPr>
      </p:pic>
      <p:sp>
        <p:nvSpPr>
          <p:cNvPr id="47" name="Right Arrow 46"/>
          <p:cNvSpPr/>
          <p:nvPr/>
        </p:nvSpPr>
        <p:spPr>
          <a:xfrm>
            <a:off x="1417403" y="4443958"/>
            <a:ext cx="332399" cy="184666"/>
          </a:xfrm>
          <a:prstGeom prst="rightArrow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159486" y="1513440"/>
            <a:ext cx="12378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dirty="0"/>
          </a:p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station </a:t>
            </a:r>
          </a:p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van waaruit ik vertrek: 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828159" y="1920505"/>
            <a:ext cx="2137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station </a:t>
            </a:r>
          </a:p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waar ik naartoe ga: 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666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269D4BF1-E51F-1A60-D486-74A649F5F67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13439" y="2355726"/>
            <a:ext cx="6840759" cy="1223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nl-NL" sz="2800" b="1" dirty="0">
                <a:solidFill>
                  <a:srgbClr val="FFFFFF"/>
                </a:solidFill>
              </a:rPr>
              <a:t>Ik kom aan in het station waar ik naartoe ga en ik stap uit de trein.</a:t>
            </a:r>
            <a:br>
              <a:rPr lang="nl-NL" sz="2800" b="1" dirty="0">
                <a:solidFill>
                  <a:srgbClr val="FFFFFF"/>
                </a:solidFill>
              </a:rPr>
            </a:br>
            <a:endParaRPr lang="en-GB" sz="2800" b="1" dirty="0">
              <a:solidFill>
                <a:srgbClr val="FFFFFF"/>
              </a:solidFill>
            </a:endParaRPr>
          </a:p>
        </p:txBody>
      </p:sp>
      <p:pic>
        <p:nvPicPr>
          <p:cNvPr id="5" name="Picture 2" descr="C:\My document\HI\V8\arriv+�e gar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49252"/>
            <a:ext cx="1986972" cy="113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7213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04" y="1145868"/>
            <a:ext cx="4968552" cy="26642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	Ik gebruik een foto van het station </a:t>
            </a:r>
          </a:p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	door te zoeken op internet</a:t>
            </a:r>
          </a:p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	of ik neem zelf een foto die mij helpt </a:t>
            </a:r>
          </a:p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	om het station te herkennen.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rgbClr val="005294"/>
                </a:solidFill>
              </a:rPr>
              <a:t>Ik</a:t>
            </a:r>
            <a:r>
              <a:rPr lang="en-GB" dirty="0">
                <a:solidFill>
                  <a:srgbClr val="005294"/>
                </a:solidFill>
              </a:rPr>
              <a:t> ben op </a:t>
            </a:r>
            <a:r>
              <a:rPr lang="en-GB" dirty="0" err="1">
                <a:solidFill>
                  <a:srgbClr val="005294"/>
                </a:solidFill>
              </a:rPr>
              <a:t>mijn</a:t>
            </a:r>
            <a:r>
              <a:rPr lang="en-GB" dirty="0">
                <a:solidFill>
                  <a:srgbClr val="005294"/>
                </a:solidFill>
              </a:rPr>
              <a:t> </a:t>
            </a:r>
            <a:r>
              <a:rPr lang="en-GB" dirty="0" err="1">
                <a:solidFill>
                  <a:srgbClr val="005294"/>
                </a:solidFill>
              </a:rPr>
              <a:t>bestemming</a:t>
            </a:r>
            <a:r>
              <a:rPr lang="en-GB" dirty="0">
                <a:solidFill>
                  <a:srgbClr val="005294"/>
                </a:solidFill>
              </a:rPr>
              <a:t> </a:t>
            </a:r>
            <a:r>
              <a:rPr lang="en-GB" dirty="0" err="1">
                <a:solidFill>
                  <a:srgbClr val="005294"/>
                </a:solidFill>
              </a:rPr>
              <a:t>aangekomen</a:t>
            </a:r>
            <a:endParaRPr lang="en-GB" sz="2800" dirty="0">
              <a:solidFill>
                <a:srgbClr val="00529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6853" y="1159418"/>
            <a:ext cx="2984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</a:rPr>
              <a:t>duid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 het station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</a:rPr>
              <a:t>aan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</a:rPr>
              <a:t>waar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</a:rPr>
              <a:t>naartoe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</a:rPr>
              <a:t>ga.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02942" y="1145868"/>
            <a:ext cx="356175" cy="356175"/>
            <a:chOff x="3493625" y="3292702"/>
            <a:chExt cx="646327" cy="646327"/>
          </a:xfrm>
        </p:grpSpPr>
        <p:sp>
          <p:nvSpPr>
            <p:cNvPr id="11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625" y="3292702"/>
              <a:ext cx="646327" cy="64632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8172400" y="339502"/>
            <a:ext cx="619248" cy="594508"/>
            <a:chOff x="3507164" y="3318611"/>
            <a:chExt cx="619248" cy="594508"/>
          </a:xfrm>
        </p:grpSpPr>
        <p:sp>
          <p:nvSpPr>
            <p:cNvPr id="17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922" y="472995"/>
            <a:ext cx="406204" cy="23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829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243010" y="267494"/>
            <a:ext cx="619248" cy="594508"/>
            <a:chOff x="3507164" y="3318611"/>
            <a:chExt cx="619248" cy="594508"/>
          </a:xfrm>
        </p:grpSpPr>
        <p:sp>
          <p:nvSpPr>
            <p:cNvPr id="17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994" y="422125"/>
            <a:ext cx="496879" cy="28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SC_42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63947"/>
            <a:ext cx="3272171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DSC_45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15" y="1663947"/>
            <a:ext cx="3260637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1791462" y="1815176"/>
            <a:ext cx="1296144" cy="18366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5580112" y="1943066"/>
            <a:ext cx="1296144" cy="18366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467544" y="267494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accent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Als de trein gestopt is, </a:t>
            </a:r>
          </a:p>
          <a:p>
            <a:r>
              <a:rPr lang="nl-NL" sz="2400" b="1" dirty="0">
                <a:solidFill>
                  <a:schemeClr val="accent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druk ik op knop om deuren te openen</a:t>
            </a:r>
          </a:p>
          <a:p>
            <a:r>
              <a:rPr lang="nl-NL" sz="2400" b="1" dirty="0">
                <a:solidFill>
                  <a:schemeClr val="accent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 stap ik uit de trein.</a:t>
            </a:r>
            <a:endParaRPr lang="en-GB" sz="2400" b="1" dirty="0">
              <a:solidFill>
                <a:schemeClr val="accent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3505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29FA11A9-08F2-BEE0-DF3C-63DF1A48920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39552" y="2715766"/>
            <a:ext cx="7416800" cy="13684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2800" b="1" dirty="0">
                <a:solidFill>
                  <a:srgbClr val="FFFFFF"/>
                </a:solidFill>
              </a:rPr>
              <a:t> </a:t>
            </a:r>
            <a:r>
              <a:rPr lang="en-GB" sz="2800" b="1" dirty="0" err="1">
                <a:solidFill>
                  <a:srgbClr val="FFFFFF"/>
                </a:solidFill>
              </a:rPr>
              <a:t>Ik</a:t>
            </a:r>
            <a:r>
              <a:rPr lang="en-GB" sz="2800" b="1" dirty="0">
                <a:solidFill>
                  <a:srgbClr val="FFFFFF"/>
                </a:solidFill>
              </a:rPr>
              <a:t> </a:t>
            </a:r>
            <a:r>
              <a:rPr lang="en-GB" sz="2800" b="1" dirty="0" err="1">
                <a:solidFill>
                  <a:srgbClr val="FFFFFF"/>
                </a:solidFill>
              </a:rPr>
              <a:t>verlaat</a:t>
            </a:r>
            <a:r>
              <a:rPr lang="en-GB" sz="2800" b="1" dirty="0">
                <a:solidFill>
                  <a:srgbClr val="FFFFFF"/>
                </a:solidFill>
              </a:rPr>
              <a:t> het station</a:t>
            </a:r>
            <a:endParaRPr lang="en-GB" sz="2800" b="0" dirty="0"/>
          </a:p>
        </p:txBody>
      </p:sp>
      <p:pic>
        <p:nvPicPr>
          <p:cNvPr id="3" name="Picture 2" descr="C:\My document\HI\VERSION 3\Visu 8 blanc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r="5990"/>
          <a:stretch/>
        </p:blipFill>
        <p:spPr bwMode="auto">
          <a:xfrm>
            <a:off x="6802713" y="2199859"/>
            <a:ext cx="1656184" cy="9343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93409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</a:rPr>
              <a:t>Ik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verlaat</a:t>
            </a:r>
            <a:r>
              <a:rPr lang="en-GB" sz="2400" dirty="0">
                <a:solidFill>
                  <a:schemeClr val="accent5"/>
                </a:solidFill>
              </a:rPr>
              <a:t> het station door de </a:t>
            </a:r>
            <a:r>
              <a:rPr lang="en-GB" sz="2400" dirty="0" err="1">
                <a:solidFill>
                  <a:schemeClr val="accent5"/>
                </a:solidFill>
              </a:rPr>
              <a:t>pijlen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te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volgen</a:t>
            </a:r>
            <a:r>
              <a:rPr lang="en-GB" sz="2400" dirty="0">
                <a:solidFill>
                  <a:schemeClr val="accent5"/>
                </a:solidFill>
              </a:rPr>
              <a:t>.</a:t>
            </a:r>
          </a:p>
        </p:txBody>
      </p:sp>
      <p:pic>
        <p:nvPicPr>
          <p:cNvPr id="5" name="Picture 4" descr="Picto sorti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164" y="1347614"/>
            <a:ext cx="2254489" cy="2232248"/>
          </a:xfrm>
          <a:prstGeom prst="rect">
            <a:avLst/>
          </a:prstGeom>
        </p:spPr>
      </p:pic>
      <p:pic>
        <p:nvPicPr>
          <p:cNvPr id="6" name="Picture 5" descr="Picto flèch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7614"/>
            <a:ext cx="2238414" cy="2232248"/>
          </a:xfrm>
          <a:prstGeom prst="rect">
            <a:avLst/>
          </a:prstGeom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4738257" y="3723878"/>
            <a:ext cx="2232248" cy="57606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Uitgang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244408" y="339502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C:\My document\HI\VERSION 3\Visu 8 blanc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r="5990"/>
          <a:stretch/>
        </p:blipFill>
        <p:spPr bwMode="auto">
          <a:xfrm>
            <a:off x="8327623" y="485184"/>
            <a:ext cx="430513" cy="2454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0770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331640" y="1059582"/>
            <a:ext cx="7560840" cy="2736081"/>
          </a:xfrm>
          <a:prstGeom prst="rect">
            <a:avLst/>
          </a:prstGeom>
        </p:spPr>
        <p:txBody>
          <a:bodyPr/>
          <a:lstStyle/>
          <a:p>
            <a:pPr algn="l"/>
            <a:br>
              <a:rPr lang="en-GB" dirty="0"/>
            </a:br>
            <a:br>
              <a:rPr lang="en-GB" dirty="0"/>
            </a:br>
            <a:r>
              <a:rPr lang="en-GB" sz="2800" b="1" dirty="0" err="1">
                <a:solidFill>
                  <a:schemeClr val="accent5"/>
                </a:solidFill>
              </a:rPr>
              <a:t>Ik</a:t>
            </a:r>
            <a:r>
              <a:rPr lang="en-GB" sz="2800" b="1" dirty="0">
                <a:solidFill>
                  <a:schemeClr val="accent5"/>
                </a:solidFill>
              </a:rPr>
              <a:t> ben </a:t>
            </a:r>
            <a:r>
              <a:rPr lang="en-GB" sz="2800" b="1" dirty="0" err="1">
                <a:solidFill>
                  <a:schemeClr val="accent5"/>
                </a:solidFill>
              </a:rPr>
              <a:t>goed</a:t>
            </a:r>
            <a:r>
              <a:rPr lang="en-GB" sz="2800" b="1" dirty="0">
                <a:solidFill>
                  <a:schemeClr val="accent5"/>
                </a:solidFill>
              </a:rPr>
              <a:t> </a:t>
            </a:r>
            <a:r>
              <a:rPr lang="en-GB" sz="2800" b="1" dirty="0" err="1">
                <a:solidFill>
                  <a:schemeClr val="accent5"/>
                </a:solidFill>
              </a:rPr>
              <a:t>aangekomen</a:t>
            </a:r>
            <a:r>
              <a:rPr lang="en-GB" sz="2800" b="1" dirty="0">
                <a:solidFill>
                  <a:schemeClr val="accent5"/>
                </a:solidFill>
              </a:rPr>
              <a:t> op </a:t>
            </a:r>
            <a:r>
              <a:rPr lang="en-GB" sz="2800" b="1" dirty="0" err="1">
                <a:solidFill>
                  <a:schemeClr val="accent5"/>
                </a:solidFill>
              </a:rPr>
              <a:t>mijn</a:t>
            </a:r>
            <a:r>
              <a:rPr lang="en-GB" sz="2800" b="1" dirty="0">
                <a:solidFill>
                  <a:schemeClr val="accent5"/>
                </a:solidFill>
              </a:rPr>
              <a:t> </a:t>
            </a:r>
            <a:r>
              <a:rPr lang="en-GB" sz="2800" b="1" dirty="0" err="1">
                <a:solidFill>
                  <a:schemeClr val="accent5"/>
                </a:solidFill>
              </a:rPr>
              <a:t>bestemming</a:t>
            </a:r>
            <a:r>
              <a:rPr lang="en-GB" sz="2800" b="1" dirty="0">
                <a:solidFill>
                  <a:schemeClr val="accent5"/>
                </a:solidFill>
              </a:rPr>
              <a:t>.</a:t>
            </a:r>
            <a:br>
              <a:rPr lang="en-GB" sz="2800" b="1" dirty="0">
                <a:solidFill>
                  <a:schemeClr val="accent5"/>
                </a:solidFill>
              </a:rPr>
            </a:br>
            <a:br>
              <a:rPr lang="en-GB" sz="2800" dirty="0">
                <a:solidFill>
                  <a:schemeClr val="accent5"/>
                </a:solidFill>
                <a:sym typeface="Wingdings" panose="05000000000000000000" pitchFamily="2" charset="2"/>
              </a:rPr>
            </a:br>
            <a:endParaRPr lang="en-GB" sz="2800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928" y="416734"/>
            <a:ext cx="14976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0" dirty="0">
                <a:solidFill>
                  <a:srgbClr val="FFFFFF"/>
                </a:solidFill>
                <a:sym typeface="Wingdings" panose="05000000000000000000" pitchFamily="2" charset="2"/>
              </a:rPr>
              <a:t></a:t>
            </a:r>
            <a:endParaRPr lang="en-US" sz="1200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483518"/>
            <a:ext cx="14976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0" dirty="0">
                <a:solidFill>
                  <a:schemeClr val="accent5"/>
                </a:solidFill>
                <a:sym typeface="Wingdings" panose="05000000000000000000" pitchFamily="2" charset="2"/>
              </a:rPr>
              <a:t></a:t>
            </a:r>
            <a:endParaRPr lang="en-US" sz="12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807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102FC575-A5FD-9D8C-A8C0-E6585F1D99A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552" y="2319722"/>
            <a:ext cx="7992888" cy="1548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kaartje</a:t>
            </a:r>
            <a: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om </a:t>
            </a:r>
            <a:r>
              <a:rPr lang="en-GB" sz="2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makkelijk</a:t>
            </a:r>
            <a: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hulp</a:t>
            </a:r>
            <a: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</a:t>
            </a:r>
            <a: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vragen</a:t>
            </a:r>
            <a:endParaRPr lang="en-GB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en-GB" sz="2800" b="1" i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456714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9552" y="339502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accent3"/>
                </a:solidFill>
              </a:rPr>
              <a:t>Als ik moeite heb om hulp te vragen, </a:t>
            </a:r>
          </a:p>
          <a:p>
            <a:r>
              <a:rPr lang="nl-NL" sz="2400" b="1" dirty="0">
                <a:solidFill>
                  <a:schemeClr val="accent3"/>
                </a:solidFill>
              </a:rPr>
              <a:t>gebruik ik mijn kaartje om hulp te vragen</a:t>
            </a:r>
            <a:endParaRPr lang="en-GB" sz="2400" b="1" dirty="0">
              <a:solidFill>
                <a:schemeClr val="accent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1571160"/>
            <a:ext cx="567915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De mensen van NMBS kennen deze kaart.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Ik kan het afdrukken op het formaat dat ik wil.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Het is gemakkelijk om hulp te vragen.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Wanneer ik deze kaart toon, zal ik hulp krijgen.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40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1176" y="133971"/>
            <a:ext cx="8291264" cy="709587"/>
          </a:xfrm>
        </p:spPr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  <a:latin typeface="+mj-lt"/>
                <a:ea typeface="+mn-ea"/>
              </a:rPr>
              <a:t>Vóór</a:t>
            </a:r>
            <a:r>
              <a:rPr lang="en-GB" sz="2400" dirty="0">
                <a:solidFill>
                  <a:schemeClr val="accent5"/>
                </a:solidFill>
                <a:latin typeface="+mj-lt"/>
                <a:ea typeface="+mn-ea"/>
              </a:rPr>
              <a:t> de reis – </a:t>
            </a:r>
            <a:r>
              <a:rPr lang="en-GB" sz="2400" dirty="0" err="1">
                <a:solidFill>
                  <a:schemeClr val="accent5"/>
                </a:solidFill>
                <a:latin typeface="+mj-lt"/>
                <a:ea typeface="+mn-ea"/>
              </a:rPr>
              <a:t>ik</a:t>
            </a:r>
            <a:r>
              <a:rPr lang="en-GB" sz="2400" dirty="0">
                <a:solidFill>
                  <a:schemeClr val="accent5"/>
                </a:solidFill>
                <a:latin typeface="+mj-lt"/>
                <a:ea typeface="+mn-ea"/>
              </a:rPr>
              <a:t> </a:t>
            </a:r>
            <a:r>
              <a:rPr lang="en-GB" sz="2400" dirty="0" err="1">
                <a:solidFill>
                  <a:schemeClr val="accent5"/>
                </a:solidFill>
                <a:latin typeface="+mj-lt"/>
                <a:ea typeface="+mn-ea"/>
              </a:rPr>
              <a:t>kan</a:t>
            </a:r>
            <a:r>
              <a:rPr lang="en-GB" sz="2400" dirty="0">
                <a:solidFill>
                  <a:schemeClr val="accent5"/>
                </a:solidFill>
                <a:latin typeface="+mj-lt"/>
                <a:ea typeface="+mn-ea"/>
              </a:rPr>
              <a:t> </a:t>
            </a:r>
            <a:r>
              <a:rPr lang="en-GB" sz="2400" dirty="0" err="1">
                <a:solidFill>
                  <a:schemeClr val="accent5"/>
                </a:solidFill>
                <a:latin typeface="+mj-lt"/>
                <a:ea typeface="+mn-ea"/>
              </a:rPr>
              <a:t>assistentie</a:t>
            </a:r>
            <a:r>
              <a:rPr lang="en-GB" sz="2400" dirty="0">
                <a:solidFill>
                  <a:schemeClr val="accent5"/>
                </a:solidFill>
                <a:latin typeface="+mj-lt"/>
                <a:ea typeface="+mn-ea"/>
              </a:rPr>
              <a:t> </a:t>
            </a:r>
            <a:r>
              <a:rPr lang="en-GB" sz="2400" dirty="0" err="1">
                <a:solidFill>
                  <a:schemeClr val="accent5"/>
                </a:solidFill>
                <a:latin typeface="+mj-lt"/>
                <a:ea typeface="+mn-ea"/>
              </a:rPr>
              <a:t>reserveren</a:t>
            </a:r>
            <a:r>
              <a:rPr lang="en-GB" sz="2400" dirty="0">
                <a:solidFill>
                  <a:schemeClr val="accent5"/>
                </a:solidFill>
                <a:latin typeface="+mj-lt"/>
                <a:ea typeface="+mn-ea"/>
              </a:rPr>
              <a:t>.</a:t>
            </a:r>
            <a:br>
              <a:rPr lang="en-GB" sz="2400" dirty="0">
                <a:solidFill>
                  <a:schemeClr val="accent5"/>
                </a:solidFill>
                <a:latin typeface="+mj-lt"/>
                <a:ea typeface="+mn-ea"/>
              </a:rPr>
            </a:br>
            <a:endParaRPr lang="en-GB" sz="2400" dirty="0">
              <a:solidFill>
                <a:schemeClr val="accent5"/>
              </a:solidFill>
              <a:latin typeface="+mj-lt"/>
              <a:ea typeface="+mn-ea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635896" y="1491630"/>
            <a:ext cx="5364088" cy="3166290"/>
          </a:xfrm>
          <a:noFill/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500" dirty="0"/>
              <a:t>De  assistentiedienst is gratis en na reservatie. </a:t>
            </a:r>
          </a:p>
          <a:p>
            <a:r>
              <a:rPr lang="nl-BE" sz="1500" dirty="0"/>
              <a:t>      Hij is elke dag beschikbaar van 07:00 tot 21:30, </a:t>
            </a:r>
          </a:p>
          <a:p>
            <a:r>
              <a:rPr lang="nl-BE" sz="1500" dirty="0"/>
              <a:t>      in 159 stations.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500" dirty="0"/>
              <a:t>Om te reserveren, bel ik op </a:t>
            </a:r>
            <a:r>
              <a:rPr lang="nl-BE" sz="1500" b="1" dirty="0"/>
              <a:t>02.607.30.00</a:t>
            </a:r>
            <a:r>
              <a:rPr lang="nl-BE" sz="1500" dirty="0"/>
              <a:t>, </a:t>
            </a:r>
          </a:p>
          <a:p>
            <a:r>
              <a:rPr lang="nl-BE" sz="1500" dirty="0"/>
              <a:t>        - 24 uur op voorhand als het om een klein station gaat,</a:t>
            </a:r>
          </a:p>
          <a:p>
            <a:r>
              <a:rPr lang="nl-BE" sz="1500" dirty="0"/>
              <a:t>        - of 3 uur op voorhand als het om een groot station gaat.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500" dirty="0"/>
              <a:t>Meer informatie over de assistentiedienst vind ik op </a:t>
            </a:r>
            <a:r>
              <a:rPr lang="nl-BE" sz="1500" dirty="0">
                <a:hlinkClick r:id="rId3"/>
              </a:rPr>
              <a:t>nmbs.be</a:t>
            </a:r>
            <a:endParaRPr lang="nl-BE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+mj-lt"/>
              <a:cs typeface="+mn-cs"/>
            </a:endParaRPr>
          </a:p>
          <a:p>
            <a:endParaRPr lang="en-GB" sz="1600" dirty="0"/>
          </a:p>
        </p:txBody>
      </p:sp>
      <p:sp>
        <p:nvSpPr>
          <p:cNvPr id="6" name="Rectangle 5"/>
          <p:cNvSpPr/>
          <p:nvPr/>
        </p:nvSpPr>
        <p:spPr>
          <a:xfrm>
            <a:off x="395536" y="824557"/>
            <a:ext cx="80819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BE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676205"/>
            <a:ext cx="8640960" cy="626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500" dirty="0">
                <a:solidFill>
                  <a:schemeClr val="bg1">
                    <a:lumMod val="50000"/>
                  </a:schemeClr>
                </a:solidFill>
              </a:rPr>
              <a:t>Als ik moeite heb om alleen te reizen, </a:t>
            </a:r>
          </a:p>
          <a:p>
            <a:pPr>
              <a:lnSpc>
                <a:spcPct val="150000"/>
              </a:lnSpc>
            </a:pPr>
            <a:r>
              <a:rPr lang="nl-NL" sz="1500" dirty="0">
                <a:solidFill>
                  <a:schemeClr val="bg1">
                    <a:lumMod val="50000"/>
                  </a:schemeClr>
                </a:solidFill>
              </a:rPr>
              <a:t>kan ik hulp krijgen van de assistentieploeg van NMBS.</a:t>
            </a:r>
            <a:endParaRPr lang="en-GB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167898" y="83991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Visu 1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197742"/>
            <a:ext cx="334252" cy="3670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C05476-1CE6-0E14-F667-35D82898F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r="2903"/>
          <a:stretch/>
        </p:blipFill>
        <p:spPr bwMode="auto">
          <a:xfrm>
            <a:off x="323528" y="1491630"/>
            <a:ext cx="3240360" cy="295232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3877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23528" y="408456"/>
            <a:ext cx="3420000" cy="6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</a:rPr>
              <a:t>Kunt</a:t>
            </a:r>
            <a:r>
              <a:rPr lang="en-GB" sz="2400" b="1" dirty="0">
                <a:solidFill>
                  <a:schemeClr val="bg1"/>
                </a:solidFill>
              </a:rPr>
              <a:t> u me </a:t>
            </a:r>
            <a:r>
              <a:rPr lang="en-GB" sz="2400" b="1" dirty="0" err="1">
                <a:solidFill>
                  <a:schemeClr val="bg1"/>
                </a:solidFill>
              </a:rPr>
              <a:t>helpen</a:t>
            </a:r>
            <a:r>
              <a:rPr lang="en-GB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4762888"/>
            <a:ext cx="87738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Dit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een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ondersteunde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tool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om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hulp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vragen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. Dit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noch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een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geldig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vervoersbewijs,noch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een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kortingkaart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lang="fr-FR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1152128" y="2142086"/>
            <a:ext cx="161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Ik</a:t>
            </a:r>
            <a:r>
              <a:rPr lang="en-GB" dirty="0"/>
              <a:t> </a:t>
            </a:r>
            <a:r>
              <a:rPr lang="en-GB" dirty="0" err="1"/>
              <a:t>ga</a:t>
            </a:r>
            <a:r>
              <a:rPr lang="en-GB" dirty="0"/>
              <a:t> </a:t>
            </a:r>
            <a:r>
              <a:rPr lang="en-GB" dirty="0" err="1"/>
              <a:t>naar</a:t>
            </a:r>
            <a:endParaRPr lang="en-GB" i="1" dirty="0">
              <a:solidFill>
                <a:schemeClr val="accent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>
            <a:off x="1828328" y="1237618"/>
            <a:ext cx="1546229" cy="57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8911" y="1316736"/>
            <a:ext cx="8147248" cy="709587"/>
          </a:xfrm>
        </p:spPr>
        <p:txBody>
          <a:bodyPr/>
          <a:lstStyle/>
          <a:p>
            <a:r>
              <a:rPr lang="en-GB" dirty="0" err="1">
                <a:solidFill>
                  <a:schemeClr val="accent3"/>
                </a:solidFill>
              </a:rPr>
              <a:t>Heen</a:t>
            </a:r>
            <a:br>
              <a:rPr lang="en-GB" dirty="0"/>
            </a:br>
            <a:endParaRPr lang="en-GB" dirty="0"/>
          </a:p>
        </p:txBody>
      </p:sp>
      <p:grpSp>
        <p:nvGrpSpPr>
          <p:cNvPr id="23" name="Group 22"/>
          <p:cNvGrpSpPr/>
          <p:nvPr/>
        </p:nvGrpSpPr>
        <p:grpSpPr>
          <a:xfrm>
            <a:off x="567619" y="2127808"/>
            <a:ext cx="356175" cy="356175"/>
            <a:chOff x="3493625" y="3292702"/>
            <a:chExt cx="646327" cy="646327"/>
          </a:xfrm>
        </p:grpSpPr>
        <p:sp>
          <p:nvSpPr>
            <p:cNvPr id="26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625" y="3292702"/>
              <a:ext cx="646327" cy="64632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084168" y="339502"/>
            <a:ext cx="2615247" cy="1433997"/>
            <a:chOff x="5629160" y="368198"/>
            <a:chExt cx="2615247" cy="1433997"/>
          </a:xfrm>
        </p:grpSpPr>
        <p:sp>
          <p:nvSpPr>
            <p:cNvPr id="33" name="Rectangle 32"/>
            <p:cNvSpPr/>
            <p:nvPr/>
          </p:nvSpPr>
          <p:spPr>
            <a:xfrm>
              <a:off x="5629160" y="368198"/>
              <a:ext cx="2615247" cy="1433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868144" y="997037"/>
              <a:ext cx="510980" cy="603884"/>
              <a:chOff x="755576" y="1570184"/>
              <a:chExt cx="1944216" cy="229771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55576" y="1570184"/>
                <a:ext cx="1944216" cy="22977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rapezoid 19"/>
              <p:cNvSpPr/>
              <p:nvPr/>
            </p:nvSpPr>
            <p:spPr>
              <a:xfrm>
                <a:off x="976510" y="2895786"/>
                <a:ext cx="1502349" cy="972108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317885" y="1899442"/>
                <a:ext cx="819597" cy="8195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5724128" y="499868"/>
              <a:ext cx="25202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 err="1">
                  <a:solidFill>
                    <a:schemeClr val="accent3"/>
                  </a:solidFill>
                </a:rPr>
                <a:t>Begeleider</a:t>
              </a:r>
              <a:endParaRPr lang="en-GB" b="1" dirty="0">
                <a:solidFill>
                  <a:schemeClr val="accent3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480512" y="961430"/>
              <a:ext cx="160822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 err="1">
                  <a:solidFill>
                    <a:schemeClr val="bg1">
                      <a:lumMod val="50000"/>
                    </a:schemeClr>
                  </a:solidFill>
                </a:rPr>
                <a:t>Voornaam</a:t>
              </a: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80512" y="1277560"/>
              <a:ext cx="151612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err="1">
                  <a:solidFill>
                    <a:schemeClr val="bg1">
                      <a:lumMod val="50000"/>
                    </a:schemeClr>
                  </a:solidFill>
                </a:rPr>
                <a:t>Telefoonnummer</a:t>
              </a: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0" name="Right Arrow 39"/>
          <p:cNvSpPr/>
          <p:nvPr/>
        </p:nvSpPr>
        <p:spPr>
          <a:xfrm>
            <a:off x="3646718" y="1444480"/>
            <a:ext cx="648072" cy="36004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152128" y="4002618"/>
            <a:ext cx="1475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Bestemming</a:t>
            </a:r>
            <a:endParaRPr lang="en-GB" dirty="0"/>
          </a:p>
        </p:txBody>
      </p:sp>
      <p:sp>
        <p:nvSpPr>
          <p:cNvPr id="34" name="Rectangle 33"/>
          <p:cNvSpPr/>
          <p:nvPr/>
        </p:nvSpPr>
        <p:spPr>
          <a:xfrm>
            <a:off x="1152128" y="2762263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Uur</a:t>
            </a:r>
            <a:endParaRPr lang="en-GB" dirty="0"/>
          </a:p>
        </p:txBody>
      </p:sp>
      <p:sp>
        <p:nvSpPr>
          <p:cNvPr id="35" name="Rectangle 34"/>
          <p:cNvSpPr/>
          <p:nvPr/>
        </p:nvSpPr>
        <p:spPr>
          <a:xfrm>
            <a:off x="1152128" y="338244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Perron</a:t>
            </a:r>
            <a:endParaRPr lang="en-GB" dirty="0"/>
          </a:p>
        </p:txBody>
      </p:sp>
      <p:pic>
        <p:nvPicPr>
          <p:cNvPr id="36" name="Imag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50" y="2779170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50" y="3455035"/>
            <a:ext cx="367180" cy="303250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>
            <a:off x="616954" y="4094951"/>
            <a:ext cx="332399" cy="184666"/>
          </a:xfrm>
          <a:prstGeom prst="rightArrow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2627784" y="2114651"/>
            <a:ext cx="6545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Hier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schrijf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naam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van het station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waar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naartoe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ga.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641152" y="2743973"/>
            <a:ext cx="5211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Hier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schrijf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het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uur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van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vertrek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van de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trein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688806" y="3373295"/>
            <a:ext cx="5981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Hier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schrijf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het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nummer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van het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voorziene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perron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92574" y="4002618"/>
            <a:ext cx="6012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Hier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schrijf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naam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van de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stad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waar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trein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naartoe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rijdt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46743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23528" y="408456"/>
            <a:ext cx="3420000" cy="6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</a:rPr>
              <a:t>Kunt</a:t>
            </a:r>
            <a:r>
              <a:rPr lang="en-GB" sz="2400" b="1" dirty="0">
                <a:solidFill>
                  <a:schemeClr val="bg1"/>
                </a:solidFill>
              </a:rPr>
              <a:t> u me </a:t>
            </a:r>
            <a:r>
              <a:rPr lang="en-GB" sz="2400" b="1" dirty="0" err="1">
                <a:solidFill>
                  <a:schemeClr val="bg1"/>
                </a:solidFill>
              </a:rPr>
              <a:t>helpen</a:t>
            </a:r>
            <a:r>
              <a:rPr lang="en-GB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4762888"/>
            <a:ext cx="87738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Dit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een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ondersteunde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tool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om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hulp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vragen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. Dit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noch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een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geldig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vervoersbewijs,noch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een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kortingkaart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lang="fr-FR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1152128" y="2142086"/>
            <a:ext cx="161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Ik</a:t>
            </a:r>
            <a:r>
              <a:rPr lang="en-GB" dirty="0"/>
              <a:t> </a:t>
            </a:r>
            <a:r>
              <a:rPr lang="en-GB" dirty="0" err="1"/>
              <a:t>ga</a:t>
            </a:r>
            <a:r>
              <a:rPr lang="en-GB" dirty="0"/>
              <a:t> </a:t>
            </a:r>
            <a:r>
              <a:rPr lang="en-GB" dirty="0" err="1"/>
              <a:t>naar</a:t>
            </a:r>
            <a:endParaRPr lang="en-GB" i="1" dirty="0">
              <a:solidFill>
                <a:schemeClr val="accent2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67619" y="2127808"/>
            <a:ext cx="356175" cy="356175"/>
            <a:chOff x="3493625" y="3292702"/>
            <a:chExt cx="646327" cy="646327"/>
          </a:xfrm>
        </p:grpSpPr>
        <p:sp>
          <p:nvSpPr>
            <p:cNvPr id="26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625" y="3292702"/>
              <a:ext cx="646327" cy="64632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084168" y="339502"/>
            <a:ext cx="2615247" cy="1433997"/>
            <a:chOff x="5629160" y="368198"/>
            <a:chExt cx="2615247" cy="1433997"/>
          </a:xfrm>
        </p:grpSpPr>
        <p:sp>
          <p:nvSpPr>
            <p:cNvPr id="33" name="Rectangle 32"/>
            <p:cNvSpPr/>
            <p:nvPr/>
          </p:nvSpPr>
          <p:spPr>
            <a:xfrm>
              <a:off x="5629160" y="368198"/>
              <a:ext cx="2615247" cy="1433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868144" y="997037"/>
              <a:ext cx="510980" cy="603884"/>
              <a:chOff x="755576" y="1570184"/>
              <a:chExt cx="1944216" cy="229771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55576" y="1570184"/>
                <a:ext cx="1944216" cy="22977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rapezoid 19"/>
              <p:cNvSpPr/>
              <p:nvPr/>
            </p:nvSpPr>
            <p:spPr>
              <a:xfrm>
                <a:off x="976510" y="2895786"/>
                <a:ext cx="1502349" cy="972108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317885" y="1899442"/>
                <a:ext cx="819597" cy="8195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5724128" y="499868"/>
              <a:ext cx="25202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 err="1">
                  <a:solidFill>
                    <a:schemeClr val="accent3"/>
                  </a:solidFill>
                </a:rPr>
                <a:t>Begeleider</a:t>
              </a:r>
              <a:endParaRPr lang="en-GB" b="1" dirty="0">
                <a:solidFill>
                  <a:schemeClr val="accent3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480512" y="961430"/>
              <a:ext cx="160822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 err="1">
                  <a:solidFill>
                    <a:schemeClr val="bg1">
                      <a:lumMod val="50000"/>
                    </a:schemeClr>
                  </a:solidFill>
                </a:rPr>
                <a:t>Voornaam</a:t>
              </a: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80512" y="1277560"/>
              <a:ext cx="151612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err="1">
                  <a:solidFill>
                    <a:schemeClr val="bg1">
                      <a:lumMod val="50000"/>
                    </a:schemeClr>
                  </a:solidFill>
                </a:rPr>
                <a:t>Telefoonnummer</a:t>
              </a: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152128" y="4002618"/>
            <a:ext cx="1475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Bestemming</a:t>
            </a:r>
            <a:endParaRPr lang="en-GB" dirty="0"/>
          </a:p>
        </p:txBody>
      </p:sp>
      <p:sp>
        <p:nvSpPr>
          <p:cNvPr id="34" name="Rectangle 33"/>
          <p:cNvSpPr/>
          <p:nvPr/>
        </p:nvSpPr>
        <p:spPr>
          <a:xfrm>
            <a:off x="1152128" y="2762263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Uur</a:t>
            </a:r>
            <a:endParaRPr lang="en-GB" dirty="0"/>
          </a:p>
        </p:txBody>
      </p:sp>
      <p:sp>
        <p:nvSpPr>
          <p:cNvPr id="35" name="Rectangle 34"/>
          <p:cNvSpPr/>
          <p:nvPr/>
        </p:nvSpPr>
        <p:spPr>
          <a:xfrm>
            <a:off x="1152128" y="338244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Perron</a:t>
            </a:r>
            <a:endParaRPr lang="en-GB" dirty="0"/>
          </a:p>
        </p:txBody>
      </p:sp>
      <p:pic>
        <p:nvPicPr>
          <p:cNvPr id="36" name="Imag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50" y="2779170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50" y="3455035"/>
            <a:ext cx="367180" cy="303250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>
            <a:off x="616954" y="4094951"/>
            <a:ext cx="332399" cy="184666"/>
          </a:xfrm>
          <a:prstGeom prst="rightArrow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2627784" y="2114651"/>
            <a:ext cx="6545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Hier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schrijf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naam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van het station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waar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naartoe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ga.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641152" y="2743973"/>
            <a:ext cx="5211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Hier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schrijf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het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uur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van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vertrek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van de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trein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688806" y="3373295"/>
            <a:ext cx="5981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Hier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schrijf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het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nummer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van het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voorziene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perron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92574" y="4002618"/>
            <a:ext cx="6012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Hier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schrijf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ik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naam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van de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stad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waar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trein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naartoe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rijdt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2" name="Title 3"/>
          <p:cNvSpPr>
            <a:spLocks noGrp="1"/>
          </p:cNvSpPr>
          <p:nvPr>
            <p:ph type="title"/>
          </p:nvPr>
        </p:nvSpPr>
        <p:spPr>
          <a:xfrm>
            <a:off x="496522" y="1149621"/>
            <a:ext cx="8147248" cy="709587"/>
          </a:xfrm>
        </p:spPr>
        <p:txBody>
          <a:bodyPr/>
          <a:lstStyle/>
          <a:p>
            <a:r>
              <a:rPr lang="en-GB" dirty="0" err="1">
                <a:solidFill>
                  <a:schemeClr val="accent3"/>
                </a:solidFill>
              </a:rPr>
              <a:t>Terug</a:t>
            </a:r>
            <a:br>
              <a:rPr lang="en-GB" dirty="0"/>
            </a:br>
            <a:endParaRPr lang="en-GB" dirty="0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 flipH="1">
            <a:off x="1985561" y="1110875"/>
            <a:ext cx="1578474" cy="59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Curved Left Arrow 44"/>
          <p:cNvSpPr/>
          <p:nvPr/>
        </p:nvSpPr>
        <p:spPr>
          <a:xfrm>
            <a:off x="4055787" y="1054877"/>
            <a:ext cx="680680" cy="634551"/>
          </a:xfrm>
          <a:prstGeom prst="curvedLef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1692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193203F9-E94F-4C20-1E66-E356E36BFE2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552" y="2319722"/>
            <a:ext cx="7992888" cy="1548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NL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Wanneer er storingen of problemen zijn </a:t>
            </a:r>
          </a:p>
          <a:p>
            <a:r>
              <a:rPr lang="nl-NL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 als de situatie niet veilig is</a:t>
            </a:r>
          </a:p>
          <a:p>
            <a:endParaRPr lang="nl-NL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r>
              <a:rPr lang="nl-NL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 mensen van NMBS zullen mij helpen</a:t>
            </a:r>
          </a:p>
          <a:p>
            <a:endParaRPr lang="en-GB" sz="2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en-GB" sz="2800" b="1" i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10955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 txBox="1">
            <a:spLocks noGrp="1"/>
          </p:cNvSpPr>
          <p:nvPr>
            <p:ph type="title"/>
          </p:nvPr>
        </p:nvSpPr>
        <p:spPr>
          <a:xfrm>
            <a:off x="592218" y="123478"/>
            <a:ext cx="8147248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>
                <a:solidFill>
                  <a:srgbClr val="CC006A"/>
                </a:solidFill>
                <a:ea typeface="+mn-ea"/>
              </a:rPr>
              <a:t>In het station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96752" y="771550"/>
            <a:ext cx="7880257" cy="7480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mensen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van NMBS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kunnen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mij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inlichten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en me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indien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nodig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ergens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naartoe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gidsen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" name="Image 1" descr="Une image contenant habits, Visage humain, personne, veste&#10;&#10;Description générée automatiquement">
            <a:extLst>
              <a:ext uri="{FF2B5EF4-FFF2-40B4-BE49-F238E27FC236}">
                <a16:creationId xmlns:a16="http://schemas.microsoft.com/office/drawing/2014/main" id="{8E4984D2-A617-4A79-6544-5BDBFBB69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98" y="1203598"/>
            <a:ext cx="7587678" cy="35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840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927C7B03-33E8-61B7-AB4E-75AA36E0BCC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052" y="969655"/>
            <a:ext cx="3081373" cy="206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240303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rgbClr val="CC006A"/>
                </a:solidFill>
              </a:rPr>
              <a:t>Op het </a:t>
            </a:r>
            <a:r>
              <a:rPr lang="en-GB" sz="2400" dirty="0" err="1">
                <a:solidFill>
                  <a:srgbClr val="CC006A"/>
                </a:solidFill>
              </a:rPr>
              <a:t>perron</a:t>
            </a:r>
            <a:endParaRPr lang="fr-BE" sz="2400" dirty="0">
              <a:solidFill>
                <a:srgbClr val="CC006A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651440" y="987574"/>
            <a:ext cx="5164708" cy="18002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/>
              <a:t>Als ik het niet goed begrepen heb of als ik twijfel, </a:t>
            </a:r>
          </a:p>
          <a:p>
            <a:r>
              <a:rPr lang="nl-NL" sz="1400" dirty="0"/>
              <a:t>      vraag ik hulp met mijn kaartje.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" b="972"/>
          <a:stretch/>
        </p:blipFill>
        <p:spPr bwMode="auto">
          <a:xfrm>
            <a:off x="1907707" y="2803192"/>
            <a:ext cx="2734818" cy="151200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" b="362"/>
          <a:stretch/>
        </p:blipFill>
        <p:spPr bwMode="auto">
          <a:xfrm>
            <a:off x="5292080" y="2803192"/>
            <a:ext cx="2706965" cy="151200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6075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199F06-139C-24EF-1C4D-16565114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522" y="879678"/>
            <a:ext cx="3945960" cy="263064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674961" y="1851670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0721" y="222868"/>
            <a:ext cx="8147248" cy="709587"/>
          </a:xfrm>
        </p:spPr>
        <p:txBody>
          <a:bodyPr/>
          <a:lstStyle/>
          <a:p>
            <a:r>
              <a:rPr lang="en-GB" sz="2400" dirty="0" err="1">
                <a:solidFill>
                  <a:srgbClr val="CC006A"/>
                </a:solidFill>
                <a:ea typeface="+mn-ea"/>
              </a:rPr>
              <a:t>Aan</a:t>
            </a:r>
            <a:r>
              <a:rPr lang="en-GB" sz="2400" dirty="0">
                <a:solidFill>
                  <a:srgbClr val="CC006A"/>
                </a:solidFill>
                <a:ea typeface="+mn-ea"/>
              </a:rPr>
              <a:t> </a:t>
            </a:r>
            <a:r>
              <a:rPr lang="en-GB" sz="2400" dirty="0" err="1">
                <a:solidFill>
                  <a:srgbClr val="CC006A"/>
                </a:solidFill>
                <a:ea typeface="+mn-ea"/>
              </a:rPr>
              <a:t>boord</a:t>
            </a:r>
            <a:r>
              <a:rPr lang="en-GB" sz="2400" dirty="0">
                <a:solidFill>
                  <a:srgbClr val="CC006A"/>
                </a:solidFill>
                <a:ea typeface="+mn-ea"/>
              </a:rPr>
              <a:t> van de </a:t>
            </a:r>
            <a:r>
              <a:rPr lang="en-GB" sz="2400" dirty="0" err="1">
                <a:solidFill>
                  <a:srgbClr val="CC006A"/>
                </a:solidFill>
                <a:ea typeface="+mn-ea"/>
              </a:rPr>
              <a:t>trein</a:t>
            </a:r>
            <a:br>
              <a:rPr lang="en-GB" sz="2400" dirty="0">
                <a:solidFill>
                  <a:srgbClr val="CC006A"/>
                </a:solidFill>
                <a:ea typeface="+mn-ea"/>
              </a:rPr>
            </a:br>
            <a:endParaRPr lang="en-GB" sz="2400" dirty="0">
              <a:solidFill>
                <a:srgbClr val="CC006A"/>
              </a:solidFill>
              <a:ea typeface="+mn-ea"/>
            </a:endParaRPr>
          </a:p>
        </p:txBody>
      </p:sp>
      <p:sp>
        <p:nvSpPr>
          <p:cNvPr id="11" name="Content Placeholder 10"/>
          <p:cNvSpPr txBox="1">
            <a:spLocks noGrp="1"/>
          </p:cNvSpPr>
          <p:nvPr>
            <p:ph sz="half" idx="2"/>
          </p:nvPr>
        </p:nvSpPr>
        <p:spPr>
          <a:xfrm>
            <a:off x="4648200" y="1200151"/>
            <a:ext cx="4038600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Ik vraag aan de treinbegeleider om me te helpen.</a:t>
            </a:r>
          </a:p>
          <a:p>
            <a:endParaRPr lang="nl-B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Als ik me vergis van trein, zal hij/zij me zeggen wat ik moet doen.</a:t>
            </a:r>
          </a:p>
          <a:p>
            <a:endParaRPr lang="nl-B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Hij/zij geeft me een formulier om te bewaren dat ik nadien kan tonen in de trein.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" b="972"/>
          <a:stretch/>
        </p:blipFill>
        <p:spPr bwMode="auto">
          <a:xfrm>
            <a:off x="334527" y="3137405"/>
            <a:ext cx="2734819" cy="151200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8979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327128"/>
            <a:ext cx="8147248" cy="709587"/>
          </a:xfrm>
        </p:spPr>
        <p:txBody>
          <a:bodyPr/>
          <a:lstStyle/>
          <a:p>
            <a:r>
              <a:rPr lang="en-GB" sz="2400" dirty="0" err="1">
                <a:solidFill>
                  <a:srgbClr val="CC006A"/>
                </a:solidFill>
              </a:rPr>
              <a:t>Overal</a:t>
            </a:r>
            <a:r>
              <a:rPr lang="en-GB" sz="2400" dirty="0">
                <a:solidFill>
                  <a:srgbClr val="CC006A"/>
                </a:solidFill>
              </a:rPr>
              <a:t> </a:t>
            </a:r>
            <a:r>
              <a:rPr lang="en-GB" sz="2400" dirty="0" err="1">
                <a:solidFill>
                  <a:srgbClr val="CC006A"/>
                </a:solidFill>
              </a:rPr>
              <a:t>voor</a:t>
            </a:r>
            <a:r>
              <a:rPr lang="en-GB" sz="2400" dirty="0">
                <a:solidFill>
                  <a:srgbClr val="CC006A"/>
                </a:solidFill>
              </a:rPr>
              <a:t> </a:t>
            </a:r>
            <a:r>
              <a:rPr lang="en-GB" sz="2400" dirty="0" err="1">
                <a:solidFill>
                  <a:srgbClr val="CC006A"/>
                </a:solidFill>
              </a:rPr>
              <a:t>mijn</a:t>
            </a:r>
            <a:r>
              <a:rPr lang="en-GB" sz="2400" dirty="0">
                <a:solidFill>
                  <a:srgbClr val="CC006A"/>
                </a:solidFill>
              </a:rPr>
              <a:t> </a:t>
            </a:r>
            <a:r>
              <a:rPr lang="en-GB" sz="2400" dirty="0" err="1">
                <a:solidFill>
                  <a:srgbClr val="CC006A"/>
                </a:solidFill>
              </a:rPr>
              <a:t>veiligheid</a:t>
            </a:r>
            <a:r>
              <a:rPr lang="en-GB" sz="2400" dirty="0">
                <a:solidFill>
                  <a:srgbClr val="CC006A"/>
                </a:solidFill>
              </a:rPr>
              <a:t> </a:t>
            </a:r>
            <a:r>
              <a:rPr lang="en-GB" sz="2400" dirty="0" err="1">
                <a:solidFill>
                  <a:srgbClr val="CC006A"/>
                </a:solidFill>
              </a:rPr>
              <a:t>tijdens</a:t>
            </a:r>
            <a:r>
              <a:rPr lang="en-GB" sz="2400" dirty="0">
                <a:solidFill>
                  <a:srgbClr val="CC006A"/>
                </a:solidFill>
              </a:rPr>
              <a:t> de reis</a:t>
            </a:r>
          </a:p>
        </p:txBody>
      </p:sp>
      <p:pic>
        <p:nvPicPr>
          <p:cNvPr id="6" name="Picture 5" descr="D4030-0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" b="14665"/>
          <a:stretch/>
        </p:blipFill>
        <p:spPr>
          <a:xfrm>
            <a:off x="621990" y="1493420"/>
            <a:ext cx="1872604" cy="216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 descr="ET ORGANISATIO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980" y="1493420"/>
            <a:ext cx="3243164" cy="21599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Rectangle 1"/>
          <p:cNvSpPr/>
          <p:nvPr/>
        </p:nvSpPr>
        <p:spPr>
          <a:xfrm>
            <a:off x="5344268" y="3653419"/>
            <a:ext cx="36178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</a:rPr>
              <a:t>    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6012160" y="1493420"/>
            <a:ext cx="2880320" cy="29505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De teams van Securail en van de politie waken over mij.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Indien ik mij niet veilig voel, zullen zij mij helpen.</a:t>
            </a:r>
          </a:p>
          <a:p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98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41242"/>
            <a:ext cx="2304000" cy="1531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0352" y="2341242"/>
            <a:ext cx="304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prstClr val="white">
                    <a:lumMod val="50000"/>
                  </a:prstClr>
                </a:solidFill>
              </a:rPr>
              <a:t>Verdwaald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?</a:t>
            </a:r>
          </a:p>
          <a:p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Wat </a:t>
            </a:r>
            <a:r>
              <a:rPr lang="en-GB" sz="1400" dirty="0" err="1">
                <a:solidFill>
                  <a:prstClr val="white">
                    <a:lumMod val="50000"/>
                  </a:prstClr>
                </a:solidFill>
              </a:rPr>
              <a:t>moet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GB" sz="1400" dirty="0" err="1">
                <a:solidFill>
                  <a:prstClr val="white">
                    <a:lumMod val="50000"/>
                  </a:prstClr>
                </a:solidFill>
              </a:rPr>
              <a:t>ik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GB" sz="1400" dirty="0" err="1">
                <a:solidFill>
                  <a:prstClr val="white">
                    <a:lumMod val="50000"/>
                  </a:prstClr>
                </a:solidFill>
              </a:rPr>
              <a:t>doen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7495" y="4069776"/>
            <a:ext cx="3639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prstClr val="white">
                    <a:lumMod val="50000"/>
                  </a:prstClr>
                </a:solidFill>
              </a:rPr>
              <a:t>Moeilijkheden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 met de </a:t>
            </a:r>
            <a:r>
              <a:rPr lang="en-GB" sz="1400" dirty="0" err="1">
                <a:solidFill>
                  <a:prstClr val="white">
                    <a:lumMod val="50000"/>
                  </a:prstClr>
                </a:solidFill>
              </a:rPr>
              <a:t>automaat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?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b="34779"/>
          <a:stretch/>
        </p:blipFill>
        <p:spPr bwMode="auto">
          <a:xfrm>
            <a:off x="899592" y="1275606"/>
            <a:ext cx="1601962" cy="1044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30509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rgbClr val="CC006A"/>
                </a:solidFill>
                <a:ea typeface="+mn-ea"/>
              </a:rPr>
              <a:t>Per </a:t>
            </a:r>
            <a:r>
              <a:rPr lang="en-GB" sz="2400" dirty="0" err="1">
                <a:solidFill>
                  <a:srgbClr val="CC006A"/>
                </a:solidFill>
                <a:ea typeface="+mn-ea"/>
              </a:rPr>
              <a:t>telefoon</a:t>
            </a:r>
            <a:br>
              <a:rPr lang="en-GB" sz="2400" dirty="0">
                <a:solidFill>
                  <a:srgbClr val="CC006A"/>
                </a:solidFill>
                <a:ea typeface="+mn-ea"/>
              </a:rPr>
            </a:br>
            <a:endParaRPr lang="en-GB" sz="1600" b="0" dirty="0">
              <a:solidFill>
                <a:schemeClr val="bg1">
                  <a:lumMod val="50000"/>
                </a:schemeClr>
              </a:solidFill>
              <a:ea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764339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CC006A"/>
                </a:solidFill>
              </a:rPr>
              <a:t>Ik</a:t>
            </a:r>
            <a:r>
              <a:rPr lang="fr-FR" dirty="0">
                <a:solidFill>
                  <a:srgbClr val="CC006A"/>
                </a:solidFill>
              </a:rPr>
              <a:t> ben </a:t>
            </a:r>
            <a:r>
              <a:rPr lang="fr-FR" dirty="0" err="1">
                <a:solidFill>
                  <a:srgbClr val="CC006A"/>
                </a:solidFill>
              </a:rPr>
              <a:t>alleen</a:t>
            </a:r>
            <a:r>
              <a:rPr lang="fr-FR" dirty="0">
                <a:solidFill>
                  <a:srgbClr val="CC006A"/>
                </a:solidFill>
              </a:rPr>
              <a:t> en er </a:t>
            </a:r>
            <a:r>
              <a:rPr lang="fr-FR" dirty="0" err="1">
                <a:solidFill>
                  <a:srgbClr val="CC006A"/>
                </a:solidFill>
              </a:rPr>
              <a:t>is</a:t>
            </a:r>
            <a:r>
              <a:rPr lang="fr-FR" dirty="0">
                <a:solidFill>
                  <a:srgbClr val="CC006A"/>
                </a:solidFill>
              </a:rPr>
              <a:t> </a:t>
            </a:r>
            <a:r>
              <a:rPr lang="fr-FR" dirty="0" err="1">
                <a:solidFill>
                  <a:srgbClr val="CC006A"/>
                </a:solidFill>
              </a:rPr>
              <a:t>niemand</a:t>
            </a:r>
            <a:r>
              <a:rPr lang="fr-FR" dirty="0">
                <a:solidFill>
                  <a:srgbClr val="CC006A"/>
                </a:solidFill>
              </a:rPr>
              <a:t> in het station om </a:t>
            </a:r>
            <a:r>
              <a:rPr lang="fr-FR" dirty="0" err="1">
                <a:solidFill>
                  <a:srgbClr val="CC006A"/>
                </a:solidFill>
              </a:rPr>
              <a:t>mij</a:t>
            </a:r>
            <a:r>
              <a:rPr lang="fr-FR" dirty="0">
                <a:solidFill>
                  <a:srgbClr val="CC006A"/>
                </a:solidFill>
              </a:rPr>
              <a:t> te </a:t>
            </a:r>
            <a:r>
              <a:rPr lang="fr-FR" dirty="0" err="1">
                <a:solidFill>
                  <a:srgbClr val="CC006A"/>
                </a:solidFill>
              </a:rPr>
              <a:t>helpen</a:t>
            </a:r>
            <a:endParaRPr lang="en-GB" dirty="0">
              <a:solidFill>
                <a:srgbClr val="CC006A"/>
              </a:solidFill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780410" y="1508506"/>
            <a:ext cx="3391990" cy="880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 sz="19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Ik bel naar het assistentiepersoneel, </a:t>
            </a:r>
          </a:p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</a:rPr>
              <a:t>dat klaarstaat om mij vanop afstand te helpen.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04912" y="2055371"/>
            <a:ext cx="2088232" cy="6603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637185" y="3413267"/>
            <a:ext cx="2111301" cy="4320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3F2EBAFE-E0B2-F249-4A2A-983E15D54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4329" y="2986184"/>
            <a:ext cx="1605599" cy="106402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0FD05BA0-6C75-D4B5-0AE2-38B751DD54BC}"/>
              </a:ext>
            </a:extLst>
          </p:cNvPr>
          <p:cNvSpPr txBox="1">
            <a:spLocks/>
          </p:cNvSpPr>
          <p:nvPr/>
        </p:nvSpPr>
        <p:spPr>
          <a:xfrm>
            <a:off x="4932039" y="3842219"/>
            <a:ext cx="2304001" cy="307383"/>
          </a:xfrm>
          <a:prstGeom prst="rect">
            <a:avLst/>
          </a:prstGeom>
          <a:solidFill>
            <a:srgbClr val="F25A0E"/>
          </a:solidFill>
          <a:ln>
            <a:noFill/>
          </a:ln>
          <a:effectLst/>
        </p:spPr>
        <p:txBody>
          <a:bodyPr anchor="ctr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 sz="19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ctr"/>
            <a:r>
              <a:rPr lang="en-GB" sz="2400" b="1" dirty="0">
                <a:solidFill>
                  <a:prstClr val="white"/>
                </a:solidFill>
              </a:rPr>
              <a:t>02 607 30 11</a:t>
            </a:r>
            <a:endParaRPr lang="en-GB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7267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jaune, Rectangle, orange&#10;&#10;Description générée automatiquement">
            <a:extLst>
              <a:ext uri="{FF2B5EF4-FFF2-40B4-BE49-F238E27FC236}">
                <a16:creationId xmlns:a16="http://schemas.microsoft.com/office/drawing/2014/main" id="{2D8DD68D-6C2A-CD0C-B4CB-450C141DD10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80512" cy="51846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552" y="2319722"/>
            <a:ext cx="7992888" cy="1548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en-GB" sz="2800" b="1" i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7083" y="2067694"/>
            <a:ext cx="532859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800" b="1" dirty="0" err="1">
                <a:solidFill>
                  <a:prstClr val="white"/>
                </a:solidFill>
              </a:rPr>
              <a:t>Prettige</a:t>
            </a:r>
            <a:r>
              <a:rPr lang="fr-BE" sz="2800" b="1" dirty="0">
                <a:solidFill>
                  <a:prstClr val="white"/>
                </a:solidFill>
              </a:rPr>
              <a:t> reis</a:t>
            </a:r>
            <a:endParaRPr lang="fr-BE" sz="2000" b="1" dirty="0">
              <a:solidFill>
                <a:prstClr val="white"/>
              </a:solidFill>
            </a:endParaRPr>
          </a:p>
          <a:p>
            <a:endParaRPr lang="fr-BE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306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8131" y="1347614"/>
            <a:ext cx="4038600" cy="3394472"/>
          </a:xfrm>
        </p:spPr>
        <p:txBody>
          <a:bodyPr/>
          <a:lstStyle/>
          <a:p>
            <a:r>
              <a:rPr lang="fr-BE" sz="1400" dirty="0"/>
              <a:t>Op de site</a:t>
            </a:r>
          </a:p>
          <a:p>
            <a:r>
              <a:rPr lang="fr-BE" dirty="0">
                <a:hlinkClick r:id="rId2"/>
              </a:rPr>
              <a:t>www.nmbs.be</a:t>
            </a:r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Oval 3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Visu 1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151636" y="195486"/>
            <a:ext cx="8147248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 err="1">
                <a:solidFill>
                  <a:schemeClr val="accent5"/>
                </a:solidFill>
              </a:rPr>
              <a:t>Ik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zoek</a:t>
            </a:r>
            <a:r>
              <a:rPr lang="en-GB" sz="2400" dirty="0">
                <a:solidFill>
                  <a:schemeClr val="accent5"/>
                </a:solidFill>
              </a:rPr>
              <a:t> de </a:t>
            </a:r>
            <a:r>
              <a:rPr lang="en-GB" sz="2400" dirty="0" err="1">
                <a:solidFill>
                  <a:schemeClr val="accent5"/>
                </a:solidFill>
              </a:rPr>
              <a:t>informatie</a:t>
            </a:r>
            <a:r>
              <a:rPr lang="en-GB" sz="2400" dirty="0">
                <a:solidFill>
                  <a:schemeClr val="accent5"/>
                </a:solidFill>
              </a:rPr>
              <a:t> op over de </a:t>
            </a:r>
            <a:r>
              <a:rPr lang="en-GB" sz="2400" dirty="0" err="1">
                <a:solidFill>
                  <a:schemeClr val="accent5"/>
                </a:solidFill>
              </a:rPr>
              <a:t>reisweg</a:t>
            </a:r>
            <a:r>
              <a:rPr lang="en-GB" sz="2400" dirty="0">
                <a:solidFill>
                  <a:schemeClr val="accent5"/>
                </a:solidFill>
              </a:rPr>
              <a:t>, de </a:t>
            </a:r>
            <a:r>
              <a:rPr lang="en-GB" sz="2400" dirty="0" err="1">
                <a:solidFill>
                  <a:schemeClr val="accent5"/>
                </a:solidFill>
              </a:rPr>
              <a:t>reistijden</a:t>
            </a:r>
            <a:r>
              <a:rPr lang="en-GB" sz="2400" dirty="0">
                <a:solidFill>
                  <a:schemeClr val="accent5"/>
                </a:solidFill>
              </a:rPr>
              <a:t> en het </a:t>
            </a:r>
            <a:r>
              <a:rPr lang="en-GB" sz="2400" dirty="0" err="1">
                <a:solidFill>
                  <a:schemeClr val="accent5"/>
                </a:solidFill>
              </a:rPr>
              <a:t>perron</a:t>
            </a:r>
            <a:r>
              <a:rPr lang="en-GB" sz="2400" dirty="0">
                <a:solidFill>
                  <a:schemeClr val="accent5"/>
                </a:solidFill>
              </a:rPr>
              <a:t>.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6056" y="1131589"/>
            <a:ext cx="2592288" cy="332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62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3568" y="1342564"/>
            <a:ext cx="4038600" cy="3394472"/>
          </a:xfrm>
        </p:spPr>
        <p:txBody>
          <a:bodyPr/>
          <a:lstStyle/>
          <a:p>
            <a:r>
              <a:rPr lang="fr-BE" sz="1500" dirty="0"/>
              <a:t>Op de gratis </a:t>
            </a:r>
            <a:r>
              <a:rPr lang="fr-BE" sz="1500" dirty="0" err="1"/>
              <a:t>applicatie</a:t>
            </a:r>
            <a:endParaRPr lang="fr-BE" sz="1500" dirty="0"/>
          </a:p>
          <a:p>
            <a:endParaRPr lang="fr-BE" dirty="0"/>
          </a:p>
        </p:txBody>
      </p:sp>
      <p:sp>
        <p:nvSpPr>
          <p:cNvPr id="4" name="Oval 3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Visu 1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151636" y="195486"/>
            <a:ext cx="8147248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 err="1">
                <a:solidFill>
                  <a:schemeClr val="accent5"/>
                </a:solidFill>
              </a:rPr>
              <a:t>Ik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zoek</a:t>
            </a:r>
            <a:r>
              <a:rPr lang="en-GB" sz="2400" dirty="0">
                <a:solidFill>
                  <a:schemeClr val="accent5"/>
                </a:solidFill>
              </a:rPr>
              <a:t> de </a:t>
            </a:r>
            <a:r>
              <a:rPr lang="en-GB" sz="2400" dirty="0" err="1">
                <a:solidFill>
                  <a:schemeClr val="accent5"/>
                </a:solidFill>
              </a:rPr>
              <a:t>informatie</a:t>
            </a:r>
            <a:r>
              <a:rPr lang="en-GB" sz="2400" dirty="0">
                <a:solidFill>
                  <a:schemeClr val="accent5"/>
                </a:solidFill>
              </a:rPr>
              <a:t> op over de </a:t>
            </a:r>
            <a:r>
              <a:rPr lang="en-GB" sz="2400" dirty="0" err="1">
                <a:solidFill>
                  <a:schemeClr val="accent5"/>
                </a:solidFill>
              </a:rPr>
              <a:t>reisweg</a:t>
            </a:r>
            <a:r>
              <a:rPr lang="en-GB" sz="2400" dirty="0">
                <a:solidFill>
                  <a:schemeClr val="accent5"/>
                </a:solidFill>
              </a:rPr>
              <a:t>, </a:t>
            </a:r>
          </a:p>
          <a:p>
            <a:r>
              <a:rPr lang="en-GB" sz="2400" dirty="0">
                <a:solidFill>
                  <a:schemeClr val="accent5"/>
                </a:solidFill>
              </a:rPr>
              <a:t>de </a:t>
            </a:r>
            <a:r>
              <a:rPr lang="en-GB" sz="2400" dirty="0" err="1">
                <a:solidFill>
                  <a:schemeClr val="accent5"/>
                </a:solidFill>
              </a:rPr>
              <a:t>reistijden</a:t>
            </a:r>
            <a:r>
              <a:rPr lang="en-GB" sz="2400" dirty="0">
                <a:solidFill>
                  <a:schemeClr val="accent5"/>
                </a:solidFill>
              </a:rPr>
              <a:t> en het perron. 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540513" y="1148015"/>
            <a:ext cx="2021390" cy="3313968"/>
            <a:chOff x="3280089" y="1275606"/>
            <a:chExt cx="2102678" cy="3477507"/>
          </a:xfrm>
        </p:grpSpPr>
        <p:pic>
          <p:nvPicPr>
            <p:cNvPr id="8" name="Picture 7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9356" y="1691459"/>
              <a:ext cx="1348117" cy="2379922"/>
            </a:xfrm>
            <a:prstGeom prst="rect">
              <a:avLst/>
            </a:prstGeom>
            <a:noFill/>
            <a:ln>
              <a:solidFill>
                <a:srgbClr val="005294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0089" y="1275606"/>
              <a:ext cx="2102678" cy="34775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7389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imply Positive">
      <a:dk1>
        <a:srgbClr val="000000"/>
      </a:dk1>
      <a:lt1>
        <a:sysClr val="window" lastClr="FFFFFF"/>
      </a:lt1>
      <a:dk2>
        <a:srgbClr val="00A8A9"/>
      </a:dk2>
      <a:lt2>
        <a:srgbClr val="8670B1"/>
      </a:lt2>
      <a:accent1>
        <a:srgbClr val="00A0DE"/>
      </a:accent1>
      <a:accent2>
        <a:srgbClr val="E40038"/>
      </a:accent2>
      <a:accent3>
        <a:srgbClr val="009E44"/>
      </a:accent3>
      <a:accent4>
        <a:srgbClr val="FFE600"/>
      </a:accent4>
      <a:accent5>
        <a:srgbClr val="004899"/>
      </a:accent5>
      <a:accent6>
        <a:srgbClr val="EA560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Simply Positive">
      <a:dk1>
        <a:srgbClr val="000000"/>
      </a:dk1>
      <a:lt1>
        <a:sysClr val="window" lastClr="FFFFFF"/>
      </a:lt1>
      <a:dk2>
        <a:srgbClr val="00A8A9"/>
      </a:dk2>
      <a:lt2>
        <a:srgbClr val="8670B1"/>
      </a:lt2>
      <a:accent1>
        <a:srgbClr val="00A0DE"/>
      </a:accent1>
      <a:accent2>
        <a:srgbClr val="E40038"/>
      </a:accent2>
      <a:accent3>
        <a:srgbClr val="009E44"/>
      </a:accent3>
      <a:accent4>
        <a:srgbClr val="FFE600"/>
      </a:accent4>
      <a:accent5>
        <a:srgbClr val="004899"/>
      </a:accent5>
      <a:accent6>
        <a:srgbClr val="EA560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68CCA79E2B6E43B33BAD452616C8ED" ma:contentTypeVersion="14" ma:contentTypeDescription="Crée un document." ma:contentTypeScope="" ma:versionID="d8a18d8c8a1edaf0c8ff9e325a788235">
  <xsd:schema xmlns:xsd="http://www.w3.org/2001/XMLSchema" xmlns:xs="http://www.w3.org/2001/XMLSchema" xmlns:p="http://schemas.microsoft.com/office/2006/metadata/properties" xmlns:ns2="31eec8d2-9c91-467a-88b0-4b3784dad956" xmlns:ns3="64d26c7b-e42c-4591-be51-ae494674f862" targetNamespace="http://schemas.microsoft.com/office/2006/metadata/properties" ma:root="true" ma:fieldsID="4dde690f60df1b4c6ab40fca336a5c50" ns2:_="" ns3:_="">
    <xsd:import namespace="31eec8d2-9c91-467a-88b0-4b3784dad956"/>
    <xsd:import namespace="64d26c7b-e42c-4591-be51-ae494674f86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eec8d2-9c91-467a-88b0-4b3784dad956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Balises d’images" ma:readOnly="false" ma:fieldId="{5cf76f15-5ced-4ddc-b409-7134ff3c332f}" ma:taxonomyMulti="true" ma:sspId="0e905562-9620-45f5-92e3-c10dca4027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d26c7b-e42c-4591-be51-ae494674f86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2c7fc3a-f825-4fe8-a18c-c1b1a2076aa4}" ma:internalName="TaxCatchAll" ma:showField="CatchAllData" ma:web="64d26c7b-e42c-4591-be51-ae494674f8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48593C-CC51-4DC0-8397-9C5F3BCA7EA3}"/>
</file>

<file path=customXml/itemProps2.xml><?xml version="1.0" encoding="utf-8"?>
<ds:datastoreItem xmlns:ds="http://schemas.openxmlformats.org/officeDocument/2006/customXml" ds:itemID="{CCA38150-08AE-4B28-96AA-42818185B2D7}"/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2278</Words>
  <Application>Microsoft Macintosh PowerPoint</Application>
  <PresentationFormat>Affichage à l'écran (16:9)</PresentationFormat>
  <Paragraphs>378</Paragraphs>
  <Slides>78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78</vt:i4>
      </vt:variant>
    </vt:vector>
  </HeadingPairs>
  <TitlesOfParts>
    <vt:vector size="85" baseType="lpstr">
      <vt:lpstr>Arial</vt:lpstr>
      <vt:lpstr>Arial Black</vt:lpstr>
      <vt:lpstr>Calibri</vt:lpstr>
      <vt:lpstr>Circular Bold</vt:lpstr>
      <vt:lpstr>Wingdings</vt:lpstr>
      <vt:lpstr>Office Theme</vt:lpstr>
      <vt:lpstr>1_Office Theme</vt:lpstr>
      <vt:lpstr>Présentation PowerPoint</vt:lpstr>
      <vt:lpstr>Samenvatting</vt:lpstr>
      <vt:lpstr>Présentation PowerPoint</vt:lpstr>
      <vt:lpstr>De 8 stappen van mijn reis</vt:lpstr>
      <vt:lpstr>De 8 stappen van mijn reis</vt:lpstr>
      <vt:lpstr>Présentation PowerPoint</vt:lpstr>
      <vt:lpstr>Vóór de reis – ik kan assistentie reserveren. </vt:lpstr>
      <vt:lpstr>Présentation PowerPoint</vt:lpstr>
      <vt:lpstr>Présentation PowerPoint</vt:lpstr>
      <vt:lpstr>Présentation PowerPoint</vt:lpstr>
      <vt:lpstr>Heenreis </vt:lpstr>
      <vt:lpstr>Terugreis </vt:lpstr>
      <vt:lpstr>Niets vergeten?</vt:lpstr>
      <vt:lpstr>Ik zie de ingang van het station waar ik vertrek voor mij  </vt:lpstr>
      <vt:lpstr>Ik zie de ingang van het station waar ik vertrek  voor mij</vt:lpstr>
      <vt:lpstr>Ik volg de afbeeldingen</vt:lpstr>
      <vt:lpstr> Ik koop mijn treinbiljet      </vt:lpstr>
      <vt:lpstr>Mijn treinbiljet op mijn e-ID.   </vt:lpstr>
      <vt:lpstr>Mijn treinbiljet op mijn telefoon.</vt:lpstr>
      <vt:lpstr>Mijn treinbiljet aan het loket.</vt:lpstr>
      <vt:lpstr>Ik koop mijn biljet aan de automaat.</vt:lpstr>
      <vt:lpstr>Ik kan niet lezen  of een klein beetje.   </vt:lpstr>
      <vt:lpstr>Als ik geen bankkaart heb,  ga ik naar de automaat die munten accepteert.</vt:lpstr>
      <vt:lpstr>Ik telefoneer om hulp bij de aankoop van  mijn treinbiljet aan de automaat.</vt:lpstr>
      <vt:lpstr>Ik telefoneer om hulp bij de aankoop van  mijn treinbiljet aan de automaat.</vt:lpstr>
      <vt:lpstr>Ik zeg aan de telefoon.</vt:lpstr>
      <vt:lpstr>Ik zeg aan de telefoon.</vt:lpstr>
      <vt:lpstr>Het assistentiepersoneel kiest het juiste treinbiljet voor mij.</vt:lpstr>
      <vt:lpstr>Ik zie de prijs van mijn treinbiljet op het scherm.</vt:lpstr>
      <vt:lpstr>Ik betaal mijn biljet aan de automaat.</vt:lpstr>
      <vt:lpstr>Betaling gelukt! </vt:lpstr>
      <vt:lpstr>Ik neem mijn treinbiljet  en mijn betaalbewijs  uit de automaat.</vt:lpstr>
      <vt:lpstr>Ik kan lezen en schrijven.</vt:lpstr>
      <vt:lpstr>Als ik geen  bankkaart heb, ga ik naar de automaat die munten accepteert.</vt:lpstr>
      <vt:lpstr>Ik druk op  “NL” (taal) op het scherm.</vt:lpstr>
      <vt:lpstr>Als ik de verminderingskaart   Verhoogde Tegemoetkoming heb, druk ik op  “Met korting” dan “Verhoogde Tegemoetkoming”. </vt:lpstr>
      <vt:lpstr>Ik druk op het geselecteerde vertrekstation. </vt:lpstr>
      <vt:lpstr>Ik druk op de naam van het station waar ik naartoe  ga of ik typ de naam van dit station en druk op “Volgende”. </vt:lpstr>
      <vt:lpstr>Ik kies  </vt:lpstr>
      <vt:lpstr>Ik druk op “Volgende”  en ik druk op “Betalen”.</vt:lpstr>
      <vt:lpstr>Ik zie de prijs van mijn treinbiljet op het scherm.</vt:lpstr>
      <vt:lpstr>Ik betaal mijn treinbiljet aan de automaat.</vt:lpstr>
      <vt:lpstr>Betaling gelukt! </vt:lpstr>
      <vt:lpstr>Ik neem mijn treinbiljet en mijn betaalbewijs  uit de automaat.</vt:lpstr>
      <vt:lpstr> Ik ga naar het perron </vt:lpstr>
      <vt:lpstr>Ik kijk naar het scherm met de aankondiging van de treinen.</vt:lpstr>
      <vt:lpstr>Ik luister naar de aankondiging door de luidspreker.</vt:lpstr>
      <vt:lpstr>Ik ga naar het perron.</vt:lpstr>
      <vt:lpstr>Mijn trein staat aan het perron.</vt:lpstr>
      <vt:lpstr>Als de trein gestopt is,  druk ik op de knop om de deur te openen.</vt:lpstr>
      <vt:lpstr>Een verandering van tijd wordt  in het rood aangegeven.</vt:lpstr>
      <vt:lpstr>Een verandering van trein wordt  in het rood aangegeven.</vt:lpstr>
      <vt:lpstr>Présentation PowerPoint</vt:lpstr>
      <vt:lpstr> Ik stap in de trein   </vt:lpstr>
      <vt:lpstr>Ik stap in de trein.</vt:lpstr>
      <vt:lpstr>Ik zit in de trein en ik volg aandachtig de haltes. </vt:lpstr>
      <vt:lpstr>Ik volg aandachtig de haltes en  luister naar de aankondigingen. </vt:lpstr>
      <vt:lpstr>Hoe kan ik de haltes van mijn reis volgen  als ik niet kan lezen?</vt:lpstr>
      <vt:lpstr>Présentation PowerPoint</vt:lpstr>
      <vt:lpstr>De haltes van mijn TERUGREIS</vt:lpstr>
      <vt:lpstr>De haltes van mijn traject wanneer ik moet overstappen.</vt:lpstr>
      <vt:lpstr>Ik kom aan in het station waar ik naartoe ga en ik stap uit de trein. </vt:lpstr>
      <vt:lpstr>Ik ben op mijn bestemming aangekomen</vt:lpstr>
      <vt:lpstr>Présentation PowerPoint</vt:lpstr>
      <vt:lpstr> Ik verlaat het station</vt:lpstr>
      <vt:lpstr>Ik verlaat het station door de pijlen te volgen.</vt:lpstr>
      <vt:lpstr>  Ik ben goed aangekomen op mijn bestemming.  </vt:lpstr>
      <vt:lpstr>Présentation PowerPoint</vt:lpstr>
      <vt:lpstr>Présentation PowerPoint</vt:lpstr>
      <vt:lpstr>Heen </vt:lpstr>
      <vt:lpstr>Terug </vt:lpstr>
      <vt:lpstr>Présentation PowerPoint</vt:lpstr>
      <vt:lpstr>In het station</vt:lpstr>
      <vt:lpstr>Op het perron</vt:lpstr>
      <vt:lpstr>Aan boord van de trein </vt:lpstr>
      <vt:lpstr>Overal voor mijn veiligheid tijdens de reis</vt:lpstr>
      <vt:lpstr>Per telefoon </vt:lpstr>
      <vt:lpstr>Présentation PowerPoint</vt:lpstr>
    </vt:vector>
  </TitlesOfParts>
  <Company>SNCB-Holding / NMBS-Holding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Isabelle Baudewyns</dc:creator>
  <cp:lastModifiedBy>Alain Mathieu</cp:lastModifiedBy>
  <cp:revision>533</cp:revision>
  <cp:lastPrinted>2018-03-21T11:22:13Z</cp:lastPrinted>
  <dcterms:created xsi:type="dcterms:W3CDTF">2016-10-13T09:00:26Z</dcterms:created>
  <dcterms:modified xsi:type="dcterms:W3CDTF">2024-10-11T06:28:41Z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7c19387-3134-4ca8-87e2-20d2b663daf3_Enabled">
    <vt:lpwstr>true</vt:lpwstr>
  </property>
  <property fmtid="{D5CDD505-2E9C-101B-9397-08002B2CF9AE}" pid="3" name="MSIP_Label_47c19387-3134-4ca8-87e2-20d2b663daf3_SetDate">
    <vt:lpwstr>2024-09-11T14:06:43Z</vt:lpwstr>
  </property>
  <property fmtid="{D5CDD505-2E9C-101B-9397-08002B2CF9AE}" pid="4" name="MSIP_Label_47c19387-3134-4ca8-87e2-20d2b663daf3_Method">
    <vt:lpwstr>Standard</vt:lpwstr>
  </property>
  <property fmtid="{D5CDD505-2E9C-101B-9397-08002B2CF9AE}" pid="5" name="MSIP_Label_47c19387-3134-4ca8-87e2-20d2b663daf3_Name">
    <vt:lpwstr>Restricted distribution</vt:lpwstr>
  </property>
  <property fmtid="{D5CDD505-2E9C-101B-9397-08002B2CF9AE}" pid="6" name="MSIP_Label_47c19387-3134-4ca8-87e2-20d2b663daf3_SiteId">
    <vt:lpwstr>7919ea65-4c52-4980-bfcd-ce7ffd32f1ea</vt:lpwstr>
  </property>
  <property fmtid="{D5CDD505-2E9C-101B-9397-08002B2CF9AE}" pid="7" name="MSIP_Label_47c19387-3134-4ca8-87e2-20d2b663daf3_ActionId">
    <vt:lpwstr>9d574dbd-bb08-437e-a1db-567145b5a1a2</vt:lpwstr>
  </property>
  <property fmtid="{D5CDD505-2E9C-101B-9397-08002B2CF9AE}" pid="8" name="MSIP_Label_47c19387-3134-4ca8-87e2-20d2b663daf3_ContentBits">
    <vt:lpwstr>0</vt:lpwstr>
  </property>
</Properties>
</file>